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 id="2147483684" r:id="rId2"/>
    <p:sldMasterId id="2147483696" r:id="rId3"/>
  </p:sldMasterIdLst>
  <p:notesMasterIdLst>
    <p:notesMasterId r:id="rId55"/>
  </p:notesMasterIdLst>
  <p:sldIdLst>
    <p:sldId id="257" r:id="rId4"/>
    <p:sldId id="258" r:id="rId5"/>
    <p:sldId id="293" r:id="rId6"/>
    <p:sldId id="286" r:id="rId7"/>
    <p:sldId id="287" r:id="rId8"/>
    <p:sldId id="290" r:id="rId9"/>
    <p:sldId id="288" r:id="rId10"/>
    <p:sldId id="279" r:id="rId11"/>
    <p:sldId id="436" r:id="rId12"/>
    <p:sldId id="281" r:id="rId13"/>
    <p:sldId id="444" r:id="rId14"/>
    <p:sldId id="294" r:id="rId15"/>
    <p:sldId id="441" r:id="rId16"/>
    <p:sldId id="442" r:id="rId17"/>
    <p:sldId id="443" r:id="rId18"/>
    <p:sldId id="453" r:id="rId19"/>
    <p:sldId id="292" r:id="rId20"/>
    <p:sldId id="266" r:id="rId21"/>
    <p:sldId id="297" r:id="rId22"/>
    <p:sldId id="267" r:id="rId23"/>
    <p:sldId id="298" r:id="rId24"/>
    <p:sldId id="296" r:id="rId25"/>
    <p:sldId id="269" r:id="rId26"/>
    <p:sldId id="270" r:id="rId27"/>
    <p:sldId id="306" r:id="rId28"/>
    <p:sldId id="309" r:id="rId29"/>
    <p:sldId id="310" r:id="rId30"/>
    <p:sldId id="313" r:id="rId31"/>
    <p:sldId id="271" r:id="rId32"/>
    <p:sldId id="445" r:id="rId33"/>
    <p:sldId id="304" r:id="rId34"/>
    <p:sldId id="273" r:id="rId35"/>
    <p:sldId id="305" r:id="rId36"/>
    <p:sldId id="307" r:id="rId37"/>
    <p:sldId id="308" r:id="rId38"/>
    <p:sldId id="274" r:id="rId39"/>
    <p:sldId id="314" r:id="rId40"/>
    <p:sldId id="317" r:id="rId41"/>
    <p:sldId id="316" r:id="rId42"/>
    <p:sldId id="446" r:id="rId43"/>
    <p:sldId id="437" r:id="rId44"/>
    <p:sldId id="438" r:id="rId45"/>
    <p:sldId id="450" r:id="rId46"/>
    <p:sldId id="452" r:id="rId47"/>
    <p:sldId id="447" r:id="rId48"/>
    <p:sldId id="454" r:id="rId49"/>
    <p:sldId id="439" r:id="rId50"/>
    <p:sldId id="449" r:id="rId51"/>
    <p:sldId id="283" r:id="rId52"/>
    <p:sldId id="284" r:id="rId53"/>
    <p:sldId id="285" r:id="rId5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BAC"/>
    <a:srgbClr val="E9F8FD"/>
    <a:srgbClr val="8BA8CE"/>
    <a:srgbClr val="DC9592"/>
    <a:srgbClr val="F8CECC"/>
    <a:srgbClr val="85C6BD"/>
    <a:srgbClr val="D5E8D4"/>
    <a:srgbClr val="DAE8FC"/>
    <a:srgbClr val="E1D5E7"/>
    <a:srgbClr val="C2AE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228" autoAdjust="0"/>
  </p:normalViewPr>
  <p:slideViewPr>
    <p:cSldViewPr snapToGrid="0">
      <p:cViewPr>
        <p:scale>
          <a:sx n="75" d="100"/>
          <a:sy n="75" d="100"/>
        </p:scale>
        <p:origin x="1666"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oleObject" Target="file:///C:\Users\FengZhihen\Desktop\&#27605;&#19994;&#35770;&#25991;\&#22270;&#29255;&#32032;&#26448;\&#23454;&#39564;&#32467;&#26524;&#20998;&#24067;.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2313535413699895"/>
          <c:y val="0.10791247635508638"/>
          <c:w val="0.47389300326476202"/>
          <c:h val="0.78417504728982723"/>
        </c:manualLayout>
      </c:layout>
      <c:doughnut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661-4D12-B503-08E6993429C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661-4D12-B503-08E6993429CC}"/>
              </c:ext>
            </c:extLst>
          </c:dPt>
          <c:dPt>
            <c:idx val="2"/>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5-8661-4D12-B503-08E6993429C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661-4D12-B503-08E6993429CC}"/>
              </c:ext>
            </c:extLst>
          </c:dPt>
          <c:dPt>
            <c:idx val="4"/>
            <c:bubble3D val="0"/>
            <c:spPr>
              <a:solidFill>
                <a:srgbClr val="00B050"/>
              </a:solidFill>
              <a:ln w="19050">
                <a:solidFill>
                  <a:schemeClr val="lt1"/>
                </a:solidFill>
              </a:ln>
              <a:effectLst/>
            </c:spPr>
            <c:extLst>
              <c:ext xmlns:c16="http://schemas.microsoft.com/office/drawing/2014/chart" uri="{C3380CC4-5D6E-409C-BE32-E72D297353CC}">
                <c16:uniqueId val="{00000009-8661-4D12-B503-08E6993429CC}"/>
              </c:ext>
            </c:extLst>
          </c:dPt>
          <c:dLbls>
            <c:dLbl>
              <c:idx val="0"/>
              <c:layout>
                <c:manualLayout>
                  <c:x val="9.9611092765091655E-2"/>
                  <c:y val="-6.7196577123458792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8661-4D12-B503-08E6993429CC}"/>
                </c:ext>
              </c:extLst>
            </c:dLbl>
            <c:dLbl>
              <c:idx val="1"/>
              <c:layout>
                <c:manualLayout>
                  <c:x val="-0.10709574480833302"/>
                  <c:y val="4.2789857628282219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661-4D12-B503-08E6993429CC}"/>
                </c:ext>
              </c:extLst>
            </c:dLbl>
            <c:dLbl>
              <c:idx val="2"/>
              <c:layout>
                <c:manualLayout>
                  <c:x val="-4.2889502963006115E-2"/>
                  <c:y val="-0.1051051082117090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661-4D12-B503-08E6993429CC}"/>
                </c:ext>
              </c:extLst>
            </c:dLbl>
            <c:dLbl>
              <c:idx val="3"/>
              <c:layout>
                <c:manualLayout>
                  <c:x val="-2.6040055370396571E-2"/>
                  <c:y val="-0.1182432467381726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8661-4D12-B503-08E6993429CC}"/>
                </c:ext>
              </c:extLst>
            </c:dLbl>
            <c:dLbl>
              <c:idx val="4"/>
              <c:layout>
                <c:manualLayout>
                  <c:x val="1.6675254699172883E-2"/>
                  <c:y val="-0.11448867986046615"/>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661-4D12-B503-08E6993429CC}"/>
                </c:ext>
              </c:extLst>
            </c:dLbl>
            <c:numFmt formatCode="0.0%" sourceLinked="0"/>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Sheet1!$A$1:$A$5</c:f>
              <c:strCache>
                <c:ptCount val="5"/>
                <c:pt idx="0">
                  <c:v>Android</c:v>
                </c:pt>
                <c:pt idx="1">
                  <c:v>Windows</c:v>
                </c:pt>
                <c:pt idx="2">
                  <c:v>iOS</c:v>
                </c:pt>
                <c:pt idx="3">
                  <c:v>MacOS</c:v>
                </c:pt>
                <c:pt idx="4">
                  <c:v>Linux</c:v>
                </c:pt>
              </c:strCache>
            </c:strRef>
          </c:cat>
          <c:val>
            <c:numRef>
              <c:f>Sheet1!$B$1:$B$5</c:f>
              <c:numCache>
                <c:formatCode>General</c:formatCode>
                <c:ptCount val="5"/>
                <c:pt idx="0">
                  <c:v>0.56200000000000006</c:v>
                </c:pt>
                <c:pt idx="1">
                  <c:v>0.311</c:v>
                </c:pt>
                <c:pt idx="2">
                  <c:v>6.7000000000000004E-2</c:v>
                </c:pt>
                <c:pt idx="3">
                  <c:v>3.3000000000000002E-2</c:v>
                </c:pt>
                <c:pt idx="4">
                  <c:v>2.7E-2</c:v>
                </c:pt>
              </c:numCache>
            </c:numRef>
          </c:val>
          <c:extLst>
            <c:ext xmlns:c16="http://schemas.microsoft.com/office/drawing/2014/chart" uri="{C3380CC4-5D6E-409C-BE32-E72D297353CC}">
              <c16:uniqueId val="{0000000A-8661-4D12-B503-08E6993429CC}"/>
            </c:ext>
          </c:extLst>
        </c:ser>
        <c:dLbls>
          <c:showLegendKey val="0"/>
          <c:showVal val="0"/>
          <c:showCatName val="0"/>
          <c:showSerName val="0"/>
          <c:showPercent val="0"/>
          <c:showBubbleSize val="0"/>
          <c:showLeaderLines val="0"/>
        </c:dLbls>
        <c:firstSliceAng val="0"/>
        <c:holeSize val="6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rgbClr val="FF5050"/>
              </a:solidFill>
              <a:ln w="19050">
                <a:solidFill>
                  <a:schemeClr val="lt1"/>
                </a:solidFill>
              </a:ln>
              <a:effectLst/>
            </c:spPr>
            <c:extLst>
              <c:ext xmlns:c16="http://schemas.microsoft.com/office/drawing/2014/chart" uri="{C3380CC4-5D6E-409C-BE32-E72D297353CC}">
                <c16:uniqueId val="{00000001-763F-4211-8729-E7D7001F383A}"/>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763F-4211-8729-E7D7001F383A}"/>
              </c:ext>
            </c:extLst>
          </c:dPt>
          <c:dPt>
            <c:idx val="2"/>
            <c:bubble3D val="0"/>
            <c:spPr>
              <a:solidFill>
                <a:srgbClr val="7030A0"/>
              </a:solidFill>
              <a:ln w="19050">
                <a:solidFill>
                  <a:schemeClr val="lt1"/>
                </a:solidFill>
              </a:ln>
              <a:effectLst/>
            </c:spPr>
            <c:extLst>
              <c:ext xmlns:c16="http://schemas.microsoft.com/office/drawing/2014/chart" uri="{C3380CC4-5D6E-409C-BE32-E72D297353CC}">
                <c16:uniqueId val="{00000005-763F-4211-8729-E7D7001F383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63F-4211-8729-E7D7001F383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763F-4211-8729-E7D7001F383A}"/>
              </c:ext>
            </c:extLst>
          </c:dPt>
          <c:dLbls>
            <c:dLbl>
              <c:idx val="0"/>
              <c:layout>
                <c:manualLayout>
                  <c:x val="0.15429358330939597"/>
                  <c:y val="-0.1125462374291989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63F-4211-8729-E7D7001F383A}"/>
                </c:ext>
              </c:extLst>
            </c:dLbl>
            <c:dLbl>
              <c:idx val="1"/>
              <c:layout>
                <c:manualLayout>
                  <c:x val="-8.3110039991798168E-2"/>
                  <c:y val="-4.9540949788427026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63F-4211-8729-E7D7001F383A}"/>
                </c:ext>
              </c:extLst>
            </c:dLbl>
            <c:dLbl>
              <c:idx val="2"/>
              <c:layout>
                <c:manualLayout>
                  <c:x val="-5.6062975617110239E-2"/>
                  <c:y val="-9.8812637267367928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763F-4211-8729-E7D7001F383A}"/>
                </c:ext>
              </c:extLst>
            </c:dLbl>
            <c:dLbl>
              <c:idx val="3"/>
              <c:layout>
                <c:manualLayout>
                  <c:x val="-2.0424668518977451E-2"/>
                  <c:y val="-0.1124652193534019"/>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63F-4211-8729-E7D7001F383A}"/>
                </c:ext>
              </c:extLst>
            </c:dLbl>
            <c:dLbl>
              <c:idx val="4"/>
              <c:layout>
                <c:manualLayout>
                  <c:x val="5.3011449192214705E-2"/>
                  <c:y val="-0.11410819558432551"/>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763F-4211-8729-E7D7001F383A}"/>
                </c:ext>
              </c:extLst>
            </c:dLbl>
            <c:numFmt formatCode="0.0%" sourceLinked="0"/>
            <c:spPr>
              <a:noFill/>
              <a:ln>
                <a:noFill/>
              </a:ln>
              <a:effectLst/>
            </c:spPr>
            <c:txPr>
              <a:bodyPr rot="0" spcFirstLastPara="1" vertOverflow="clip" horzOverflow="clip" vert="horz" wrap="square" lIns="38100" tIns="19050" rIns="38100" bIns="19050" anchor="ctr" anchorCtr="1">
                <a:spAutoFit/>
              </a:bodyPr>
              <a:lstStyle/>
              <a:p>
                <a:pPr>
                  <a:defRPr lang="en-US" altLang="zh-CN" sz="1000" b="0" i="0" u="none" strike="noStrike" kern="1200" baseline="0">
                    <a:solidFill>
                      <a:schemeClr val="tx1"/>
                    </a:solidFill>
                    <a:latin typeface="+mn-lt"/>
                    <a:ea typeface="+mn-ea"/>
                    <a:cs typeface="+mn-cs"/>
                  </a:defRPr>
                </a:pPr>
                <a:endParaRPr lang="zh-CN"/>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rect">
                    <a:avLst/>
                  </a:prstGeom>
                  <a:noFill/>
                  <a:ln>
                    <a:noFill/>
                  </a:ln>
                </c15:spPr>
              </c:ext>
            </c:extLst>
          </c:dLbls>
          <c:cat>
            <c:strRef>
              <c:f>Sheet2!$A$1:$A$5</c:f>
              <c:strCache>
                <c:ptCount val="5"/>
                <c:pt idx="0">
                  <c:v>Chrome</c:v>
                </c:pt>
                <c:pt idx="1">
                  <c:v>Safari</c:v>
                </c:pt>
                <c:pt idx="2">
                  <c:v>IE</c:v>
                </c:pt>
                <c:pt idx="3">
                  <c:v>Firefox</c:v>
                </c:pt>
                <c:pt idx="4">
                  <c:v>Opera</c:v>
                </c:pt>
              </c:strCache>
            </c:strRef>
          </c:cat>
          <c:val>
            <c:numRef>
              <c:f>Sheet2!$B$1:$B$5</c:f>
              <c:numCache>
                <c:formatCode>General</c:formatCode>
                <c:ptCount val="5"/>
                <c:pt idx="0">
                  <c:v>0.70599999999999996</c:v>
                </c:pt>
                <c:pt idx="1">
                  <c:v>0.19700000000000001</c:v>
                </c:pt>
                <c:pt idx="2">
                  <c:v>4.9000000000000002E-2</c:v>
                </c:pt>
                <c:pt idx="3">
                  <c:v>3.1E-2</c:v>
                </c:pt>
                <c:pt idx="4">
                  <c:v>1.7000000000000001E-2</c:v>
                </c:pt>
              </c:numCache>
            </c:numRef>
          </c:val>
          <c:extLst>
            <c:ext xmlns:c16="http://schemas.microsoft.com/office/drawing/2014/chart" uri="{C3380CC4-5D6E-409C-BE32-E72D297353CC}">
              <c16:uniqueId val="{0000000A-763F-4211-8729-E7D7001F383A}"/>
            </c:ext>
          </c:extLst>
        </c:ser>
        <c:dLbls>
          <c:showLegendKey val="0"/>
          <c:showVal val="0"/>
          <c:showCatName val="0"/>
          <c:showSerName val="0"/>
          <c:showPercent val="0"/>
          <c:showBubbleSize val="0"/>
          <c:showLeaderLines val="0"/>
        </c:dLbls>
        <c:firstSliceAng val="0"/>
        <c:holeSize val="6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zh-CN" sz="900" b="0" i="0" u="none" strike="noStrike" kern="1200" baseline="0">
          <a:solidFill>
            <a:schemeClr val="tx1"/>
          </a:solidFill>
          <a:latin typeface="+mn-lt"/>
          <a:ea typeface="+mn-ea"/>
          <a:cs typeface="+mn-cs"/>
        </a:defRPr>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7401342966299E-2"/>
          <c:y val="0.12090286981060568"/>
          <c:w val="0.80440261077019415"/>
          <c:h val="0.73104856269375262"/>
        </c:manualLayout>
      </c:layout>
      <c:ofPieChart>
        <c:ofPieType val="pie"/>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6EA-4979-B166-375851564DA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6EA-4979-B166-375851564DA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6EA-4979-B166-375851564DA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6EA-4979-B166-375851564DA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6EA-4979-B166-375851564DA5}"/>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6EA-4979-B166-375851564DA5}"/>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56EA-4979-B166-375851564DA5}"/>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56EA-4979-B166-375851564DA5}"/>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56EA-4979-B166-375851564DA5}"/>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56EA-4979-B166-375851564DA5}"/>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56EA-4979-B166-375851564DA5}"/>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56EA-4979-B166-375851564DA5}"/>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56EA-4979-B166-375851564DA5}"/>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56EA-4979-B166-375851564DA5}"/>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56EA-4979-B166-375851564DA5}"/>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56EA-4979-B166-375851564DA5}"/>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56EA-4979-B166-375851564DA5}"/>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56EA-4979-B166-375851564DA5}"/>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56EA-4979-B166-375851564DA5}"/>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56EA-4979-B166-375851564DA5}"/>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56EA-4979-B166-375851564DA5}"/>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56EA-4979-B166-375851564DA5}"/>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56EA-4979-B166-375851564DA5}"/>
              </c:ext>
            </c:extLst>
          </c:dPt>
          <c:dLbls>
            <c:dLbl>
              <c:idx val="0"/>
              <c:layout>
                <c:manualLayout>
                  <c:x val="-2.1526321266954521E-3"/>
                  <c:y val="-3.6684241403105798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56EA-4979-B166-375851564DA5}"/>
                </c:ext>
              </c:extLst>
            </c:dLbl>
            <c:dLbl>
              <c:idx val="1"/>
              <c:layout>
                <c:manualLayout>
                  <c:x val="0"/>
                  <c:y val="-2.9347393122484636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56EA-4979-B166-375851564DA5}"/>
                </c:ext>
              </c:extLst>
            </c:dLbl>
            <c:dLbl>
              <c:idx val="2"/>
              <c:layout>
                <c:manualLayout>
                  <c:x val="4.3052642533909042E-3"/>
                  <c:y val="-1.8342120701553034E-2"/>
                </c:manualLayout>
              </c:layout>
              <c:tx>
                <c:rich>
                  <a:bodyPr/>
                  <a:lstStyle/>
                  <a:p>
                    <a:fld id="{0786AE90-BE76-401D-A998-934EBF144086}" type="CATEGORYNAME">
                      <a:rPr lang="en-US" altLang="zh-CN" smtClean="0"/>
                      <a:pPr/>
                      <a:t>[类别名称]</a:t>
                    </a:fld>
                    <a:endParaRPr lang="en-US" altLang="zh-CN" baseline="0"/>
                  </a:p>
                  <a:p>
                    <a:fld id="{7B993D96-1AA3-46BB-9723-C9B3914C9B63}" type="PERCENTAGE">
                      <a:rPr lang="en-US" altLang="zh-CN" baseline="0" smtClean="0"/>
                      <a:pPr/>
                      <a:t>[百分比]</a:t>
                    </a:fld>
                    <a:endParaRPr lang="zh-CN" altLang="en-US"/>
                  </a:p>
                </c:rich>
              </c:tx>
              <c:dLblPos val="bestFit"/>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5-56EA-4979-B166-375851564DA5}"/>
                </c:ext>
              </c:extLst>
            </c:dLbl>
            <c:dLbl>
              <c:idx val="3"/>
              <c:tx>
                <c:rich>
                  <a:bodyPr/>
                  <a:lstStyle/>
                  <a:p>
                    <a:fld id="{D5757F96-F89F-4EF0-8FA6-02699753ADDF}" type="CATEGORYNAME">
                      <a:rPr lang="en-US" altLang="zh-CN" smtClean="0"/>
                      <a:pPr/>
                      <a:t>[类别名称]</a:t>
                    </a:fld>
                    <a:endParaRPr lang="en-US" altLang="zh-CN" baseline="0" dirty="0"/>
                  </a:p>
                  <a:p>
                    <a:fld id="{0C2AFA3C-24FB-4718-9095-A4DA7AE6BB8C}" type="PERCENTAGE">
                      <a:rPr lang="en-US" altLang="zh-CN" baseline="0" smtClean="0"/>
                      <a:pPr/>
                      <a:t>[百分比]</a:t>
                    </a:fld>
                    <a:endParaRPr lang="zh-CN" altLang="en-US"/>
                  </a:p>
                </c:rich>
              </c:tx>
              <c:dLblPos val="outEnd"/>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7-56EA-4979-B166-375851564DA5}"/>
                </c:ext>
              </c:extLst>
            </c:dLbl>
            <c:dLbl>
              <c:idx val="4"/>
              <c:layout>
                <c:manualLayout>
                  <c:x val="1.9373689140259068E-2"/>
                  <c:y val="3.6684241403105462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56EA-4979-B166-375851564DA5}"/>
                </c:ext>
              </c:extLst>
            </c:dLbl>
            <c:dLbl>
              <c:idx val="6"/>
              <c:layout>
                <c:manualLayout>
                  <c:x val="-4.3052642533908643E-3"/>
                  <c:y val="3.6684241403105796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D-56EA-4979-B166-375851564DA5}"/>
                </c:ext>
              </c:extLst>
            </c:dLbl>
            <c:dLbl>
              <c:idx val="7"/>
              <c:layout>
                <c:manualLayout>
                  <c:x val="-1.7221057013563617E-2"/>
                  <c:y val="7.3368482806211591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F-56EA-4979-B166-375851564DA5}"/>
                </c:ext>
              </c:extLst>
            </c:dLbl>
            <c:dLbl>
              <c:idx val="8"/>
              <c:layout>
                <c:manualLayout>
                  <c:x val="-1.2915792760172712E-2"/>
                  <c:y val="1.4673696561242285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11-56EA-4979-B166-375851564DA5}"/>
                </c:ext>
              </c:extLst>
            </c:dLbl>
            <c:dLbl>
              <c:idx val="9"/>
              <c:layout>
                <c:manualLayout>
                  <c:x val="-8.6105285067818085E-3"/>
                  <c:y val="1.1005272420931706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13-56EA-4979-B166-375851564DA5}"/>
                </c:ext>
              </c:extLst>
            </c:dLbl>
            <c:dLbl>
              <c:idx val="10"/>
              <c:layout>
                <c:manualLayout>
                  <c:x val="-8.6105285067818085E-3"/>
                  <c:y val="3.6684241403105796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15-56EA-4979-B166-375851564DA5}"/>
                </c:ext>
              </c:extLst>
            </c:dLbl>
            <c:dLbl>
              <c:idx val="11"/>
              <c:layout>
                <c:manualLayout>
                  <c:x val="-1.5329113722368842E-2"/>
                  <c:y val="5.3359684365320067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17-56EA-4979-B166-375851564DA5}"/>
                </c:ext>
              </c:extLst>
            </c:dLbl>
            <c:dLbl>
              <c:idx val="12"/>
              <c:layout>
                <c:manualLayout>
                  <c:x val="-1.5068424886868164E-2"/>
                  <c:y val="3.6684241403105796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19-56EA-4979-B166-375851564DA5}"/>
                </c:ext>
              </c:extLst>
            </c:dLbl>
            <c:dLbl>
              <c:idx val="13"/>
              <c:layout>
                <c:manualLayout>
                  <c:x val="-1.5068424886868164E-2"/>
                  <c:y val="8.4217774988105832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1B-56EA-4979-B166-375851564DA5}"/>
                </c:ext>
              </c:extLst>
            </c:dLbl>
            <c:dLbl>
              <c:idx val="14"/>
              <c:layout>
                <c:manualLayout>
                  <c:x val="0"/>
                  <c:y val="-2.5678968982174057E-2"/>
                </c:manualLayout>
              </c:layout>
              <c:tx>
                <c:rich>
                  <a:bodyPr/>
                  <a:lstStyle/>
                  <a:p>
                    <a:fld id="{97A6B8AD-12A3-46AB-B0E7-0FC443FAEC9B}" type="CATEGORYNAME">
                      <a:rPr lang="en-US" altLang="zh-CN" smtClean="0"/>
                      <a:pPr/>
                      <a:t>[类别名称]</a:t>
                    </a:fld>
                    <a:endParaRPr lang="en-US" altLang="zh-CN" baseline="0"/>
                  </a:p>
                  <a:p>
                    <a:r>
                      <a:rPr lang="en-US" altLang="zh-CN" baseline="0"/>
                      <a:t> </a:t>
                    </a:r>
                    <a:fld id="{C6952845-5749-4C59-AE24-6CC013620774}" type="PERCENTAGE">
                      <a:rPr lang="en-US" altLang="zh-CN" baseline="0"/>
                      <a:pPr/>
                      <a:t>[百分比]</a:t>
                    </a:fld>
                    <a:endParaRPr lang="en-US" altLang="zh-CN" baseline="0"/>
                  </a:p>
                </c:rich>
              </c:tx>
              <c:dLblPos val="bestFit"/>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1D-56EA-4979-B166-375851564DA5}"/>
                </c:ext>
              </c:extLst>
            </c:dLbl>
            <c:dLbl>
              <c:idx val="15"/>
              <c:tx>
                <c:rich>
                  <a:bodyPr/>
                  <a:lstStyle/>
                  <a:p>
                    <a:fld id="{91361A53-55F5-420D-8653-D32A04DD6AB7}" type="CATEGORYNAME">
                      <a:rPr lang="en-US" altLang="zh-CN" smtClean="0"/>
                      <a:pPr/>
                      <a:t>[类别名称]</a:t>
                    </a:fld>
                    <a:endParaRPr lang="en-US" altLang="zh-CN" baseline="0"/>
                  </a:p>
                  <a:p>
                    <a:fld id="{69A22F3C-9109-444D-9342-A76A76222E1B}" type="PERCENTAGE">
                      <a:rPr lang="en-US" altLang="zh-CN" baseline="0" smtClean="0"/>
                      <a:pPr/>
                      <a:t>[百分比]</a:t>
                    </a:fld>
                    <a:endParaRPr lang="zh-CN" altLang="en-US"/>
                  </a:p>
                </c:rich>
              </c:tx>
              <c:dLblPos val="outEnd"/>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1F-56EA-4979-B166-375851564DA5}"/>
                </c:ext>
              </c:extLst>
            </c:dLbl>
            <c:dLbl>
              <c:idx val="16"/>
              <c:layout>
                <c:manualLayout>
                  <c:x val="9.2563181447904361E-2"/>
                  <c:y val="3.301581726279515E-2"/>
                </c:manualLayout>
              </c:layout>
              <c:tx>
                <c:rich>
                  <a:bodyPr/>
                  <a:lstStyle/>
                  <a:p>
                    <a:fld id="{A162AA1D-26FC-484C-BF6B-A09D6B8749C4}" type="CATEGORYNAME">
                      <a:rPr lang="en-US" altLang="zh-CN" smtClean="0"/>
                      <a:pPr/>
                      <a:t>[类别名称]</a:t>
                    </a:fld>
                    <a:endParaRPr lang="en-US" altLang="zh-CN" baseline="0" dirty="0"/>
                  </a:p>
                  <a:p>
                    <a:fld id="{89656CF2-38DB-4405-B512-BDEA7DB340C2}" type="PERCENTAGE">
                      <a:rPr lang="en-US" altLang="zh-CN" baseline="0" smtClean="0"/>
                      <a:pPr/>
                      <a:t>[百分比]</a:t>
                    </a:fld>
                    <a:endParaRPr lang="zh-CN" altLang="en-US"/>
                  </a:p>
                </c:rich>
              </c:tx>
              <c:dLblPos val="bestFit"/>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21-56EA-4979-B166-375851564DA5}"/>
                </c:ext>
              </c:extLst>
            </c:dLbl>
            <c:dLbl>
              <c:idx val="17"/>
              <c:layout>
                <c:manualLayout>
                  <c:x val="1.9373689140259068E-2"/>
                  <c:y val="0"/>
                </c:manualLayout>
              </c:layout>
              <c:tx>
                <c:rich>
                  <a:bodyPr/>
                  <a:lstStyle/>
                  <a:p>
                    <a:fld id="{59BABAC8-31FB-4076-BDC4-B2D4DD604E96}" type="CATEGORYNAME">
                      <a:rPr lang="en-US" altLang="zh-CN" smtClean="0"/>
                      <a:pPr/>
                      <a:t>[类别名称]</a:t>
                    </a:fld>
                    <a:endParaRPr lang="en-US" altLang="zh-CN" baseline="0"/>
                  </a:p>
                  <a:p>
                    <a:fld id="{488B853D-70A0-4595-B81D-952389A2FB7E}" type="PERCENTAGE">
                      <a:rPr lang="en-US" altLang="zh-CN" baseline="0" smtClean="0"/>
                      <a:pPr/>
                      <a:t>[百分比]</a:t>
                    </a:fld>
                    <a:endParaRPr lang="zh-CN" altLang="en-US"/>
                  </a:p>
                </c:rich>
              </c:tx>
              <c:dLblPos val="bestFit"/>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23-56EA-4979-B166-375851564DA5}"/>
                </c:ext>
              </c:extLst>
            </c:dLbl>
            <c:dLbl>
              <c:idx val="18"/>
              <c:layout>
                <c:manualLayout>
                  <c:x val="-2.1526321266954521E-3"/>
                  <c:y val="1.8342120701552864E-2"/>
                </c:manualLayout>
              </c:layout>
              <c:tx>
                <c:rich>
                  <a:bodyPr/>
                  <a:lstStyle/>
                  <a:p>
                    <a:fld id="{4E8EA210-14E7-4DF8-93EE-78F8C5819573}" type="CATEGORYNAME">
                      <a:rPr lang="en-US" altLang="zh-CN" smtClean="0"/>
                      <a:pPr/>
                      <a:t>[类别名称]</a:t>
                    </a:fld>
                    <a:endParaRPr lang="en-US" altLang="zh-CN" baseline="0"/>
                  </a:p>
                  <a:p>
                    <a:fld id="{F2A32DED-6573-4471-AD13-9D23887E7FA7}" type="PERCENTAGE">
                      <a:rPr lang="en-US" altLang="zh-CN" baseline="0" smtClean="0"/>
                      <a:pPr/>
                      <a:t>[百分比]</a:t>
                    </a:fld>
                    <a:endParaRPr lang="zh-CN" altLang="en-US"/>
                  </a:p>
                </c:rich>
              </c:tx>
              <c:dLblPos val="bestFit"/>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25-56EA-4979-B166-375851564DA5}"/>
                </c:ext>
              </c:extLst>
            </c:dLbl>
            <c:dLbl>
              <c:idx val="19"/>
              <c:layout>
                <c:manualLayout>
                  <c:x val="-8.6105285067819663E-3"/>
                  <c:y val="3.6684241403105796E-3"/>
                </c:manualLayout>
              </c:layout>
              <c:tx>
                <c:rich>
                  <a:bodyPr/>
                  <a:lstStyle/>
                  <a:p>
                    <a:fld id="{C784152E-DD44-40FE-B28E-12507191D011}" type="CATEGORYNAME">
                      <a:rPr lang="en-US" altLang="zh-CN" smtClean="0"/>
                      <a:pPr/>
                      <a:t>[类别名称]</a:t>
                    </a:fld>
                    <a:endParaRPr lang="en-US" altLang="zh-CN" baseline="0"/>
                  </a:p>
                  <a:p>
                    <a:r>
                      <a:rPr lang="en-US" altLang="zh-CN" baseline="0"/>
                      <a:t> </a:t>
                    </a:r>
                    <a:fld id="{75EF6441-A08C-4129-A9B5-979174A4F494}" type="PERCENTAGE">
                      <a:rPr lang="en-US" altLang="zh-CN" baseline="0"/>
                      <a:pPr/>
                      <a:t>[百分比]</a:t>
                    </a:fld>
                    <a:endParaRPr lang="en-US" altLang="zh-CN" baseline="0"/>
                  </a:p>
                </c:rich>
              </c:tx>
              <c:dLblPos val="bestFit"/>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27-56EA-4979-B166-375851564DA5}"/>
                </c:ext>
              </c:extLst>
            </c:dLbl>
            <c:dLbl>
              <c:idx val="20"/>
              <c:layout>
                <c:manualLayout>
                  <c:x val="-1.2915792760172712E-2"/>
                  <c:y val="-3.3626832826138019E-17"/>
                </c:manualLayout>
              </c:layout>
              <c:tx>
                <c:rich>
                  <a:bodyPr/>
                  <a:lstStyle/>
                  <a:p>
                    <a:fld id="{8F8FFAEC-858C-4693-9632-C9A5B78949E3}" type="CATEGORYNAME">
                      <a:rPr lang="en-US" altLang="zh-CN" smtClean="0"/>
                      <a:pPr/>
                      <a:t>[类别名称]</a:t>
                    </a:fld>
                    <a:endParaRPr lang="en-US" altLang="zh-CN" baseline="0"/>
                  </a:p>
                  <a:p>
                    <a:r>
                      <a:rPr lang="en-US" altLang="zh-CN" baseline="0"/>
                      <a:t> </a:t>
                    </a:r>
                    <a:fld id="{6B0B38DA-D18B-4849-9140-3D238D8E0062}" type="PERCENTAGE">
                      <a:rPr lang="en-US" altLang="zh-CN" baseline="0"/>
                      <a:pPr/>
                      <a:t>[百分比]</a:t>
                    </a:fld>
                    <a:endParaRPr lang="en-US" altLang="zh-CN" baseline="0"/>
                  </a:p>
                </c:rich>
              </c:tx>
              <c:dLblPos val="bestFit"/>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29-56EA-4979-B166-375851564DA5}"/>
                </c:ext>
              </c:extLst>
            </c:dLbl>
            <c:dLbl>
              <c:idx val="21"/>
              <c:tx>
                <c:rich>
                  <a:bodyPr/>
                  <a:lstStyle/>
                  <a:p>
                    <a:fld id="{8BC70518-F12B-4715-A9E1-FC049AB1B5F6}" type="CATEGORYNAME">
                      <a:rPr lang="en-US" altLang="zh-CN" smtClean="0"/>
                      <a:pPr/>
                      <a:t>[类别名称]</a:t>
                    </a:fld>
                    <a:endParaRPr lang="en-US" altLang="zh-CN" baseline="0"/>
                  </a:p>
                  <a:p>
                    <a:fld id="{1C49142A-2398-4349-8661-82013F966ECB}" type="PERCENTAGE">
                      <a:rPr lang="en-US" altLang="zh-CN" baseline="0" smtClean="0"/>
                      <a:pPr/>
                      <a:t>[百分比]</a:t>
                    </a:fld>
                    <a:endParaRPr lang="zh-CN" altLang="en-US"/>
                  </a:p>
                </c:rich>
              </c:tx>
              <c:dLblPos val="outEnd"/>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2B-56EA-4979-B166-375851564DA5}"/>
                </c:ext>
              </c:extLst>
            </c:dLbl>
            <c:dLbl>
              <c:idx val="22"/>
              <c:layout>
                <c:manualLayout>
                  <c:x val="-6.4578963800863559E-3"/>
                  <c:y val="0"/>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2D-56EA-4979-B166-375851564DA5}"/>
                </c:ext>
              </c:extLst>
            </c:dLbl>
            <c:numFmt formatCode="0.0%" sourceLinked="0"/>
            <c:spPr>
              <a:noFill/>
              <a:ln>
                <a:noFill/>
              </a:ln>
              <a:effectLst/>
            </c:spPr>
            <c:txPr>
              <a:bodyPr rot="0" spcFirstLastPara="1" vertOverflow="clip" horzOverflow="clip" vert="horz" wrap="square" lIns="38100" tIns="19050" rIns="38100" bIns="19050" anchor="ctr" anchorCtr="1">
                <a:spAutoFit/>
              </a:bodyPr>
              <a:lstStyle/>
              <a:p>
                <a:pPr>
                  <a:defRPr sz="700" b="0" i="0" u="none" strike="noStrike" kern="1200" baseline="0">
                    <a:solidFill>
                      <a:schemeClr val="tx1"/>
                    </a:solidFill>
                    <a:latin typeface="Helvetica" panose="020B0604020202020204" pitchFamily="34" charset="0"/>
                    <a:ea typeface="黑体" panose="02010609060101010101" pitchFamily="49" charset="-122"/>
                    <a:cs typeface="+mn-cs"/>
                  </a:defRPr>
                </a:pPr>
                <a:endParaRPr lang="zh-CN"/>
              </a:p>
            </c:txPr>
            <c:dLblPos val="outEnd"/>
            <c:showLegendKey val="0"/>
            <c:showVal val="0"/>
            <c:showCatName val="1"/>
            <c:showSerName val="0"/>
            <c:showPercent val="1"/>
            <c:showBubbleSize val="0"/>
            <c:separator>, </c:separator>
            <c:showLeaderLines val="0"/>
            <c:extLst>
              <c:ext xmlns:c15="http://schemas.microsoft.com/office/drawing/2012/chart" uri="{CE6537A1-D6FC-4f65-9D91-7224C49458BB}">
                <c15:spPr xmlns:c15="http://schemas.microsoft.com/office/drawing/2012/chart">
                  <a:prstGeom prst="rect">
                    <a:avLst/>
                  </a:prstGeom>
                  <a:noFill/>
                  <a:ln>
                    <a:noFill/>
                  </a:ln>
                </c15:spPr>
              </c:ext>
            </c:extLst>
          </c:dLbls>
          <c:cat>
            <c:strRef>
              <c:f>[实验结果分布.xlsx]Sheet3!$A$1:$A$22</c:f>
              <c:strCache>
                <c:ptCount val="22"/>
                <c:pt idx="0">
                  <c:v>Android 6</c:v>
                </c:pt>
                <c:pt idx="1">
                  <c:v>Android 8</c:v>
                </c:pt>
                <c:pt idx="2">
                  <c:v>Windows 7</c:v>
                </c:pt>
                <c:pt idx="3">
                  <c:v>Windows 10</c:v>
                </c:pt>
                <c:pt idx="4">
                  <c:v>Android 9</c:v>
                </c:pt>
                <c:pt idx="5">
                  <c:v>Windows XP</c:v>
                </c:pt>
                <c:pt idx="6">
                  <c:v>Android 7</c:v>
                </c:pt>
                <c:pt idx="7">
                  <c:v>Android 5</c:v>
                </c:pt>
                <c:pt idx="8">
                  <c:v>iOS 12</c:v>
                </c:pt>
                <c:pt idx="9">
                  <c:v>Ubuntu</c:v>
                </c:pt>
                <c:pt idx="10">
                  <c:v>iOS 13</c:v>
                </c:pt>
                <c:pt idx="11">
                  <c:v>MacOS 10.10</c:v>
                </c:pt>
                <c:pt idx="12">
                  <c:v>MacOS 10.12</c:v>
                </c:pt>
                <c:pt idx="13">
                  <c:v>Android 4</c:v>
                </c:pt>
                <c:pt idx="14">
                  <c:v>iOS 7</c:v>
                </c:pt>
                <c:pt idx="15">
                  <c:v>Windows 8.1</c:v>
                </c:pt>
                <c:pt idx="16">
                  <c:v>Windows 8</c:v>
                </c:pt>
                <c:pt idx="17">
                  <c:v>iOS 9</c:v>
                </c:pt>
                <c:pt idx="18">
                  <c:v>iOS 11</c:v>
                </c:pt>
                <c:pt idx="19">
                  <c:v>iOS 8</c:v>
                </c:pt>
                <c:pt idx="20">
                  <c:v>iOS 10</c:v>
                </c:pt>
                <c:pt idx="21">
                  <c:v>MacOS 10.11</c:v>
                </c:pt>
              </c:strCache>
            </c:strRef>
          </c:cat>
          <c:val>
            <c:numRef>
              <c:f>[实验结果分布.xlsx]Sheet3!$B$1:$B$22</c:f>
              <c:numCache>
                <c:formatCode>0.0%</c:formatCode>
                <c:ptCount val="22"/>
                <c:pt idx="0">
                  <c:v>0.23899999999999999</c:v>
                </c:pt>
                <c:pt idx="1">
                  <c:v>0.13100000000000001</c:v>
                </c:pt>
                <c:pt idx="2">
                  <c:v>0.125</c:v>
                </c:pt>
                <c:pt idx="3">
                  <c:v>9.9000000000000005E-2</c:v>
                </c:pt>
                <c:pt idx="4">
                  <c:v>8.2000000000000003E-2</c:v>
                </c:pt>
                <c:pt idx="5">
                  <c:v>7.8E-2</c:v>
                </c:pt>
                <c:pt idx="6">
                  <c:v>7.0999999999999994E-2</c:v>
                </c:pt>
                <c:pt idx="7">
                  <c:v>2.8000000000000001E-2</c:v>
                </c:pt>
                <c:pt idx="8">
                  <c:v>2.7E-2</c:v>
                </c:pt>
                <c:pt idx="9">
                  <c:v>2.7E-2</c:v>
                </c:pt>
                <c:pt idx="10">
                  <c:v>2.1999999999999999E-2</c:v>
                </c:pt>
                <c:pt idx="11">
                  <c:v>1.9E-2</c:v>
                </c:pt>
                <c:pt idx="12">
                  <c:v>1.2E-2</c:v>
                </c:pt>
                <c:pt idx="13">
                  <c:v>1.0999999999999999E-2</c:v>
                </c:pt>
                <c:pt idx="14">
                  <c:v>8.0000000000000002E-3</c:v>
                </c:pt>
                <c:pt idx="15">
                  <c:v>5.0000000000000001E-3</c:v>
                </c:pt>
                <c:pt idx="16">
                  <c:v>4.0000000000000001E-3</c:v>
                </c:pt>
                <c:pt idx="17">
                  <c:v>3.0000000000000001E-3</c:v>
                </c:pt>
                <c:pt idx="18">
                  <c:v>3.0000000000000001E-3</c:v>
                </c:pt>
                <c:pt idx="19">
                  <c:v>2E-3</c:v>
                </c:pt>
                <c:pt idx="20">
                  <c:v>2E-3</c:v>
                </c:pt>
                <c:pt idx="21">
                  <c:v>2E-3</c:v>
                </c:pt>
              </c:numCache>
            </c:numRef>
          </c:val>
          <c:extLst>
            <c:ext xmlns:c16="http://schemas.microsoft.com/office/drawing/2014/chart" uri="{C3380CC4-5D6E-409C-BE32-E72D297353CC}">
              <c16:uniqueId val="{0000002E-56EA-4979-B166-375851564DA5}"/>
            </c:ext>
          </c:extLst>
        </c:ser>
        <c:dLbls>
          <c:showLegendKey val="0"/>
          <c:showVal val="0"/>
          <c:showCatName val="0"/>
          <c:showSerName val="0"/>
          <c:showPercent val="0"/>
          <c:showBubbleSize val="0"/>
          <c:showLeaderLines val="0"/>
        </c:dLbls>
        <c:gapWidth val="100"/>
        <c:secondPieSize val="75"/>
        <c:serLines>
          <c:spPr>
            <a:ln w="9525" cap="flat" cmpd="sng" algn="ctr">
              <a:solidFill>
                <a:sysClr val="windowText" lastClr="000000">
                  <a:lumMod val="50000"/>
                  <a:lumOff val="50000"/>
                  <a:alpha val="50000"/>
                </a:sys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512249-0561-4A41-B4F4-15125A8F743A}" type="datetimeFigureOut">
              <a:rPr lang="zh-CN" altLang="en-US" smtClean="0"/>
              <a:t>2022/9/18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4EF1C7-F291-4F88-B1BF-92FA0AF3FCEE}" type="slidenum">
              <a:rPr lang="zh-CN" altLang="en-US" smtClean="0"/>
              <a:t>‹#›</a:t>
            </a:fld>
            <a:endParaRPr lang="zh-CN" altLang="en-US"/>
          </a:p>
        </p:txBody>
      </p:sp>
    </p:spTree>
    <p:extLst>
      <p:ext uri="{BB962C8B-B14F-4D97-AF65-F5344CB8AC3E}">
        <p14:creationId xmlns:p14="http://schemas.microsoft.com/office/powerpoint/2010/main" val="2319224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bg1"/>
              </a:solidFill>
              <a:latin typeface="黑体" panose="02010609060101010101" pitchFamily="49" charset="-122"/>
              <a:ea typeface="黑体" panose="02010609060101010101" pitchFamily="49"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85689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1075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87624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15980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66605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23829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88671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sz="12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5542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81656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28811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2370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69209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92938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10492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23270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6108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33377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162202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sz="1200" dirty="0">
              <a:solidFill>
                <a:srgbClr val="C00000"/>
              </a:solidFill>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37936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C00000"/>
              </a:solidFill>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0485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C00000"/>
              </a:solidFill>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75861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44452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3948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white"/>
              </a:solidFill>
              <a:effectLst/>
              <a:uLnTx/>
              <a:uFillTx/>
              <a:latin typeface="Helvetica"/>
              <a:ea typeface="黑体"/>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666685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389337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78513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940630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421630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sz="12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247299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25390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020933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617720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89898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173664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white"/>
              </a:solidFill>
              <a:effectLst/>
              <a:uLnTx/>
              <a:uFillTx/>
              <a:latin typeface="Helvetica"/>
              <a:ea typeface="黑体"/>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98049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57495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136611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500075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在测试阶段中，对于单个模型，利用其在</a:t>
            </a:r>
            <a:r>
              <a:rPr lang="en-US" altLang="zh-CN" dirty="0"/>
              <a:t>5</a:t>
            </a:r>
            <a:r>
              <a:rPr lang="zh-CN" altLang="en-US" dirty="0"/>
              <a:t>折交叉验证中的每次训练，相应地对测试集数据进行预测</a:t>
            </a:r>
            <a:r>
              <a:rPr lang="en-US" altLang="zh-CN" dirty="0"/>
              <a:t>5</a:t>
            </a:r>
            <a:r>
              <a:rPr lang="zh-CN" altLang="en-US" dirty="0"/>
              <a:t>次，然后取这</a:t>
            </a:r>
            <a:r>
              <a:rPr lang="en-US" altLang="zh-CN" dirty="0"/>
              <a:t>5</a:t>
            </a:r>
            <a:r>
              <a:rPr lang="zh-CN" altLang="en-US" dirty="0"/>
              <a:t>次预测概率结果的均值，得到单个模型对测试集的类别预测概率数据。然后拼接所有基模型的预测概率数据，作为高层模型的预测特征数据。最后利用训练后的高层模型对特征数据进行预测，即可得到集成模型对测试集中所有样本的分类结果。</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186366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560292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588910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066921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473786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48520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447296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901257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31710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38217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69766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38473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sz="12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300C-0901-45EF-BB87-7AD0D3D54A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44489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9AA4C-9E1D-481A-B007-98F651EABB62}"/>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E2D412BC-11A6-4FDE-9EA6-26DE6364C2E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5623D08-CFC7-463B-A599-FA92DFE25152}"/>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DF55FA3D-8317-4251-B22B-F993A445081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257E41-A943-4F63-A40F-52295C1E40E6}"/>
              </a:ext>
            </a:extLst>
          </p:cNvPr>
          <p:cNvSpPr>
            <a:spLocks noGrp="1"/>
          </p:cNvSpPr>
          <p:nvPr>
            <p:ph type="sldNum" sz="quarter" idx="12"/>
          </p:nvPr>
        </p:nvSpPr>
        <p:spPr/>
        <p:txBody>
          <a:bodyPr/>
          <a:lstStyle/>
          <a:p>
            <a:fld id="{CE1C6AD5-DF8F-4F89-899E-4BAE17DDD06F}" type="slidenum">
              <a:rPr lang="zh-CN" altLang="en-US" smtClean="0"/>
              <a:t>‹#›</a:t>
            </a:fld>
            <a:endParaRPr lang="zh-CN" altLang="en-US"/>
          </a:p>
        </p:txBody>
      </p:sp>
    </p:spTree>
    <p:extLst>
      <p:ext uri="{BB962C8B-B14F-4D97-AF65-F5344CB8AC3E}">
        <p14:creationId xmlns:p14="http://schemas.microsoft.com/office/powerpoint/2010/main" val="2766343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950428-C4E3-485E-B0AE-425751B4E3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858563-1D07-4591-878C-ADBFB68386C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142FC2-4ABC-4A07-99D9-49D3EA88E278}"/>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F52D8470-FCFD-446E-9357-D389461FD1D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F96860-633C-4232-BF52-5F52FC3F391D}"/>
              </a:ext>
            </a:extLst>
          </p:cNvPr>
          <p:cNvSpPr>
            <a:spLocks noGrp="1"/>
          </p:cNvSpPr>
          <p:nvPr>
            <p:ph type="sldNum" sz="quarter" idx="12"/>
          </p:nvPr>
        </p:nvSpPr>
        <p:spPr/>
        <p:txBody>
          <a:bodyPr/>
          <a:lstStyle/>
          <a:p>
            <a:fld id="{CE1C6AD5-DF8F-4F89-899E-4BAE17DDD06F}" type="slidenum">
              <a:rPr lang="zh-CN" altLang="en-US" smtClean="0"/>
              <a:t>‹#›</a:t>
            </a:fld>
            <a:endParaRPr lang="zh-CN" altLang="en-US"/>
          </a:p>
        </p:txBody>
      </p:sp>
    </p:spTree>
    <p:extLst>
      <p:ext uri="{BB962C8B-B14F-4D97-AF65-F5344CB8AC3E}">
        <p14:creationId xmlns:p14="http://schemas.microsoft.com/office/powerpoint/2010/main" val="1897890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050A25-6E87-4265-9A87-8DA4089123E9}"/>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49B098D-DB74-4C41-BB97-D4367DB8D5A3}"/>
              </a:ext>
            </a:extLst>
          </p:cNvPr>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82CF5EB-50F0-4397-A632-0E5793CDEEE9}"/>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E685F630-4C03-44E4-963D-FBA8590202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367812-558D-4427-8CD4-245616947833}"/>
              </a:ext>
            </a:extLst>
          </p:cNvPr>
          <p:cNvSpPr>
            <a:spLocks noGrp="1"/>
          </p:cNvSpPr>
          <p:nvPr>
            <p:ph type="sldNum" sz="quarter" idx="12"/>
          </p:nvPr>
        </p:nvSpPr>
        <p:spPr/>
        <p:txBody>
          <a:bodyPr/>
          <a:lstStyle/>
          <a:p>
            <a:fld id="{CE1C6AD5-DF8F-4F89-899E-4BAE17DDD06F}" type="slidenum">
              <a:rPr lang="zh-CN" altLang="en-US" smtClean="0"/>
              <a:t>‹#›</a:t>
            </a:fld>
            <a:endParaRPr lang="zh-CN" altLang="en-US"/>
          </a:p>
        </p:txBody>
      </p:sp>
    </p:spTree>
    <p:extLst>
      <p:ext uri="{BB962C8B-B14F-4D97-AF65-F5344CB8AC3E}">
        <p14:creationId xmlns:p14="http://schemas.microsoft.com/office/powerpoint/2010/main" val="2869744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pic>
        <p:nvPicPr>
          <p:cNvPr id="7" name="Picture 5" descr="E:\工作\中科院\VI设计\ppt\ppt03-1.jpg"/>
          <p:cNvPicPr>
            <a:picLocks noChangeAspect="1" noChangeArrowheads="1"/>
          </p:cNvPicPr>
          <p:nvPr userDrawn="1"/>
        </p:nvPicPr>
        <p:blipFill>
          <a:blip r:embed="rId2"/>
          <a:srcRect/>
          <a:stretch>
            <a:fillRect/>
          </a:stretch>
        </p:blipFill>
        <p:spPr bwMode="auto">
          <a:xfrm>
            <a:off x="0" y="3"/>
            <a:ext cx="9144000" cy="6858001"/>
          </a:xfrm>
          <a:prstGeom prst="rect">
            <a:avLst/>
          </a:prstGeom>
          <a:noFill/>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38670" y="6303279"/>
            <a:ext cx="3466667" cy="438095"/>
          </a:xfrm>
          <a:prstGeom prst="rect">
            <a:avLst/>
          </a:prstGeom>
        </p:spPr>
      </p:pic>
    </p:spTree>
    <p:extLst>
      <p:ext uri="{BB962C8B-B14F-4D97-AF65-F5344CB8AC3E}">
        <p14:creationId xmlns:p14="http://schemas.microsoft.com/office/powerpoint/2010/main" val="843561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594875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65062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552034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1"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84406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395915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pic>
        <p:nvPicPr>
          <p:cNvPr id="5" name="Picture 4" descr="E:\工作\中科院\VI设计\ppt\ppt03-3.jpg"/>
          <p:cNvPicPr>
            <a:picLocks noChangeAspect="1" noChangeArrowheads="1"/>
          </p:cNvPicPr>
          <p:nvPr userDrawn="1"/>
        </p:nvPicPr>
        <p:blipFill>
          <a:blip r:embed="rId2"/>
          <a:srcRect/>
          <a:stretch>
            <a:fillRect/>
          </a:stretch>
        </p:blipFill>
        <p:spPr bwMode="auto">
          <a:xfrm>
            <a:off x="0" y="0"/>
            <a:ext cx="9144000" cy="6858000"/>
          </a:xfrm>
          <a:prstGeom prst="rect">
            <a:avLst/>
          </a:prstGeom>
          <a:noFill/>
        </p:spPr>
      </p:pic>
      <p:sp>
        <p:nvSpPr>
          <p:cNvPr id="6" name="TextBox 6"/>
          <p:cNvSpPr txBox="1"/>
          <p:nvPr userDrawn="1"/>
        </p:nvSpPr>
        <p:spPr>
          <a:xfrm>
            <a:off x="2627784" y="4049783"/>
            <a:ext cx="3857652" cy="1015663"/>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Thanks</a:t>
            </a:r>
            <a:endParaRPr kumimoji="0" lang="zh-CN" altLang="en-US" sz="60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38670" y="6303279"/>
            <a:ext cx="3466667" cy="438095"/>
          </a:xfrm>
          <a:prstGeom prst="rect">
            <a:avLst/>
          </a:prstGeom>
        </p:spPr>
      </p:pic>
    </p:spTree>
    <p:extLst>
      <p:ext uri="{BB962C8B-B14F-4D97-AF65-F5344CB8AC3E}">
        <p14:creationId xmlns:p14="http://schemas.microsoft.com/office/powerpoint/2010/main" val="18578150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62145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95999-5AE7-4BA8-B4DB-F4CCA21F986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C640B-9A0C-4D7D-AD90-31E239E64D8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5D99A11-4E59-4B0D-8DFC-74A73F1573C4}"/>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121072AB-D19C-4380-8ED7-F4ECAE1436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4690FD-F625-4F70-B0AE-0E262DE7A8EB}"/>
              </a:ext>
            </a:extLst>
          </p:cNvPr>
          <p:cNvSpPr>
            <a:spLocks noGrp="1"/>
          </p:cNvSpPr>
          <p:nvPr>
            <p:ph type="sldNum" sz="quarter" idx="12"/>
          </p:nvPr>
        </p:nvSpPr>
        <p:spPr/>
        <p:txBody>
          <a:bodyPr/>
          <a:lstStyle/>
          <a:p>
            <a:fld id="{CE1C6AD5-DF8F-4F89-899E-4BAE17DDD06F}" type="slidenum">
              <a:rPr lang="zh-CN" altLang="en-US" smtClean="0"/>
              <a:t>‹#›</a:t>
            </a:fld>
            <a:endParaRPr lang="zh-CN" altLang="en-US"/>
          </a:p>
        </p:txBody>
      </p:sp>
    </p:spTree>
    <p:extLst>
      <p:ext uri="{BB962C8B-B14F-4D97-AF65-F5344CB8AC3E}">
        <p14:creationId xmlns:p14="http://schemas.microsoft.com/office/powerpoint/2010/main" val="39534329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00451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060170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05227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053" name="Picture 5" descr="E:\工作\中科院\VI设计\ppt\ppt03-1.jpg"/>
          <p:cNvPicPr>
            <a:picLocks noChangeAspect="1" noChangeArrowheads="1"/>
          </p:cNvPicPr>
          <p:nvPr userDrawn="1"/>
        </p:nvPicPr>
        <p:blipFill>
          <a:blip r:embed="rId2"/>
          <a:srcRect/>
          <a:stretch>
            <a:fillRect/>
          </a:stretch>
        </p:blipFill>
        <p:spPr bwMode="auto">
          <a:xfrm>
            <a:off x="0" y="3"/>
            <a:ext cx="9144000" cy="6858001"/>
          </a:xfrm>
          <a:prstGeom prst="rect">
            <a:avLst/>
          </a:prstGeom>
          <a:noFill/>
        </p:spPr>
      </p:pic>
      <p:sp>
        <p:nvSpPr>
          <p:cNvPr id="2" name="标题 1"/>
          <p:cNvSpPr>
            <a:spLocks noGrp="1"/>
          </p:cNvSpPr>
          <p:nvPr>
            <p:ph type="ctrTitle"/>
          </p:nvPr>
        </p:nvSpPr>
        <p:spPr>
          <a:xfrm>
            <a:off x="2214547" y="2928938"/>
            <a:ext cx="6529406" cy="798509"/>
          </a:xfrm>
        </p:spPr>
        <p:txBody>
          <a:bodyPr>
            <a:normAutofit/>
          </a:bodyPr>
          <a:lstStyle>
            <a:lvl1pPr algn="l">
              <a:defRPr sz="2700">
                <a:solidFill>
                  <a:schemeClr val="bg1"/>
                </a:solidFill>
              </a:defRPr>
            </a:lvl1pPr>
          </a:lstStyle>
          <a:p>
            <a:r>
              <a:rPr lang="zh-CN" altLang="en-US" dirty="0"/>
              <a:t>单击此处编辑母版标题样式</a:t>
            </a:r>
          </a:p>
        </p:txBody>
      </p:sp>
      <p:sp>
        <p:nvSpPr>
          <p:cNvPr id="3" name="副标题 2"/>
          <p:cNvSpPr>
            <a:spLocks noGrp="1"/>
          </p:cNvSpPr>
          <p:nvPr>
            <p:ph type="subTitle" idx="1"/>
          </p:nvPr>
        </p:nvSpPr>
        <p:spPr>
          <a:xfrm>
            <a:off x="2214547" y="3727443"/>
            <a:ext cx="5843606" cy="571504"/>
          </a:xfrm>
        </p:spPr>
        <p:txBody>
          <a:bodyPr>
            <a:normAutofit/>
          </a:bodyPr>
          <a:lstStyle>
            <a:lvl1pPr marL="0" indent="0" algn="l">
              <a:buNone/>
              <a:defRPr sz="180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dirty="0"/>
              <a:t>单击此处编辑母版副标题样式</a:t>
            </a:r>
          </a:p>
        </p:txBody>
      </p:sp>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38668" y="6303275"/>
            <a:ext cx="3466667" cy="438095"/>
          </a:xfrm>
          <a:prstGeom prst="rect">
            <a:avLst/>
          </a:prstGeom>
        </p:spPr>
      </p:pic>
    </p:spTree>
    <p:extLst>
      <p:ext uri="{BB962C8B-B14F-4D97-AF65-F5344CB8AC3E}">
        <p14:creationId xmlns:p14="http://schemas.microsoft.com/office/powerpoint/2010/main" val="36272603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600" b="1"/>
            </a:lvl1pPr>
          </a:lstStyle>
          <a:p>
            <a:r>
              <a:rPr lang="zh-CN" altLang="en-US" dirty="0"/>
              <a:t>单击此处编辑母版标题样式</a:t>
            </a:r>
          </a:p>
        </p:txBody>
      </p:sp>
      <p:sp>
        <p:nvSpPr>
          <p:cNvPr id="3" name="内容占位符 2"/>
          <p:cNvSpPr>
            <a:spLocks noGrp="1"/>
          </p:cNvSpPr>
          <p:nvPr>
            <p:ph idx="1"/>
          </p:nvPr>
        </p:nvSpPr>
        <p:spPr>
          <a:xfrm>
            <a:off x="457200" y="1142984"/>
            <a:ext cx="8229600" cy="535785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a:extLst>
              <a:ext uri="{FF2B5EF4-FFF2-40B4-BE49-F238E27FC236}">
                <a16:creationId xmlns:a16="http://schemas.microsoft.com/office/drawing/2014/main" id="{8661C236-BE68-4279-8FFE-961DB38F92C4}"/>
              </a:ext>
            </a:extLst>
          </p:cNvPr>
          <p:cNvSpPr>
            <a:spLocks noGrp="1"/>
          </p:cNvSpPr>
          <p:nvPr>
            <p:ph type="sldNum" sz="quarter" idx="10"/>
          </p:nvPr>
        </p:nvSpPr>
        <p:spPr>
          <a:xfrm>
            <a:off x="7086600" y="6441239"/>
            <a:ext cx="2057400" cy="365125"/>
          </a:xfrm>
        </p:spPr>
        <p:txBody>
          <a:bodyPr/>
          <a:lstStyle>
            <a:lvl1pPr>
              <a:defRPr>
                <a:solidFill>
                  <a:srgbClr val="005BAC"/>
                </a:solidFill>
                <a:latin typeface="+mn-lt"/>
              </a:defRPr>
            </a:lvl1pPr>
          </a:lstStyle>
          <a:p>
            <a:fld id="{6DE2FBD6-56D3-45DC-8484-A22812E13BA8}" type="slidenum">
              <a:rPr lang="zh-CN" altLang="en-US" smtClean="0"/>
              <a:pPr/>
              <a:t>‹#›</a:t>
            </a:fld>
            <a:endParaRPr lang="zh-CN" altLang="en-US"/>
          </a:p>
        </p:txBody>
      </p:sp>
    </p:spTree>
    <p:extLst>
      <p:ext uri="{BB962C8B-B14F-4D97-AF65-F5344CB8AC3E}">
        <p14:creationId xmlns:p14="http://schemas.microsoft.com/office/powerpoint/2010/main" val="41497930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42984"/>
            <a:ext cx="4038600" cy="53578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142984"/>
            <a:ext cx="4038600" cy="53578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9215093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14427"/>
            <a:ext cx="4040188" cy="57150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4" name="内容占位符 3"/>
          <p:cNvSpPr>
            <a:spLocks noGrp="1"/>
          </p:cNvSpPr>
          <p:nvPr>
            <p:ph sz="half" idx="2"/>
          </p:nvPr>
        </p:nvSpPr>
        <p:spPr>
          <a:xfrm>
            <a:off x="457200" y="1928806"/>
            <a:ext cx="4040188" cy="4572031"/>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214423"/>
            <a:ext cx="4041775" cy="57150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6" name="内容占位符 5"/>
          <p:cNvSpPr>
            <a:spLocks noGrp="1"/>
          </p:cNvSpPr>
          <p:nvPr>
            <p:ph sz="quarter" idx="4"/>
          </p:nvPr>
        </p:nvSpPr>
        <p:spPr>
          <a:xfrm>
            <a:off x="4645027" y="1928806"/>
            <a:ext cx="4041775" cy="4572031"/>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108953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2257114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3076" name="Picture 4" descr="E:\工作\中科院\VI设计\ppt\ppt03-3.jpg"/>
          <p:cNvPicPr>
            <a:picLocks noChangeAspect="1" noChangeArrowheads="1"/>
          </p:cNvPicPr>
          <p:nvPr userDrawn="1"/>
        </p:nvPicPr>
        <p:blipFill>
          <a:blip r:embed="rId2"/>
          <a:srcRect/>
          <a:stretch>
            <a:fillRect/>
          </a:stretch>
        </p:blipFill>
        <p:spPr bwMode="auto">
          <a:xfrm>
            <a:off x="0" y="0"/>
            <a:ext cx="9144000" cy="6858000"/>
          </a:xfrm>
          <a:prstGeom prst="rect">
            <a:avLst/>
          </a:prstGeom>
          <a:noFill/>
        </p:spPr>
      </p:pic>
      <p:sp>
        <p:nvSpPr>
          <p:cNvPr id="7" name="TextBox 6"/>
          <p:cNvSpPr txBox="1"/>
          <p:nvPr userDrawn="1"/>
        </p:nvSpPr>
        <p:spPr>
          <a:xfrm>
            <a:off x="2627784" y="4049779"/>
            <a:ext cx="385765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Thanks</a:t>
            </a:r>
            <a:endParaRPr kumimoji="0" lang="zh-CN" altLang="en-US" sz="80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38668" y="6303275"/>
            <a:ext cx="3466667" cy="438095"/>
          </a:xfrm>
          <a:prstGeom prst="rect">
            <a:avLst/>
          </a:prstGeom>
        </p:spPr>
      </p:pic>
    </p:spTree>
    <p:extLst>
      <p:ext uri="{BB962C8B-B14F-4D97-AF65-F5344CB8AC3E}">
        <p14:creationId xmlns:p14="http://schemas.microsoft.com/office/powerpoint/2010/main" val="2208937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D55696-D358-4FBB-8EAB-BB58CFED88BD}"/>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9A9A6CBB-F8AD-436B-9966-D974ED8722AB}"/>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DD461F3-1253-4D2A-B83E-08E3D8C302E1}"/>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3C6DABC7-1F33-4F79-B0E1-E4CE921122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88B1655-C897-49CD-AEDD-B15B044CE907}"/>
              </a:ext>
            </a:extLst>
          </p:cNvPr>
          <p:cNvSpPr>
            <a:spLocks noGrp="1"/>
          </p:cNvSpPr>
          <p:nvPr>
            <p:ph type="sldNum" sz="quarter" idx="12"/>
          </p:nvPr>
        </p:nvSpPr>
        <p:spPr/>
        <p:txBody>
          <a:bodyPr/>
          <a:lstStyle/>
          <a:p>
            <a:fld id="{CE1C6AD5-DF8F-4F89-899E-4BAE17DDD06F}" type="slidenum">
              <a:rPr lang="zh-CN" altLang="en-US" smtClean="0"/>
              <a:t>‹#›</a:t>
            </a:fld>
            <a:endParaRPr lang="zh-CN" altLang="en-US"/>
          </a:p>
        </p:txBody>
      </p:sp>
    </p:spTree>
    <p:extLst>
      <p:ext uri="{BB962C8B-B14F-4D97-AF65-F5344CB8AC3E}">
        <p14:creationId xmlns:p14="http://schemas.microsoft.com/office/powerpoint/2010/main" val="3139212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CBF3B-6D9F-43D3-91C4-A91EED27A28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EB000-8F60-475C-AE8D-D63B6BC052A9}"/>
              </a:ext>
            </a:extLst>
          </p:cNvPr>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781320-A118-4BBA-9655-8A2A9C2DA936}"/>
              </a:ext>
            </a:extLst>
          </p:cNvPr>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AF610BC-1488-4808-B8C6-651EC64CEE12}"/>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46708733-ECA7-4B2A-98E2-66330E90DA2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F110B96-D1B0-49AB-853C-932951244314}"/>
              </a:ext>
            </a:extLst>
          </p:cNvPr>
          <p:cNvSpPr>
            <a:spLocks noGrp="1"/>
          </p:cNvSpPr>
          <p:nvPr>
            <p:ph type="sldNum" sz="quarter" idx="12"/>
          </p:nvPr>
        </p:nvSpPr>
        <p:spPr/>
        <p:txBody>
          <a:bodyPr/>
          <a:lstStyle/>
          <a:p>
            <a:fld id="{CE1C6AD5-DF8F-4F89-899E-4BAE17DDD06F}" type="slidenum">
              <a:rPr lang="zh-CN" altLang="en-US" smtClean="0"/>
              <a:t>‹#›</a:t>
            </a:fld>
            <a:endParaRPr lang="zh-CN" altLang="en-US"/>
          </a:p>
        </p:txBody>
      </p:sp>
    </p:spTree>
    <p:extLst>
      <p:ext uri="{BB962C8B-B14F-4D97-AF65-F5344CB8AC3E}">
        <p14:creationId xmlns:p14="http://schemas.microsoft.com/office/powerpoint/2010/main" val="3906868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67A035-918D-4516-9F8A-55A98CA9EBBC}"/>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AC3A713-CA8C-487A-955A-5D996E06472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1093BB2-DA07-4D99-B96E-B50DEA160A85}"/>
              </a:ext>
            </a:extLst>
          </p:cNvPr>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F7B25AA-F71F-4DAA-9EF0-5E0EC940820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BA7884B-22F4-47B5-8F7A-DB3E067CD9E9}"/>
              </a:ext>
            </a:extLst>
          </p:cNvPr>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2032071-C4E7-4FC5-A803-E24BD3D23804}"/>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EB03347D-6959-4809-8CA3-D07AFC27113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7A9FD5D-F7A8-42C3-9C93-FA8E9BED7E8F}"/>
              </a:ext>
            </a:extLst>
          </p:cNvPr>
          <p:cNvSpPr>
            <a:spLocks noGrp="1"/>
          </p:cNvSpPr>
          <p:nvPr>
            <p:ph type="sldNum" sz="quarter" idx="12"/>
          </p:nvPr>
        </p:nvSpPr>
        <p:spPr/>
        <p:txBody>
          <a:bodyPr/>
          <a:lstStyle/>
          <a:p>
            <a:fld id="{CE1C6AD5-DF8F-4F89-899E-4BAE17DDD06F}" type="slidenum">
              <a:rPr lang="zh-CN" altLang="en-US" smtClean="0"/>
              <a:t>‹#›</a:t>
            </a:fld>
            <a:endParaRPr lang="zh-CN" altLang="en-US"/>
          </a:p>
        </p:txBody>
      </p:sp>
    </p:spTree>
    <p:extLst>
      <p:ext uri="{BB962C8B-B14F-4D97-AF65-F5344CB8AC3E}">
        <p14:creationId xmlns:p14="http://schemas.microsoft.com/office/powerpoint/2010/main" val="1461075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75F44F-C921-46D5-A972-5BC5969AB68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1A6E3BA-FA94-41FE-BE08-405C0302E253}"/>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2DBFB08E-4FFE-412E-BF46-48B1439FD70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9442D9F-714B-472F-B89E-8E7FBB0D5376}"/>
              </a:ext>
            </a:extLst>
          </p:cNvPr>
          <p:cNvSpPr>
            <a:spLocks noGrp="1"/>
          </p:cNvSpPr>
          <p:nvPr>
            <p:ph type="sldNum" sz="quarter" idx="12"/>
          </p:nvPr>
        </p:nvSpPr>
        <p:spPr/>
        <p:txBody>
          <a:bodyPr/>
          <a:lstStyle/>
          <a:p>
            <a:fld id="{CE1C6AD5-DF8F-4F89-899E-4BAE17DDD06F}" type="slidenum">
              <a:rPr lang="zh-CN" altLang="en-US" smtClean="0"/>
              <a:t>‹#›</a:t>
            </a:fld>
            <a:endParaRPr lang="zh-CN" altLang="en-US"/>
          </a:p>
        </p:txBody>
      </p:sp>
    </p:spTree>
    <p:extLst>
      <p:ext uri="{BB962C8B-B14F-4D97-AF65-F5344CB8AC3E}">
        <p14:creationId xmlns:p14="http://schemas.microsoft.com/office/powerpoint/2010/main" val="3156734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FC3A020-1E83-4485-A3FD-6105E1380844}"/>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2B1A8ED9-ED73-41D6-998E-0F1EE72E466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7321889-8E09-4A36-9587-E208F346A7C1}"/>
              </a:ext>
            </a:extLst>
          </p:cNvPr>
          <p:cNvSpPr>
            <a:spLocks noGrp="1"/>
          </p:cNvSpPr>
          <p:nvPr>
            <p:ph type="sldNum" sz="quarter" idx="12"/>
          </p:nvPr>
        </p:nvSpPr>
        <p:spPr/>
        <p:txBody>
          <a:bodyPr/>
          <a:lstStyle/>
          <a:p>
            <a:fld id="{CE1C6AD5-DF8F-4F89-899E-4BAE17DDD06F}" type="slidenum">
              <a:rPr lang="zh-CN" altLang="en-US" smtClean="0"/>
              <a:t>‹#›</a:t>
            </a:fld>
            <a:endParaRPr lang="zh-CN" altLang="en-US"/>
          </a:p>
        </p:txBody>
      </p:sp>
    </p:spTree>
    <p:extLst>
      <p:ext uri="{BB962C8B-B14F-4D97-AF65-F5344CB8AC3E}">
        <p14:creationId xmlns:p14="http://schemas.microsoft.com/office/powerpoint/2010/main" val="3860759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E8D19D-DCA9-4E7A-875A-0741CDD2C11F}"/>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C7532DC2-F3BC-4A93-A17E-D09B0AF3567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C7252AC-1337-45FE-9833-BF7FF811369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14DEA76-9EE9-4EDC-8950-014461172E0C}"/>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C921D5EF-656A-41F2-AE0F-1DA7067EE21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6A6A41E-6FF5-40D2-BEB5-BD38185992D7}"/>
              </a:ext>
            </a:extLst>
          </p:cNvPr>
          <p:cNvSpPr>
            <a:spLocks noGrp="1"/>
          </p:cNvSpPr>
          <p:nvPr>
            <p:ph type="sldNum" sz="quarter" idx="12"/>
          </p:nvPr>
        </p:nvSpPr>
        <p:spPr/>
        <p:txBody>
          <a:bodyPr/>
          <a:lstStyle/>
          <a:p>
            <a:fld id="{CE1C6AD5-DF8F-4F89-899E-4BAE17DDD06F}" type="slidenum">
              <a:rPr lang="zh-CN" altLang="en-US" smtClean="0"/>
              <a:t>‹#›</a:t>
            </a:fld>
            <a:endParaRPr lang="zh-CN" altLang="en-US"/>
          </a:p>
        </p:txBody>
      </p:sp>
    </p:spTree>
    <p:extLst>
      <p:ext uri="{BB962C8B-B14F-4D97-AF65-F5344CB8AC3E}">
        <p14:creationId xmlns:p14="http://schemas.microsoft.com/office/powerpoint/2010/main" val="2125497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23EC2D-9720-4EB6-A89E-7525F5FC73B2}"/>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48422046-A8B6-40CF-A50B-038BA52E88C3}"/>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B19EB102-A657-4A49-9889-6C0D1F0AA56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A7D73D8-7CB4-4023-A8E9-7F968DC3BE84}"/>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D518F935-845F-41B9-83CA-4CE2589A2D4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D7225F-CC2A-423E-8896-0AC8FF26912A}"/>
              </a:ext>
            </a:extLst>
          </p:cNvPr>
          <p:cNvSpPr>
            <a:spLocks noGrp="1"/>
          </p:cNvSpPr>
          <p:nvPr>
            <p:ph type="sldNum" sz="quarter" idx="12"/>
          </p:nvPr>
        </p:nvSpPr>
        <p:spPr/>
        <p:txBody>
          <a:bodyPr/>
          <a:lstStyle/>
          <a:p>
            <a:fld id="{CE1C6AD5-DF8F-4F89-899E-4BAE17DDD06F}" type="slidenum">
              <a:rPr lang="zh-CN" altLang="en-US" smtClean="0"/>
              <a:t>‹#›</a:t>
            </a:fld>
            <a:endParaRPr lang="zh-CN" altLang="en-US"/>
          </a:p>
        </p:txBody>
      </p:sp>
    </p:spTree>
    <p:extLst>
      <p:ext uri="{BB962C8B-B14F-4D97-AF65-F5344CB8AC3E}">
        <p14:creationId xmlns:p14="http://schemas.microsoft.com/office/powerpoint/2010/main" val="959977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25.xml"/><Relationship Id="rId7"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EE4E07E-EB76-477D-8049-507AE9012E0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D4F576E-2BF5-4853-973C-DEE19DF50AD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FE38E6D-D0E6-42BC-B9D3-4EDDA0FBDEB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BD57A72E-EB4A-48CF-8E70-B3741F357B8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7158943-AD56-4A06-98E9-A7F12F865C5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E1C6AD5-DF8F-4F89-899E-4BAE17DDD06F}" type="slidenum">
              <a:rPr lang="zh-CN" altLang="en-US" smtClean="0"/>
              <a:t>‹#›</a:t>
            </a:fld>
            <a:endParaRPr lang="zh-CN" altLang="en-US"/>
          </a:p>
        </p:txBody>
      </p:sp>
    </p:spTree>
    <p:extLst>
      <p:ext uri="{BB962C8B-B14F-4D97-AF65-F5344CB8AC3E}">
        <p14:creationId xmlns:p14="http://schemas.microsoft.com/office/powerpoint/2010/main" val="25188324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87ECAA-C6D8-4950-A905-2A1FA829376E}" type="slidenum">
              <a:rPr lang="zh-CN" altLang="en-US" smtClean="0"/>
              <a:t>‹#›</a:t>
            </a:fld>
            <a:endParaRPr lang="zh-CN" altLang="en-US"/>
          </a:p>
        </p:txBody>
      </p:sp>
    </p:spTree>
    <p:extLst>
      <p:ext uri="{BB962C8B-B14F-4D97-AF65-F5344CB8AC3E}">
        <p14:creationId xmlns:p14="http://schemas.microsoft.com/office/powerpoint/2010/main" val="89989782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28596" y="142852"/>
            <a:ext cx="6972320" cy="582594"/>
          </a:xfrm>
          <a:prstGeom prst="rect">
            <a:avLst/>
          </a:prstGeom>
        </p:spPr>
        <p:txBody>
          <a:bodyPr vert="horz" lIns="91440" tIns="45720" rIns="91440" bIns="45720" rtlCol="0" anchor="ctr">
            <a:noAutofit/>
          </a:bodyPr>
          <a:lstStyle/>
          <a:p>
            <a:r>
              <a:rPr lang="zh-CN" altLang="en-US" dirty="0"/>
              <a:t>单击此处编辑母版标题样式</a:t>
            </a:r>
          </a:p>
        </p:txBody>
      </p:sp>
      <p:sp>
        <p:nvSpPr>
          <p:cNvPr id="3" name="文本占位符 2"/>
          <p:cNvSpPr>
            <a:spLocks noGrp="1"/>
          </p:cNvSpPr>
          <p:nvPr>
            <p:ph type="body" idx="1"/>
          </p:nvPr>
        </p:nvSpPr>
        <p:spPr>
          <a:xfrm>
            <a:off x="457200" y="1142984"/>
            <a:ext cx="8229600" cy="535785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a:extLst>
              <a:ext uri="{FF2B5EF4-FFF2-40B4-BE49-F238E27FC236}">
                <a16:creationId xmlns:a16="http://schemas.microsoft.com/office/drawing/2014/main" id="{D85AA7A9-D18F-4BF5-98A9-AB958B4A59C3}"/>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2FBD6-56D3-45DC-8484-A22812E13BA8}" type="slidenum">
              <a:rPr lang="zh-CN" altLang="en-US" smtClean="0"/>
              <a:t>‹#›</a:t>
            </a:fld>
            <a:endParaRPr lang="zh-CN" altLang="en-US"/>
          </a:p>
        </p:txBody>
      </p:sp>
    </p:spTree>
    <p:extLst>
      <p:ext uri="{BB962C8B-B14F-4D97-AF65-F5344CB8AC3E}">
        <p14:creationId xmlns:p14="http://schemas.microsoft.com/office/powerpoint/2010/main" val="217377526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Lst>
  <p:hf hdr="0" ftr="0" dt="0"/>
  <p:txStyles>
    <p:titleStyle>
      <a:lvl1pPr algn="l" defTabSz="685800" rtl="0" eaLnBrk="1" latinLnBrk="0" hangingPunct="1">
        <a:spcBef>
          <a:spcPct val="0"/>
        </a:spcBef>
        <a:buNone/>
        <a:defRPr sz="2400" kern="1200">
          <a:solidFill>
            <a:schemeClr val="tx2"/>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4.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2.xml"/><Relationship Id="rId1" Type="http://schemas.openxmlformats.org/officeDocument/2006/relationships/slideLayout" Target="../slideLayouts/slideLayout24.xml"/><Relationship Id="rId5" Type="http://schemas.openxmlformats.org/officeDocument/2006/relationships/image" Target="../media/image260.png"/><Relationship Id="rId4" Type="http://schemas.openxmlformats.org/officeDocument/2006/relationships/image" Target="../media/image25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4.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4.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4.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4.xml"/><Relationship Id="rId5" Type="http://schemas.openxmlformats.org/officeDocument/2006/relationships/image" Target="../media/image9.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4.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4.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4.xml"/><Relationship Id="rId4" Type="http://schemas.openxmlformats.org/officeDocument/2006/relationships/image" Target="../media/image400.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4.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4.xml"/><Relationship Id="rId6" Type="http://schemas.openxmlformats.org/officeDocument/2006/relationships/image" Target="../media/image57.png"/><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4.xml"/><Relationship Id="rId5" Type="http://schemas.openxmlformats.org/officeDocument/2006/relationships/image" Target="../media/image58.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4.xml"/><Relationship Id="rId6" Type="http://schemas.openxmlformats.org/officeDocument/2006/relationships/image" Target="../media/image59.png"/><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4.xml"/><Relationship Id="rId5" Type="http://schemas.openxmlformats.org/officeDocument/2006/relationships/image" Target="../media/image9.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8.xml"/><Relationship Id="rId1" Type="http://schemas.openxmlformats.org/officeDocument/2006/relationships/slideLayout" Target="../slideLayouts/slideLayout24.xml"/><Relationship Id="rId5" Type="http://schemas.openxmlformats.org/officeDocument/2006/relationships/chart" Target="../charts/chart3.xml"/><Relationship Id="rId4" Type="http://schemas.openxmlformats.org/officeDocument/2006/relationships/chart" Target="../charts/char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792897" y="3680964"/>
            <a:ext cx="5657686" cy="634841"/>
          </a:xfrm>
        </p:spPr>
        <p:txBody>
          <a:bodyPr anchor="ctr">
            <a:noAutofit/>
          </a:bodyPr>
          <a:lstStyle/>
          <a:p>
            <a:pPr>
              <a:lnSpc>
                <a:spcPct val="150000"/>
              </a:lnSpc>
              <a:spcBef>
                <a:spcPts val="0"/>
              </a:spcBef>
            </a:pPr>
            <a:r>
              <a:rPr lang="zh-CN" altLang="en-US" sz="3200" dirty="0">
                <a:solidFill>
                  <a:schemeClr val="bg1"/>
                </a:solidFill>
                <a:latin typeface="黑体" panose="02010609060101010101" pitchFamily="49" charset="-122"/>
                <a:ea typeface="黑体" panose="02010609060101010101" pitchFamily="49" charset="-122"/>
                <a:cs typeface="+mj-cs"/>
              </a:rPr>
              <a:t>面向加密流量的主机属性发现</a:t>
            </a:r>
          </a:p>
        </p:txBody>
      </p:sp>
      <p:sp>
        <p:nvSpPr>
          <p:cNvPr id="4" name="日期占位符 10">
            <a:extLst>
              <a:ext uri="{FF2B5EF4-FFF2-40B4-BE49-F238E27FC236}">
                <a16:creationId xmlns:a16="http://schemas.microsoft.com/office/drawing/2014/main" id="{C21D765B-B687-4382-B829-98DDBDD1E1D5}"/>
              </a:ext>
            </a:extLst>
          </p:cNvPr>
          <p:cNvSpPr>
            <a:spLocks noGrp="1"/>
          </p:cNvSpPr>
          <p:nvPr>
            <p:ph type="dt" sz="half" idx="10"/>
          </p:nvPr>
        </p:nvSpPr>
        <p:spPr>
          <a:xfrm>
            <a:off x="3522664" y="5194321"/>
            <a:ext cx="2198151" cy="745326"/>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dirty="0">
                <a:ln>
                  <a:noFill/>
                </a:ln>
                <a:solidFill>
                  <a:srgbClr val="29275C"/>
                </a:solidFill>
                <a:effectLst/>
                <a:uLnTx/>
                <a:uFillTx/>
                <a:latin typeface="黑体" panose="02010609060101010101" pitchFamily="49" charset="-122"/>
                <a:ea typeface="黑体" panose="02010609060101010101" pitchFamily="49" charset="-122"/>
                <a:cs typeface="+mn-cs"/>
              </a:rPr>
              <a:t>学    生：范鑫磊</a:t>
            </a:r>
            <a:endParaRPr kumimoji="0" lang="en-US" altLang="zh-CN" sz="1350" b="0" i="0" u="none" strike="noStrike" kern="1200" cap="none" spc="0" normalizeH="0" baseline="0" noProof="0" dirty="0">
              <a:ln>
                <a:noFill/>
              </a:ln>
              <a:solidFill>
                <a:srgbClr val="29275C"/>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dirty="0">
                <a:ln>
                  <a:noFill/>
                </a:ln>
                <a:solidFill>
                  <a:srgbClr val="29275C"/>
                </a:solidFill>
                <a:effectLst/>
                <a:uLnTx/>
                <a:uFillTx/>
                <a:latin typeface="黑体" panose="02010609060101010101" pitchFamily="49" charset="-122"/>
                <a:ea typeface="黑体" panose="02010609060101010101" pitchFamily="49" charset="-122"/>
                <a:cs typeface="+mn-cs"/>
              </a:rPr>
              <a:t>导    师：周晓飞</a:t>
            </a:r>
            <a:endParaRPr kumimoji="0" lang="en-US" altLang="zh-CN" sz="1350" b="0" i="0" u="none" strike="noStrike" kern="1200" cap="none" spc="0" normalizeH="0" baseline="0" noProof="0" dirty="0">
              <a:ln>
                <a:noFill/>
              </a:ln>
              <a:solidFill>
                <a:srgbClr val="29275C"/>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dirty="0">
                <a:ln>
                  <a:noFill/>
                </a:ln>
                <a:solidFill>
                  <a:srgbClr val="29275C"/>
                </a:solidFill>
                <a:effectLst/>
                <a:uLnTx/>
                <a:uFillTx/>
                <a:latin typeface="黑体" panose="02010609060101010101" pitchFamily="49" charset="-122"/>
                <a:ea typeface="黑体" panose="02010609060101010101" pitchFamily="49" charset="-122"/>
                <a:cs typeface="+mn-cs"/>
              </a:rPr>
              <a:t>指导老师：熊刚、苟高鹏</a:t>
            </a:r>
            <a:endParaRPr kumimoji="0" lang="en-US" altLang="zh-CN" sz="1350" b="0" i="0" u="none" strike="noStrike" kern="1200" cap="none" spc="0" normalizeH="0" baseline="0" noProof="0" dirty="0">
              <a:ln>
                <a:noFill/>
              </a:ln>
              <a:solidFill>
                <a:srgbClr val="29275C"/>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3992926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6" name="Rectangle 32"/>
          <p:cNvSpPr>
            <a:spLocks noChangeArrowheads="1"/>
          </p:cNvSpPr>
          <p:nvPr/>
        </p:nvSpPr>
        <p:spPr bwMode="auto">
          <a:xfrm>
            <a:off x="493253" y="4214527"/>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10" name="AutoShape 9"/>
          <p:cNvSpPr>
            <a:spLocks noChangeArrowheads="1"/>
          </p:cNvSpPr>
          <p:nvPr/>
        </p:nvSpPr>
        <p:spPr bwMode="auto">
          <a:xfrm>
            <a:off x="531353" y="3793837"/>
            <a:ext cx="6048375" cy="533400"/>
          </a:xfrm>
          <a:prstGeom prst="roundRect">
            <a:avLst>
              <a:gd name="adj" fmla="val 16667"/>
            </a:avLst>
          </a:prstGeom>
          <a:solidFill>
            <a:srgbClr val="005BAC"/>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14" name="AutoShape 19"/>
          <p:cNvSpPr>
            <a:spLocks noChangeArrowheads="1"/>
          </p:cNvSpPr>
          <p:nvPr/>
        </p:nvSpPr>
        <p:spPr bwMode="auto">
          <a:xfrm>
            <a:off x="2843070" y="3948546"/>
            <a:ext cx="431800" cy="215900"/>
          </a:xfrm>
          <a:prstGeom prst="leftArrow">
            <a:avLst>
              <a:gd name="adj1" fmla="val 50278"/>
              <a:gd name="adj2" fmla="val 72731"/>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16" name="WordArt 21"/>
          <p:cNvSpPr>
            <a:spLocks noChangeArrowheads="1" noChangeShapeType="1" noTextEdit="1"/>
          </p:cNvSpPr>
          <p:nvPr/>
        </p:nvSpPr>
        <p:spPr bwMode="auto">
          <a:xfrm>
            <a:off x="780588" y="3909727"/>
            <a:ext cx="184150" cy="282575"/>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FFFFFF"/>
                  </a:solidFill>
                  <a:round/>
                  <a:headEnd/>
                  <a:tailEnd/>
                </a:ln>
                <a:solidFill>
                  <a:srgbClr val="FFFFFF"/>
                </a:solidFill>
                <a:effectLst/>
                <a:uLnTx/>
                <a:uFillTx/>
                <a:latin typeface="黑体"/>
                <a:ea typeface="黑体"/>
                <a:cs typeface="+mn-cs"/>
              </a:rPr>
              <a:t>4</a:t>
            </a:r>
            <a:endParaRPr kumimoji="0" lang="zh-CN" altLang="en-US" sz="3600" b="0" i="0" u="none" strike="noStrike" kern="10" cap="none" spc="0" normalizeH="0" baseline="0" noProof="0" dirty="0">
              <a:ln w="3175">
                <a:solidFill>
                  <a:srgbClr val="FFFFFF"/>
                </a:solidFill>
                <a:round/>
                <a:headEnd/>
                <a:tailEnd/>
              </a:ln>
              <a:solidFill>
                <a:srgbClr val="FFFFFF"/>
              </a:solidFill>
              <a:effectLst/>
              <a:uLnTx/>
              <a:uFillTx/>
              <a:latin typeface="黑体"/>
              <a:ea typeface="黑体"/>
              <a:cs typeface="+mn-cs"/>
            </a:endParaRPr>
          </a:p>
        </p:txBody>
      </p:sp>
      <p:sp>
        <p:nvSpPr>
          <p:cNvPr id="21" name="AutoShape 26"/>
          <p:cNvSpPr>
            <a:spLocks noChangeArrowheads="1"/>
          </p:cNvSpPr>
          <p:nvPr/>
        </p:nvSpPr>
        <p:spPr bwMode="auto">
          <a:xfrm>
            <a:off x="1025944" y="3781808"/>
            <a:ext cx="2705548"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微软雅黑" pitchFamily="34" charset="-122"/>
                <a:ea typeface="黑体"/>
                <a:cs typeface="+mn-cs"/>
              </a:rPr>
              <a:t>主要工作及成果</a:t>
            </a:r>
          </a:p>
        </p:txBody>
      </p:sp>
      <p:sp>
        <p:nvSpPr>
          <p:cNvPr id="25" name="Rectangle 34">
            <a:extLst>
              <a:ext uri="{FF2B5EF4-FFF2-40B4-BE49-F238E27FC236}">
                <a16:creationId xmlns:a16="http://schemas.microsoft.com/office/drawing/2014/main" id="{A3FBA7DA-EE84-486B-AD2B-55C7A3347E89}"/>
              </a:ext>
            </a:extLst>
          </p:cNvPr>
          <p:cNvSpPr>
            <a:spLocks noChangeArrowheads="1"/>
          </p:cNvSpPr>
          <p:nvPr/>
        </p:nvSpPr>
        <p:spPr bwMode="auto">
          <a:xfrm>
            <a:off x="493253" y="4997836"/>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26" name="AutoShape 15">
            <a:extLst>
              <a:ext uri="{FF2B5EF4-FFF2-40B4-BE49-F238E27FC236}">
                <a16:creationId xmlns:a16="http://schemas.microsoft.com/office/drawing/2014/main" id="{AB865F63-B581-44CB-BFD0-C7C8C2523B46}"/>
              </a:ext>
            </a:extLst>
          </p:cNvPr>
          <p:cNvSpPr>
            <a:spLocks noChangeArrowheads="1"/>
          </p:cNvSpPr>
          <p:nvPr/>
        </p:nvSpPr>
        <p:spPr bwMode="auto">
          <a:xfrm>
            <a:off x="531353" y="4577146"/>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27" name="WordArt 23">
            <a:extLst>
              <a:ext uri="{FF2B5EF4-FFF2-40B4-BE49-F238E27FC236}">
                <a16:creationId xmlns:a16="http://schemas.microsoft.com/office/drawing/2014/main" id="{058EC711-DF40-49F9-9345-DD7CBFDD7CBF}"/>
              </a:ext>
            </a:extLst>
          </p:cNvPr>
          <p:cNvSpPr>
            <a:spLocks noChangeArrowheads="1" noChangeShapeType="1" noTextEdit="1"/>
          </p:cNvSpPr>
          <p:nvPr/>
        </p:nvSpPr>
        <p:spPr bwMode="auto">
          <a:xfrm>
            <a:off x="779837" y="4725507"/>
            <a:ext cx="184150" cy="282575"/>
          </a:xfrm>
          <a:prstGeom prst="rect">
            <a:avLst/>
          </a:prstGeom>
          <a:ln>
            <a:noFill/>
          </a:ln>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rPr>
              <a:t>5</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endParaRPr>
          </a:p>
        </p:txBody>
      </p:sp>
      <p:sp>
        <p:nvSpPr>
          <p:cNvPr id="31" name="AutoShape 28">
            <a:extLst>
              <a:ext uri="{FF2B5EF4-FFF2-40B4-BE49-F238E27FC236}">
                <a16:creationId xmlns:a16="http://schemas.microsoft.com/office/drawing/2014/main" id="{7A936C70-F8F7-494C-845B-7B3C5B940D3C}"/>
              </a:ext>
            </a:extLst>
          </p:cNvPr>
          <p:cNvSpPr>
            <a:spLocks noChangeArrowheads="1"/>
          </p:cNvSpPr>
          <p:nvPr/>
        </p:nvSpPr>
        <p:spPr bwMode="auto">
          <a:xfrm>
            <a:off x="1025941" y="4600092"/>
            <a:ext cx="2915969"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itchFamily="34" charset="-122"/>
                <a:ea typeface="黑体"/>
                <a:cs typeface="+mn-cs"/>
              </a:rPr>
              <a:t>完成项目及发表论文情况</a:t>
            </a:r>
          </a:p>
        </p:txBody>
      </p:sp>
      <p:sp>
        <p:nvSpPr>
          <p:cNvPr id="42" name="Rectangle 30">
            <a:extLst>
              <a:ext uri="{FF2B5EF4-FFF2-40B4-BE49-F238E27FC236}">
                <a16:creationId xmlns:a16="http://schemas.microsoft.com/office/drawing/2014/main" id="{77C69F7A-FCFF-41ED-B1E5-21ABCD8736BE}"/>
              </a:ext>
            </a:extLst>
          </p:cNvPr>
          <p:cNvSpPr>
            <a:spLocks noChangeArrowheads="1"/>
          </p:cNvSpPr>
          <p:nvPr/>
        </p:nvSpPr>
        <p:spPr bwMode="auto">
          <a:xfrm>
            <a:off x="493253" y="2622280"/>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43" name="Rectangle 31">
            <a:extLst>
              <a:ext uri="{FF2B5EF4-FFF2-40B4-BE49-F238E27FC236}">
                <a16:creationId xmlns:a16="http://schemas.microsoft.com/office/drawing/2014/main" id="{865BE298-41C8-4973-A793-C82D83A5F0F4}"/>
              </a:ext>
            </a:extLst>
          </p:cNvPr>
          <p:cNvSpPr>
            <a:spLocks noChangeArrowheads="1"/>
          </p:cNvSpPr>
          <p:nvPr/>
        </p:nvSpPr>
        <p:spPr bwMode="auto">
          <a:xfrm>
            <a:off x="493253" y="1824470"/>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44" name="AutoShape 6">
            <a:extLst>
              <a:ext uri="{FF2B5EF4-FFF2-40B4-BE49-F238E27FC236}">
                <a16:creationId xmlns:a16="http://schemas.microsoft.com/office/drawing/2014/main" id="{A0802833-ABDD-4F4C-9E98-1DAD2432AEE5}"/>
              </a:ext>
            </a:extLst>
          </p:cNvPr>
          <p:cNvSpPr>
            <a:spLocks noChangeArrowheads="1"/>
          </p:cNvSpPr>
          <p:nvPr/>
        </p:nvSpPr>
        <p:spPr bwMode="auto">
          <a:xfrm>
            <a:off x="531353" y="140378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45" name="AutoShape 18">
            <a:extLst>
              <a:ext uri="{FF2B5EF4-FFF2-40B4-BE49-F238E27FC236}">
                <a16:creationId xmlns:a16="http://schemas.microsoft.com/office/drawing/2014/main" id="{44563CCD-C348-48DF-A41E-AAAD04FE126B}"/>
              </a:ext>
            </a:extLst>
          </p:cNvPr>
          <p:cNvSpPr>
            <a:spLocks noChangeArrowheads="1"/>
          </p:cNvSpPr>
          <p:nvPr/>
        </p:nvSpPr>
        <p:spPr bwMode="auto">
          <a:xfrm>
            <a:off x="531353" y="220000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46" name="WordArt 20">
            <a:extLst>
              <a:ext uri="{FF2B5EF4-FFF2-40B4-BE49-F238E27FC236}">
                <a16:creationId xmlns:a16="http://schemas.microsoft.com/office/drawing/2014/main" id="{986F02E5-2D9C-4FF1-B859-E6DDB5DF824A}"/>
              </a:ext>
            </a:extLst>
          </p:cNvPr>
          <p:cNvSpPr>
            <a:spLocks noChangeArrowheads="1" noChangeShapeType="1" noTextEdit="1"/>
          </p:cNvSpPr>
          <p:nvPr/>
        </p:nvSpPr>
        <p:spPr bwMode="auto">
          <a:xfrm>
            <a:off x="783763" y="1546660"/>
            <a:ext cx="120650" cy="282575"/>
          </a:xfrm>
          <a:prstGeom prst="rect">
            <a:avLst/>
          </a:prstGeom>
          <a:ln>
            <a:noFill/>
          </a:ln>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rPr>
              <a:t>1</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endParaRPr>
          </a:p>
        </p:txBody>
      </p:sp>
      <p:sp>
        <p:nvSpPr>
          <p:cNvPr id="47" name="WordArt 24">
            <a:extLst>
              <a:ext uri="{FF2B5EF4-FFF2-40B4-BE49-F238E27FC236}">
                <a16:creationId xmlns:a16="http://schemas.microsoft.com/office/drawing/2014/main" id="{2EEF0CED-D2DA-47A7-B2CA-F679B0665DCF}"/>
              </a:ext>
            </a:extLst>
          </p:cNvPr>
          <p:cNvSpPr>
            <a:spLocks noChangeArrowheads="1" noChangeShapeType="1" noTextEdit="1"/>
          </p:cNvSpPr>
          <p:nvPr/>
        </p:nvSpPr>
        <p:spPr bwMode="auto">
          <a:xfrm>
            <a:off x="779837" y="2321607"/>
            <a:ext cx="184150" cy="282575"/>
          </a:xfrm>
          <a:prstGeom prst="rect">
            <a:avLst/>
          </a:prstGeom>
          <a:ln>
            <a:noFill/>
          </a:ln>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rPr>
              <a:t>2</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endParaRPr>
          </a:p>
        </p:txBody>
      </p:sp>
      <p:sp>
        <p:nvSpPr>
          <p:cNvPr id="48" name="AutoShape 25">
            <a:extLst>
              <a:ext uri="{FF2B5EF4-FFF2-40B4-BE49-F238E27FC236}">
                <a16:creationId xmlns:a16="http://schemas.microsoft.com/office/drawing/2014/main" id="{3922BF3E-02FA-43E2-BAE6-072219776257}"/>
              </a:ext>
            </a:extLst>
          </p:cNvPr>
          <p:cNvSpPr>
            <a:spLocks noChangeArrowheads="1"/>
          </p:cNvSpPr>
          <p:nvPr/>
        </p:nvSpPr>
        <p:spPr bwMode="auto">
          <a:xfrm>
            <a:off x="1025942" y="1403783"/>
            <a:ext cx="4982285"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黑体"/>
              <a:cs typeface="+mn-cs"/>
            </a:endParaRPr>
          </a:p>
        </p:txBody>
      </p:sp>
      <p:sp>
        <p:nvSpPr>
          <p:cNvPr id="49" name="AutoShape 29">
            <a:extLst>
              <a:ext uri="{FF2B5EF4-FFF2-40B4-BE49-F238E27FC236}">
                <a16:creationId xmlns:a16="http://schemas.microsoft.com/office/drawing/2014/main" id="{C6905826-0B31-4C99-9F35-55A8A82FA928}"/>
              </a:ext>
            </a:extLst>
          </p:cNvPr>
          <p:cNvSpPr>
            <a:spLocks noChangeArrowheads="1"/>
          </p:cNvSpPr>
          <p:nvPr/>
        </p:nvSpPr>
        <p:spPr bwMode="auto">
          <a:xfrm>
            <a:off x="1025940" y="2200003"/>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itchFamily="34" charset="-122"/>
                <a:ea typeface="黑体"/>
                <a:cs typeface="+mn-cs"/>
              </a:rPr>
              <a:t>国内外研究现状</a:t>
            </a:r>
          </a:p>
        </p:txBody>
      </p:sp>
      <p:sp>
        <p:nvSpPr>
          <p:cNvPr id="50" name="AutoShape 28">
            <a:extLst>
              <a:ext uri="{FF2B5EF4-FFF2-40B4-BE49-F238E27FC236}">
                <a16:creationId xmlns:a16="http://schemas.microsoft.com/office/drawing/2014/main" id="{97E611A3-0A80-4F58-99DD-3B9176BBDBE0}"/>
              </a:ext>
            </a:extLst>
          </p:cNvPr>
          <p:cNvSpPr>
            <a:spLocks noChangeArrowheads="1"/>
          </p:cNvSpPr>
          <p:nvPr/>
        </p:nvSpPr>
        <p:spPr bwMode="auto">
          <a:xfrm>
            <a:off x="1064398" y="1415777"/>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itchFamily="34" charset="-122"/>
                <a:ea typeface="黑体"/>
                <a:cs typeface="+mn-cs"/>
              </a:rPr>
              <a:t>研究背景和意义</a:t>
            </a:r>
          </a:p>
        </p:txBody>
      </p:sp>
      <p:sp>
        <p:nvSpPr>
          <p:cNvPr id="51" name="Rectangle 30">
            <a:extLst>
              <a:ext uri="{FF2B5EF4-FFF2-40B4-BE49-F238E27FC236}">
                <a16:creationId xmlns:a16="http://schemas.microsoft.com/office/drawing/2014/main" id="{8F826535-DE7E-4C30-A202-0BB896266275}"/>
              </a:ext>
            </a:extLst>
          </p:cNvPr>
          <p:cNvSpPr>
            <a:spLocks noChangeArrowheads="1"/>
          </p:cNvSpPr>
          <p:nvPr/>
        </p:nvSpPr>
        <p:spPr bwMode="auto">
          <a:xfrm>
            <a:off x="493253" y="3411972"/>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52" name="AutoShape 18">
            <a:extLst>
              <a:ext uri="{FF2B5EF4-FFF2-40B4-BE49-F238E27FC236}">
                <a16:creationId xmlns:a16="http://schemas.microsoft.com/office/drawing/2014/main" id="{6B40E874-0E5E-46EE-A3E8-4D13B7C6FD0B}"/>
              </a:ext>
            </a:extLst>
          </p:cNvPr>
          <p:cNvSpPr>
            <a:spLocks noChangeArrowheads="1"/>
          </p:cNvSpPr>
          <p:nvPr/>
        </p:nvSpPr>
        <p:spPr bwMode="auto">
          <a:xfrm>
            <a:off x="531353" y="2989695"/>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53" name="WordArt 24">
            <a:extLst>
              <a:ext uri="{FF2B5EF4-FFF2-40B4-BE49-F238E27FC236}">
                <a16:creationId xmlns:a16="http://schemas.microsoft.com/office/drawing/2014/main" id="{0DA6B4E7-3683-4068-B754-D7623DAC6201}"/>
              </a:ext>
            </a:extLst>
          </p:cNvPr>
          <p:cNvSpPr>
            <a:spLocks noChangeArrowheads="1" noChangeShapeType="1" noTextEdit="1"/>
          </p:cNvSpPr>
          <p:nvPr/>
        </p:nvSpPr>
        <p:spPr bwMode="auto">
          <a:xfrm>
            <a:off x="779837" y="3120666"/>
            <a:ext cx="184150" cy="282575"/>
          </a:xfrm>
          <a:prstGeom prst="rect">
            <a:avLst/>
          </a:prstGeom>
          <a:ln>
            <a:noFill/>
          </a:ln>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rPr>
              <a:t>3</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endParaRPr>
          </a:p>
        </p:txBody>
      </p:sp>
      <p:sp>
        <p:nvSpPr>
          <p:cNvPr id="54" name="AutoShape 29">
            <a:extLst>
              <a:ext uri="{FF2B5EF4-FFF2-40B4-BE49-F238E27FC236}">
                <a16:creationId xmlns:a16="http://schemas.microsoft.com/office/drawing/2014/main" id="{AED46A2A-D694-4904-B0BF-4BBBFFA84EF7}"/>
              </a:ext>
            </a:extLst>
          </p:cNvPr>
          <p:cNvSpPr>
            <a:spLocks noChangeArrowheads="1"/>
          </p:cNvSpPr>
          <p:nvPr/>
        </p:nvSpPr>
        <p:spPr bwMode="auto">
          <a:xfrm>
            <a:off x="1025940" y="2989695"/>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itchFamily="34" charset="-122"/>
                <a:ea typeface="黑体"/>
                <a:cs typeface="+mn-cs"/>
              </a:rPr>
              <a:t>研究内容</a:t>
            </a:r>
          </a:p>
        </p:txBody>
      </p:sp>
      <p:sp>
        <p:nvSpPr>
          <p:cNvPr id="3" name="灯片编号占位符 2">
            <a:extLst>
              <a:ext uri="{FF2B5EF4-FFF2-40B4-BE49-F238E27FC236}">
                <a16:creationId xmlns:a16="http://schemas.microsoft.com/office/drawing/2014/main" id="{0C782BC1-30FB-444D-AB45-67B317FAD32A}"/>
              </a:ext>
            </a:extLst>
          </p:cNvPr>
          <p:cNvSpPr>
            <a:spLocks noGrp="1"/>
          </p:cNvSpPr>
          <p:nvPr>
            <p:ph type="sldNum" sz="quarter" idx="10"/>
          </p:nvPr>
        </p:nvSpPr>
        <p:spPr/>
        <p:txBody>
          <a:bodyPr/>
          <a:lstStyle/>
          <a:p>
            <a:fld id="{6DE2FBD6-56D3-45DC-8484-A22812E13BA8}" type="slidenum">
              <a:rPr lang="zh-CN" altLang="en-US" smtClean="0"/>
              <a:pPr/>
              <a:t>9</a:t>
            </a:fld>
            <a:endParaRPr lang="zh-CN" altLang="en-US"/>
          </a:p>
        </p:txBody>
      </p:sp>
    </p:spTree>
    <p:extLst>
      <p:ext uri="{BB962C8B-B14F-4D97-AF65-F5344CB8AC3E}">
        <p14:creationId xmlns:p14="http://schemas.microsoft.com/office/powerpoint/2010/main" val="3097199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研究内容</a:t>
            </a:r>
          </a:p>
        </p:txBody>
      </p:sp>
      <p:sp>
        <p:nvSpPr>
          <p:cNvPr id="6" name="横卷形 5"/>
          <p:cNvSpPr/>
          <p:nvPr/>
        </p:nvSpPr>
        <p:spPr bwMode="auto">
          <a:xfrm>
            <a:off x="2471072" y="1329463"/>
            <a:ext cx="3451370" cy="841954"/>
          </a:xfrm>
          <a:prstGeom prst="horizontalScroll">
            <a:avLst/>
          </a:prstGeom>
          <a:solidFill>
            <a:srgbClr val="005BAC"/>
          </a:solidFill>
          <a:ln>
            <a:solidFill>
              <a:schemeClr val="accent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Helvetica"/>
                <a:ea typeface="黑体"/>
                <a:cs typeface="+mn-cs"/>
              </a:rPr>
              <a:t>研究点一</a:t>
            </a:r>
            <a:endParaRPr kumimoji="0" lang="en-US" altLang="zh-CN" sz="1600" b="0" i="0" u="none" strike="noStrike" kern="1200" cap="none" spc="0" normalizeH="0" baseline="0" noProof="0" dirty="0">
              <a:ln>
                <a:noFill/>
              </a:ln>
              <a:solidFill>
                <a:prstClr val="white"/>
              </a:solidFill>
              <a:effectLst/>
              <a:uLnTx/>
              <a:uFillTx/>
              <a:latin typeface="Helvetica"/>
              <a:ea typeface="黑体"/>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Helvetica"/>
                <a:ea typeface="黑体"/>
                <a:cs typeface="+mn-cs"/>
              </a:rPr>
              <a:t>开放环境中的细粒度主机属性发现</a:t>
            </a:r>
            <a:endParaRPr kumimoji="0" lang="en-US" altLang="zh-CN" sz="1600" b="0" i="0" u="none" strike="noStrike" kern="1200" cap="none" spc="0" normalizeH="0" baseline="0" noProof="0" dirty="0">
              <a:ln>
                <a:noFill/>
              </a:ln>
              <a:solidFill>
                <a:prstClr val="white"/>
              </a:solidFill>
              <a:effectLst/>
              <a:uLnTx/>
              <a:uFillTx/>
              <a:latin typeface="Helvetica"/>
              <a:ea typeface="黑体"/>
              <a:cs typeface="+mn-cs"/>
            </a:endParaRPr>
          </a:p>
        </p:txBody>
      </p:sp>
      <p:cxnSp>
        <p:nvCxnSpPr>
          <p:cNvPr id="8" name="直接箭头连接符 7"/>
          <p:cNvCxnSpPr>
            <a:cxnSpLocks/>
            <a:stCxn id="58" idx="0"/>
            <a:endCxn id="6" idx="2"/>
          </p:cNvCxnSpPr>
          <p:nvPr/>
        </p:nvCxnSpPr>
        <p:spPr>
          <a:xfrm flipV="1">
            <a:off x="3551644" y="2066173"/>
            <a:ext cx="645113" cy="488124"/>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315" name="直接箭头连接符 314">
            <a:extLst>
              <a:ext uri="{FF2B5EF4-FFF2-40B4-BE49-F238E27FC236}">
                <a16:creationId xmlns:a16="http://schemas.microsoft.com/office/drawing/2014/main" id="{27CA95E8-42D2-4C98-8899-092980DC012B}"/>
              </a:ext>
            </a:extLst>
          </p:cNvPr>
          <p:cNvCxnSpPr>
            <a:cxnSpLocks/>
            <a:stCxn id="67" idx="0"/>
            <a:endCxn id="6" idx="2"/>
          </p:cNvCxnSpPr>
          <p:nvPr/>
        </p:nvCxnSpPr>
        <p:spPr>
          <a:xfrm flipH="1" flipV="1">
            <a:off x="4196757" y="2066173"/>
            <a:ext cx="1670245" cy="869633"/>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sp>
        <p:nvSpPr>
          <p:cNvPr id="55" name="椭圆 54">
            <a:extLst>
              <a:ext uri="{FF2B5EF4-FFF2-40B4-BE49-F238E27FC236}">
                <a16:creationId xmlns:a16="http://schemas.microsoft.com/office/drawing/2014/main" id="{FCCFC338-AE6B-4844-98CC-F79C72365FDC}"/>
              </a:ext>
            </a:extLst>
          </p:cNvPr>
          <p:cNvSpPr/>
          <p:nvPr/>
        </p:nvSpPr>
        <p:spPr bwMode="auto">
          <a:xfrm>
            <a:off x="4361264" y="3555240"/>
            <a:ext cx="413222" cy="396000"/>
          </a:xfrm>
          <a:prstGeom prst="ellipse">
            <a:avLst/>
          </a:prstGeom>
          <a:noFill/>
          <a:ln w="0" cap="flat">
            <a:solidFill>
              <a:srgbClr val="0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56" name="椭圆 55">
            <a:extLst>
              <a:ext uri="{FF2B5EF4-FFF2-40B4-BE49-F238E27FC236}">
                <a16:creationId xmlns:a16="http://schemas.microsoft.com/office/drawing/2014/main" id="{5D0DE338-8AEA-4CD8-A272-39CD21946BBA}"/>
              </a:ext>
            </a:extLst>
          </p:cNvPr>
          <p:cNvSpPr/>
          <p:nvPr/>
        </p:nvSpPr>
        <p:spPr bwMode="auto">
          <a:xfrm>
            <a:off x="4373398" y="4808373"/>
            <a:ext cx="413222" cy="396000"/>
          </a:xfrm>
          <a:prstGeom prst="ellipse">
            <a:avLst/>
          </a:prstGeom>
          <a:noFill/>
          <a:ln w="0" cap="flat">
            <a:solidFill>
              <a:srgbClr val="0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57" name="矩形 56">
            <a:extLst>
              <a:ext uri="{FF2B5EF4-FFF2-40B4-BE49-F238E27FC236}">
                <a16:creationId xmlns:a16="http://schemas.microsoft.com/office/drawing/2014/main" id="{AFEEA943-E097-4C95-B855-8B4801DDD980}"/>
              </a:ext>
            </a:extLst>
          </p:cNvPr>
          <p:cNvSpPr/>
          <p:nvPr/>
        </p:nvSpPr>
        <p:spPr bwMode="auto">
          <a:xfrm>
            <a:off x="2330141" y="4507879"/>
            <a:ext cx="2460091" cy="1371559"/>
          </a:xfrm>
          <a:prstGeom prst="rect">
            <a:avLst/>
          </a:prstGeom>
          <a:solidFill>
            <a:srgbClr val="FFFFFF"/>
          </a:solidFill>
          <a:ln w="19050" cap="flat">
            <a:solidFill>
              <a:srgbClr val="0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Helvetica" panose="020B0604020202020204" pitchFamily="34" charset="0"/>
              <a:ea typeface="黑体"/>
              <a:cs typeface="Helvetica" panose="020B0604020202020204" pitchFamily="34" charset="0"/>
            </a:endParaRPr>
          </a:p>
        </p:txBody>
      </p:sp>
      <p:sp>
        <p:nvSpPr>
          <p:cNvPr id="58" name="矩形 57">
            <a:extLst>
              <a:ext uri="{FF2B5EF4-FFF2-40B4-BE49-F238E27FC236}">
                <a16:creationId xmlns:a16="http://schemas.microsoft.com/office/drawing/2014/main" id="{6A41D146-2AB8-4B35-9723-1E4BFFBA6E11}"/>
              </a:ext>
            </a:extLst>
          </p:cNvPr>
          <p:cNvSpPr/>
          <p:nvPr/>
        </p:nvSpPr>
        <p:spPr bwMode="auto">
          <a:xfrm>
            <a:off x="2321598" y="2554297"/>
            <a:ext cx="2460091" cy="1770787"/>
          </a:xfrm>
          <a:prstGeom prst="rect">
            <a:avLst/>
          </a:prstGeom>
          <a:solidFill>
            <a:srgbClr val="FFFFFF"/>
          </a:solidFill>
          <a:ln w="19050" cap="flat">
            <a:solidFill>
              <a:srgbClr val="0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Helvetica" panose="020B0604020202020204" pitchFamily="34" charset="0"/>
              <a:ea typeface="黑体"/>
              <a:cs typeface="Helvetica" panose="020B0604020202020204" pitchFamily="34" charset="0"/>
            </a:endParaRPr>
          </a:p>
        </p:txBody>
      </p:sp>
      <p:sp>
        <p:nvSpPr>
          <p:cNvPr id="61" name="文本框 60">
            <a:extLst>
              <a:ext uri="{FF2B5EF4-FFF2-40B4-BE49-F238E27FC236}">
                <a16:creationId xmlns:a16="http://schemas.microsoft.com/office/drawing/2014/main" id="{A939FC63-0ACF-408D-BB4A-746DBE090F7F}"/>
              </a:ext>
            </a:extLst>
          </p:cNvPr>
          <p:cNvSpPr txBox="1"/>
          <p:nvPr/>
        </p:nvSpPr>
        <p:spPr>
          <a:xfrm>
            <a:off x="2755327" y="2588337"/>
            <a:ext cx="1609718" cy="307777"/>
          </a:xfrm>
          <a:prstGeom prst="rect">
            <a:avLst/>
          </a:prstGeom>
          <a:noFill/>
          <a:ln w="1905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a:cs typeface="Helvetica" panose="020B0604020202020204" pitchFamily="34" charset="0"/>
              </a:rPr>
              <a:t>特征提取</a:t>
            </a:r>
          </a:p>
        </p:txBody>
      </p:sp>
      <p:cxnSp>
        <p:nvCxnSpPr>
          <p:cNvPr id="62" name="直接箭头连接符 61">
            <a:extLst>
              <a:ext uri="{FF2B5EF4-FFF2-40B4-BE49-F238E27FC236}">
                <a16:creationId xmlns:a16="http://schemas.microsoft.com/office/drawing/2014/main" id="{E6316FEC-689D-4A99-8DAD-739B79A6D798}"/>
              </a:ext>
            </a:extLst>
          </p:cNvPr>
          <p:cNvCxnSpPr>
            <a:cxnSpLocks/>
            <a:stCxn id="15" idx="3"/>
            <a:endCxn id="74" idx="1"/>
          </p:cNvCxnSpPr>
          <p:nvPr/>
        </p:nvCxnSpPr>
        <p:spPr>
          <a:xfrm>
            <a:off x="846431" y="4391675"/>
            <a:ext cx="30835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3" name="圆角矩形 96">
            <a:extLst>
              <a:ext uri="{FF2B5EF4-FFF2-40B4-BE49-F238E27FC236}">
                <a16:creationId xmlns:a16="http://schemas.microsoft.com/office/drawing/2014/main" id="{B28DE995-E481-4B48-9C39-E714A5A04FE8}"/>
              </a:ext>
            </a:extLst>
          </p:cNvPr>
          <p:cNvSpPr/>
          <p:nvPr/>
        </p:nvSpPr>
        <p:spPr bwMode="auto">
          <a:xfrm>
            <a:off x="2441051" y="2943649"/>
            <a:ext cx="1725976" cy="360000"/>
          </a:xfrm>
          <a:prstGeom prst="roundRect">
            <a:avLst/>
          </a:prstGeom>
          <a:solidFill>
            <a:srgbClr val="DAE8FC"/>
          </a:solidFill>
          <a:ln w="19050" cap="flat">
            <a:solidFill>
              <a:srgbClr val="8BA8CE"/>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TCP/IP</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协议头部特征</a:t>
            </a:r>
          </a:p>
        </p:txBody>
      </p:sp>
      <p:sp>
        <p:nvSpPr>
          <p:cNvPr id="64" name="圆角矩形 97">
            <a:extLst>
              <a:ext uri="{FF2B5EF4-FFF2-40B4-BE49-F238E27FC236}">
                <a16:creationId xmlns:a16="http://schemas.microsoft.com/office/drawing/2014/main" id="{EC61B857-49D8-4F40-B65E-D75924A1B8BB}"/>
              </a:ext>
            </a:extLst>
          </p:cNvPr>
          <p:cNvSpPr/>
          <p:nvPr/>
        </p:nvSpPr>
        <p:spPr bwMode="auto">
          <a:xfrm>
            <a:off x="2441051" y="3398719"/>
            <a:ext cx="1725976" cy="360000"/>
          </a:xfrm>
          <a:prstGeom prst="roundRect">
            <a:avLst/>
          </a:prstGeom>
          <a:solidFill>
            <a:srgbClr val="D5E8D4"/>
          </a:solidFill>
          <a:ln w="19050" cap="flat">
            <a:solidFill>
              <a:srgbClr val="AFCFA0"/>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TLS</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协议头部特征</a:t>
            </a:r>
          </a:p>
        </p:txBody>
      </p:sp>
      <p:sp>
        <p:nvSpPr>
          <p:cNvPr id="65" name="圆角矩形 98">
            <a:extLst>
              <a:ext uri="{FF2B5EF4-FFF2-40B4-BE49-F238E27FC236}">
                <a16:creationId xmlns:a16="http://schemas.microsoft.com/office/drawing/2014/main" id="{19F1806C-9CA5-4598-8FBD-CD7342B9234D}"/>
              </a:ext>
            </a:extLst>
          </p:cNvPr>
          <p:cNvSpPr/>
          <p:nvPr/>
        </p:nvSpPr>
        <p:spPr bwMode="auto">
          <a:xfrm>
            <a:off x="2451287" y="3857273"/>
            <a:ext cx="1724735" cy="360000"/>
          </a:xfrm>
          <a:prstGeom prst="roundRect">
            <a:avLst/>
          </a:prstGeom>
          <a:solidFill>
            <a:srgbClr val="E1D5E7"/>
          </a:solidFill>
          <a:ln w="19050" cap="flat">
            <a:solidFill>
              <a:srgbClr val="C2AECC"/>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流统计特征</a:t>
            </a:r>
          </a:p>
        </p:txBody>
      </p:sp>
      <p:sp>
        <p:nvSpPr>
          <p:cNvPr id="66" name="圆角矩形 99">
            <a:extLst>
              <a:ext uri="{FF2B5EF4-FFF2-40B4-BE49-F238E27FC236}">
                <a16:creationId xmlns:a16="http://schemas.microsoft.com/office/drawing/2014/main" id="{F12E3D4F-35AE-454A-97DB-C4501EF42169}"/>
              </a:ext>
            </a:extLst>
          </p:cNvPr>
          <p:cNvSpPr/>
          <p:nvPr/>
        </p:nvSpPr>
        <p:spPr bwMode="auto">
          <a:xfrm>
            <a:off x="4287966" y="2943649"/>
            <a:ext cx="396000" cy="1275734"/>
          </a:xfrm>
          <a:prstGeom prst="roundRect">
            <a:avLst/>
          </a:prstGeom>
          <a:solidFill>
            <a:srgbClr val="F8CECC"/>
          </a:solidFill>
          <a:ln w="19050" cap="flat">
            <a:solidFill>
              <a:srgbClr val="DC9592"/>
            </a:solidFill>
            <a:prstDash val="solid"/>
            <a:round/>
          </a:ln>
        </p:spPr>
        <p:txBody>
          <a:bodyPr vert="eaVert"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300" normalizeH="0" baseline="0" noProof="0" dirty="0">
                <a:ln>
                  <a:noFill/>
                </a:ln>
                <a:solidFill>
                  <a:prstClr val="black"/>
                </a:solidFill>
                <a:effectLst/>
                <a:uLnTx/>
                <a:uFillTx/>
                <a:latin typeface="Helvetica"/>
                <a:ea typeface="黑体"/>
                <a:cs typeface="+mn-cs"/>
              </a:rPr>
              <a:t>数据预处理</a:t>
            </a:r>
          </a:p>
        </p:txBody>
      </p:sp>
      <p:sp>
        <p:nvSpPr>
          <p:cNvPr id="67" name="圆角矩形 100">
            <a:extLst>
              <a:ext uri="{FF2B5EF4-FFF2-40B4-BE49-F238E27FC236}">
                <a16:creationId xmlns:a16="http://schemas.microsoft.com/office/drawing/2014/main" id="{A0E70F58-1964-466F-A325-63CDB95A8AA0}"/>
              </a:ext>
            </a:extLst>
          </p:cNvPr>
          <p:cNvSpPr/>
          <p:nvPr/>
        </p:nvSpPr>
        <p:spPr bwMode="auto">
          <a:xfrm>
            <a:off x="5242608" y="2935806"/>
            <a:ext cx="124878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black"/>
                </a:solidFill>
                <a:effectLst/>
                <a:uLnTx/>
                <a:uFillTx/>
                <a:latin typeface="Helvetica"/>
                <a:ea typeface="黑体"/>
                <a:cs typeface="+mn-cs"/>
              </a:rPr>
              <a:t>LightGBM</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模型</a:t>
            </a:r>
          </a:p>
        </p:txBody>
      </p:sp>
      <p:sp>
        <p:nvSpPr>
          <p:cNvPr id="68" name="圆角矩形 101">
            <a:extLst>
              <a:ext uri="{FF2B5EF4-FFF2-40B4-BE49-F238E27FC236}">
                <a16:creationId xmlns:a16="http://schemas.microsoft.com/office/drawing/2014/main" id="{D4F1AFDB-C4EA-4FA6-AC86-29743DE19226}"/>
              </a:ext>
            </a:extLst>
          </p:cNvPr>
          <p:cNvSpPr/>
          <p:nvPr/>
        </p:nvSpPr>
        <p:spPr bwMode="auto">
          <a:xfrm>
            <a:off x="6926323" y="4129004"/>
            <a:ext cx="102165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主机属性</a:t>
            </a:r>
          </a:p>
        </p:txBody>
      </p:sp>
      <p:sp>
        <p:nvSpPr>
          <p:cNvPr id="69" name="圆角矩形 92">
            <a:extLst>
              <a:ext uri="{FF2B5EF4-FFF2-40B4-BE49-F238E27FC236}">
                <a16:creationId xmlns:a16="http://schemas.microsoft.com/office/drawing/2014/main" id="{71321053-62DD-410F-BE4F-1CC36B12F95E}"/>
              </a:ext>
            </a:extLst>
          </p:cNvPr>
          <p:cNvSpPr/>
          <p:nvPr/>
        </p:nvSpPr>
        <p:spPr bwMode="auto">
          <a:xfrm>
            <a:off x="2446168" y="4873589"/>
            <a:ext cx="1715741" cy="362899"/>
          </a:xfrm>
          <a:prstGeom prst="roundRect">
            <a:avLst/>
          </a:prstGeom>
          <a:solidFill>
            <a:srgbClr val="DAE8FC"/>
          </a:solidFill>
          <a:ln w="19050" cap="flat">
            <a:solidFill>
              <a:srgbClr val="8BA8CE"/>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TCP_SYN</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包原始流</a:t>
            </a:r>
          </a:p>
        </p:txBody>
      </p:sp>
      <p:sp>
        <p:nvSpPr>
          <p:cNvPr id="70" name="圆角矩形 93">
            <a:extLst>
              <a:ext uri="{FF2B5EF4-FFF2-40B4-BE49-F238E27FC236}">
                <a16:creationId xmlns:a16="http://schemas.microsoft.com/office/drawing/2014/main" id="{86A2DBA3-CC39-4913-A6B3-C532CFFB9CF5}"/>
              </a:ext>
            </a:extLst>
          </p:cNvPr>
          <p:cNvSpPr/>
          <p:nvPr/>
        </p:nvSpPr>
        <p:spPr bwMode="auto">
          <a:xfrm>
            <a:off x="2455396" y="5393226"/>
            <a:ext cx="1724735" cy="360000"/>
          </a:xfrm>
          <a:prstGeom prst="roundRect">
            <a:avLst/>
          </a:prstGeom>
          <a:solidFill>
            <a:srgbClr val="D5E8D4"/>
          </a:solidFill>
          <a:ln w="19050" cap="flat">
            <a:solidFill>
              <a:srgbClr val="AFCFA0"/>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black"/>
                </a:solidFill>
                <a:effectLst/>
                <a:uLnTx/>
                <a:uFillTx/>
                <a:latin typeface="Helvetica"/>
                <a:ea typeface="黑体"/>
                <a:cs typeface="+mn-cs"/>
              </a:rPr>
              <a:t>Client_Hello</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包原始流</a:t>
            </a:r>
          </a:p>
        </p:txBody>
      </p:sp>
      <p:sp>
        <p:nvSpPr>
          <p:cNvPr id="71" name="圆角矩形 95">
            <a:extLst>
              <a:ext uri="{FF2B5EF4-FFF2-40B4-BE49-F238E27FC236}">
                <a16:creationId xmlns:a16="http://schemas.microsoft.com/office/drawing/2014/main" id="{CAF9ECE3-90CA-4FA4-A7BE-B11248CB8949}"/>
              </a:ext>
            </a:extLst>
          </p:cNvPr>
          <p:cNvSpPr/>
          <p:nvPr/>
        </p:nvSpPr>
        <p:spPr bwMode="auto">
          <a:xfrm>
            <a:off x="5242608" y="5354058"/>
            <a:ext cx="124878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深度学习模型</a:t>
            </a:r>
          </a:p>
        </p:txBody>
      </p:sp>
      <p:sp>
        <p:nvSpPr>
          <p:cNvPr id="72" name="文本框 71">
            <a:extLst>
              <a:ext uri="{FF2B5EF4-FFF2-40B4-BE49-F238E27FC236}">
                <a16:creationId xmlns:a16="http://schemas.microsoft.com/office/drawing/2014/main" id="{438B726C-8DFB-46F5-B8E9-27D68F3798E2}"/>
              </a:ext>
            </a:extLst>
          </p:cNvPr>
          <p:cNvSpPr txBox="1"/>
          <p:nvPr/>
        </p:nvSpPr>
        <p:spPr>
          <a:xfrm>
            <a:off x="2741320" y="4530208"/>
            <a:ext cx="1609718" cy="307777"/>
          </a:xfrm>
          <a:prstGeom prst="rect">
            <a:avLst/>
          </a:prstGeom>
          <a:noFill/>
          <a:ln w="1905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a:cs typeface="Helvetica" panose="020B0604020202020204" pitchFamily="34" charset="0"/>
              </a:rPr>
              <a:t>原始流数据提取</a:t>
            </a:r>
          </a:p>
        </p:txBody>
      </p:sp>
      <p:sp>
        <p:nvSpPr>
          <p:cNvPr id="74" name="圆角矩形 99">
            <a:extLst>
              <a:ext uri="{FF2B5EF4-FFF2-40B4-BE49-F238E27FC236}">
                <a16:creationId xmlns:a16="http://schemas.microsoft.com/office/drawing/2014/main" id="{B428B822-D868-43FF-AF63-50C966C84F76}"/>
              </a:ext>
            </a:extLst>
          </p:cNvPr>
          <p:cNvSpPr/>
          <p:nvPr/>
        </p:nvSpPr>
        <p:spPr bwMode="auto">
          <a:xfrm>
            <a:off x="1154790" y="3753808"/>
            <a:ext cx="396000" cy="1275734"/>
          </a:xfrm>
          <a:prstGeom prst="roundRect">
            <a:avLst/>
          </a:prstGeom>
          <a:solidFill>
            <a:srgbClr val="F8CECC"/>
          </a:solidFill>
          <a:ln w="19050" cap="flat">
            <a:solidFill>
              <a:srgbClr val="DC9592"/>
            </a:solidFill>
            <a:prstDash val="solid"/>
            <a:round/>
          </a:ln>
        </p:spPr>
        <p:txBody>
          <a:bodyPr vert="eaVert"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300" normalizeH="0" baseline="0" noProof="0" dirty="0">
                <a:ln>
                  <a:noFill/>
                </a:ln>
                <a:solidFill>
                  <a:prstClr val="black"/>
                </a:solidFill>
                <a:effectLst/>
                <a:uLnTx/>
                <a:uFillTx/>
                <a:latin typeface="Helvetica"/>
                <a:ea typeface="黑体"/>
                <a:cs typeface="+mn-cs"/>
              </a:rPr>
              <a:t>协议识别模块</a:t>
            </a:r>
          </a:p>
        </p:txBody>
      </p:sp>
      <p:cxnSp>
        <p:nvCxnSpPr>
          <p:cNvPr id="75" name="连接符: 肘形 79">
            <a:extLst>
              <a:ext uri="{FF2B5EF4-FFF2-40B4-BE49-F238E27FC236}">
                <a16:creationId xmlns:a16="http://schemas.microsoft.com/office/drawing/2014/main" id="{00C6005F-9AE0-4A90-B93D-FCB95FC406C2}"/>
              </a:ext>
            </a:extLst>
          </p:cNvPr>
          <p:cNvCxnSpPr>
            <a:cxnSpLocks/>
            <a:stCxn id="74" idx="3"/>
            <a:endCxn id="58" idx="1"/>
          </p:cNvCxnSpPr>
          <p:nvPr/>
        </p:nvCxnSpPr>
        <p:spPr>
          <a:xfrm flipV="1">
            <a:off x="1550790" y="3439691"/>
            <a:ext cx="770808" cy="951984"/>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cxnSp>
        <p:nvCxnSpPr>
          <p:cNvPr id="76" name="连接符: 肘形 80">
            <a:extLst>
              <a:ext uri="{FF2B5EF4-FFF2-40B4-BE49-F238E27FC236}">
                <a16:creationId xmlns:a16="http://schemas.microsoft.com/office/drawing/2014/main" id="{A41B3CF3-D2FF-4DDA-ABCB-AF3B74B18A25}"/>
              </a:ext>
            </a:extLst>
          </p:cNvPr>
          <p:cNvCxnSpPr>
            <a:cxnSpLocks/>
            <a:stCxn id="74" idx="3"/>
            <a:endCxn id="57" idx="1"/>
          </p:cNvCxnSpPr>
          <p:nvPr/>
        </p:nvCxnSpPr>
        <p:spPr>
          <a:xfrm>
            <a:off x="1550790" y="4391675"/>
            <a:ext cx="779351" cy="801984"/>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连接符: 肘形 81">
            <a:extLst>
              <a:ext uri="{FF2B5EF4-FFF2-40B4-BE49-F238E27FC236}">
                <a16:creationId xmlns:a16="http://schemas.microsoft.com/office/drawing/2014/main" id="{385506C0-6C4A-4E81-8C97-5FCF28C9EC2F}"/>
              </a:ext>
            </a:extLst>
          </p:cNvPr>
          <p:cNvCxnSpPr>
            <a:cxnSpLocks/>
            <a:stCxn id="56" idx="6"/>
            <a:endCxn id="71" idx="1"/>
          </p:cNvCxnSpPr>
          <p:nvPr/>
        </p:nvCxnSpPr>
        <p:spPr>
          <a:xfrm>
            <a:off x="4786620" y="5006373"/>
            <a:ext cx="455988" cy="545685"/>
          </a:xfrm>
          <a:prstGeom prst="bentConnector3">
            <a:avLst>
              <a:gd name="adj1" fmla="val 50000"/>
            </a:avLst>
          </a:prstGeom>
          <a:ln w="1905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78" name="直接箭头连接符 77">
            <a:extLst>
              <a:ext uri="{FF2B5EF4-FFF2-40B4-BE49-F238E27FC236}">
                <a16:creationId xmlns:a16="http://schemas.microsoft.com/office/drawing/2014/main" id="{A953E282-3085-48BA-AAB3-1F87EA28A307}"/>
              </a:ext>
            </a:extLst>
          </p:cNvPr>
          <p:cNvCxnSpPr>
            <a:cxnSpLocks/>
            <a:stCxn id="68" idx="3"/>
          </p:cNvCxnSpPr>
          <p:nvPr/>
        </p:nvCxnSpPr>
        <p:spPr>
          <a:xfrm flipV="1">
            <a:off x="7947980" y="4322003"/>
            <a:ext cx="384067" cy="50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9" name="圆角矩形 99">
            <a:extLst>
              <a:ext uri="{FF2B5EF4-FFF2-40B4-BE49-F238E27FC236}">
                <a16:creationId xmlns:a16="http://schemas.microsoft.com/office/drawing/2014/main" id="{7A106D9D-8894-4117-8FC4-DD22A3DC58FE}"/>
              </a:ext>
            </a:extLst>
          </p:cNvPr>
          <p:cNvSpPr/>
          <p:nvPr/>
        </p:nvSpPr>
        <p:spPr bwMode="auto">
          <a:xfrm>
            <a:off x="4287966" y="4834452"/>
            <a:ext cx="390746" cy="947231"/>
          </a:xfrm>
          <a:prstGeom prst="roundRect">
            <a:avLst/>
          </a:prstGeom>
          <a:solidFill>
            <a:srgbClr val="E1D5E7"/>
          </a:solidFill>
          <a:ln w="19050" cap="flat">
            <a:solidFill>
              <a:srgbClr val="C2AECC"/>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 b="0" i="0" u="none" strike="noStrike" kern="1200" cap="none" spc="0" normalizeH="0" baseline="0" noProof="0" dirty="0">
                <a:ln>
                  <a:noFill/>
                </a:ln>
                <a:solidFill>
                  <a:prstClr val="black"/>
                </a:solidFill>
                <a:effectLst/>
                <a:uLnTx/>
                <a:uFillTx/>
                <a:latin typeface="Helvetica"/>
                <a:ea typeface="黑体"/>
                <a:cs typeface="+mn-cs"/>
              </a:rPr>
              <a:t>数据预处理</a:t>
            </a:r>
          </a:p>
        </p:txBody>
      </p:sp>
      <p:cxnSp>
        <p:nvCxnSpPr>
          <p:cNvPr id="80" name="连接符: 肘形 84">
            <a:extLst>
              <a:ext uri="{FF2B5EF4-FFF2-40B4-BE49-F238E27FC236}">
                <a16:creationId xmlns:a16="http://schemas.microsoft.com/office/drawing/2014/main" id="{FE4FB1B4-E0CC-4F93-92B4-B3C742539DB6}"/>
              </a:ext>
            </a:extLst>
          </p:cNvPr>
          <p:cNvCxnSpPr>
            <a:cxnSpLocks/>
            <a:stCxn id="56" idx="6"/>
            <a:endCxn id="98" idx="1"/>
          </p:cNvCxnSpPr>
          <p:nvPr/>
        </p:nvCxnSpPr>
        <p:spPr>
          <a:xfrm flipV="1">
            <a:off x="4786620" y="4367846"/>
            <a:ext cx="462273" cy="638527"/>
          </a:xfrm>
          <a:prstGeom prst="bentConnector3">
            <a:avLst>
              <a:gd name="adj1" fmla="val 50000"/>
            </a:avLst>
          </a:prstGeom>
          <a:ln w="19050">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81" name="圆角矩形 95">
            <a:extLst>
              <a:ext uri="{FF2B5EF4-FFF2-40B4-BE49-F238E27FC236}">
                <a16:creationId xmlns:a16="http://schemas.microsoft.com/office/drawing/2014/main" id="{F9365862-BD29-41CD-BADB-EE6B65C220FC}"/>
              </a:ext>
            </a:extLst>
          </p:cNvPr>
          <p:cNvSpPr/>
          <p:nvPr/>
        </p:nvSpPr>
        <p:spPr bwMode="auto">
          <a:xfrm>
            <a:off x="5250652" y="4124003"/>
            <a:ext cx="124878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实时集成模型</a:t>
            </a:r>
          </a:p>
        </p:txBody>
      </p:sp>
      <p:cxnSp>
        <p:nvCxnSpPr>
          <p:cNvPr id="82" name="连接符: 肘形 86">
            <a:extLst>
              <a:ext uri="{FF2B5EF4-FFF2-40B4-BE49-F238E27FC236}">
                <a16:creationId xmlns:a16="http://schemas.microsoft.com/office/drawing/2014/main" id="{8BCDB725-6205-456D-AF80-444129A1084A}"/>
              </a:ext>
            </a:extLst>
          </p:cNvPr>
          <p:cNvCxnSpPr>
            <a:cxnSpLocks/>
            <a:stCxn id="55" idx="6"/>
            <a:endCxn id="99" idx="1"/>
          </p:cNvCxnSpPr>
          <p:nvPr/>
        </p:nvCxnSpPr>
        <p:spPr>
          <a:xfrm>
            <a:off x="4774486" y="3753240"/>
            <a:ext cx="474407" cy="525867"/>
          </a:xfrm>
          <a:prstGeom prst="bentConnector3">
            <a:avLst>
              <a:gd name="adj1" fmla="val 50000"/>
            </a:avLst>
          </a:prstGeom>
          <a:ln w="19050">
            <a:solidFill>
              <a:schemeClr val="accent5">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4A142EEC-06D8-4F4B-B30F-F198B54A305B}"/>
              </a:ext>
            </a:extLst>
          </p:cNvPr>
          <p:cNvCxnSpPr>
            <a:cxnSpLocks/>
            <a:stCxn id="71" idx="0"/>
            <a:endCxn id="81" idx="2"/>
          </p:cNvCxnSpPr>
          <p:nvPr/>
        </p:nvCxnSpPr>
        <p:spPr>
          <a:xfrm flipV="1">
            <a:off x="5867002" y="4520003"/>
            <a:ext cx="8044" cy="83405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4" name="直接箭头连接符 83">
            <a:extLst>
              <a:ext uri="{FF2B5EF4-FFF2-40B4-BE49-F238E27FC236}">
                <a16:creationId xmlns:a16="http://schemas.microsoft.com/office/drawing/2014/main" id="{D0184947-7661-4787-BEF7-46D048B18397}"/>
              </a:ext>
            </a:extLst>
          </p:cNvPr>
          <p:cNvCxnSpPr>
            <a:cxnSpLocks/>
            <a:stCxn id="67" idx="2"/>
            <a:endCxn id="81" idx="0"/>
          </p:cNvCxnSpPr>
          <p:nvPr/>
        </p:nvCxnSpPr>
        <p:spPr>
          <a:xfrm>
            <a:off x="5867002" y="3331806"/>
            <a:ext cx="8044" cy="79219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5" name="直接箭头连接符 84">
            <a:extLst>
              <a:ext uri="{FF2B5EF4-FFF2-40B4-BE49-F238E27FC236}">
                <a16:creationId xmlns:a16="http://schemas.microsoft.com/office/drawing/2014/main" id="{8175948C-62EC-4CA5-B366-C2DCDC64268D}"/>
              </a:ext>
            </a:extLst>
          </p:cNvPr>
          <p:cNvCxnSpPr>
            <a:cxnSpLocks/>
            <a:stCxn id="81" idx="3"/>
            <a:endCxn id="68" idx="1"/>
          </p:cNvCxnSpPr>
          <p:nvPr/>
        </p:nvCxnSpPr>
        <p:spPr>
          <a:xfrm>
            <a:off x="6499439" y="4322003"/>
            <a:ext cx="426884" cy="50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6" name="连接符: 肘形 90">
            <a:extLst>
              <a:ext uri="{FF2B5EF4-FFF2-40B4-BE49-F238E27FC236}">
                <a16:creationId xmlns:a16="http://schemas.microsoft.com/office/drawing/2014/main" id="{9F782093-243B-4C90-A7E9-49B9F65B9B55}"/>
              </a:ext>
            </a:extLst>
          </p:cNvPr>
          <p:cNvCxnSpPr>
            <a:cxnSpLocks/>
            <a:stCxn id="55" idx="6"/>
            <a:endCxn id="67" idx="1"/>
          </p:cNvCxnSpPr>
          <p:nvPr/>
        </p:nvCxnSpPr>
        <p:spPr>
          <a:xfrm flipV="1">
            <a:off x="4774486" y="3133806"/>
            <a:ext cx="468122" cy="619434"/>
          </a:xfrm>
          <a:prstGeom prst="bentConnector3">
            <a:avLst>
              <a:gd name="adj1" fmla="val 50000"/>
            </a:avLst>
          </a:prstGeom>
          <a:ln w="19050">
            <a:solidFill>
              <a:schemeClr val="accent5">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88" name="文本框 87">
            <a:extLst>
              <a:ext uri="{FF2B5EF4-FFF2-40B4-BE49-F238E27FC236}">
                <a16:creationId xmlns:a16="http://schemas.microsoft.com/office/drawing/2014/main" id="{C578B5B8-6EDB-42C4-BD3A-3503AC91DD6C}"/>
              </a:ext>
            </a:extLst>
          </p:cNvPr>
          <p:cNvSpPr txBox="1"/>
          <p:nvPr/>
        </p:nvSpPr>
        <p:spPr>
          <a:xfrm>
            <a:off x="5811392" y="3606807"/>
            <a:ext cx="622038" cy="369332"/>
          </a:xfrm>
          <a:prstGeom prst="rect">
            <a:avLst/>
          </a:prstGeom>
          <a:noFill/>
        </p:spPr>
        <p:txBody>
          <a:bodyPr wrap="square" rtlCol="0">
            <a:spAutoFit/>
          </a:bodyPr>
          <a:lstStyle/>
          <a:p>
            <a:pPr lvl="0">
              <a:defRPr/>
            </a:pPr>
            <a:r>
              <a:rPr lang="zh-CN" altLang="en-US" sz="900" dirty="0">
                <a:solidFill>
                  <a:prstClr val="black"/>
                </a:solidFill>
              </a:rPr>
              <a:t>已训练模   型</a:t>
            </a:r>
          </a:p>
        </p:txBody>
      </p:sp>
      <p:sp>
        <p:nvSpPr>
          <p:cNvPr id="98" name="矩形 97">
            <a:extLst>
              <a:ext uri="{FF2B5EF4-FFF2-40B4-BE49-F238E27FC236}">
                <a16:creationId xmlns:a16="http://schemas.microsoft.com/office/drawing/2014/main" id="{C0949B5E-A6B1-4549-9451-C764D85EC5FC}"/>
              </a:ext>
            </a:extLst>
          </p:cNvPr>
          <p:cNvSpPr/>
          <p:nvPr/>
        </p:nvSpPr>
        <p:spPr bwMode="auto">
          <a:xfrm>
            <a:off x="5248893" y="4212742"/>
            <a:ext cx="906622" cy="310208"/>
          </a:xfrm>
          <a:prstGeom prst="rect">
            <a:avLst/>
          </a:prstGeom>
          <a:no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99" name="矩形 98">
            <a:extLst>
              <a:ext uri="{FF2B5EF4-FFF2-40B4-BE49-F238E27FC236}">
                <a16:creationId xmlns:a16="http://schemas.microsoft.com/office/drawing/2014/main" id="{654AAD24-D12D-4152-B4C6-7EB292328263}"/>
              </a:ext>
            </a:extLst>
          </p:cNvPr>
          <p:cNvSpPr/>
          <p:nvPr/>
        </p:nvSpPr>
        <p:spPr bwMode="auto">
          <a:xfrm>
            <a:off x="5248893" y="4124003"/>
            <a:ext cx="906622" cy="310208"/>
          </a:xfrm>
          <a:prstGeom prst="rect">
            <a:avLst/>
          </a:prstGeom>
          <a:no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101" name="文本框 100">
            <a:extLst>
              <a:ext uri="{FF2B5EF4-FFF2-40B4-BE49-F238E27FC236}">
                <a16:creationId xmlns:a16="http://schemas.microsoft.com/office/drawing/2014/main" id="{053E33C4-EFA2-4872-B314-93EA9A1498B3}"/>
              </a:ext>
            </a:extLst>
          </p:cNvPr>
          <p:cNvSpPr txBox="1"/>
          <p:nvPr/>
        </p:nvSpPr>
        <p:spPr>
          <a:xfrm>
            <a:off x="6473654" y="4006817"/>
            <a:ext cx="4784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solidFill>
                <a:effectLst/>
                <a:uLnTx/>
                <a:uFillTx/>
                <a:latin typeface="Helvetica"/>
                <a:ea typeface="黑体"/>
                <a:cs typeface="+mn-cs"/>
              </a:rPr>
              <a:t>预测结果</a:t>
            </a:r>
          </a:p>
        </p:txBody>
      </p:sp>
      <p:cxnSp>
        <p:nvCxnSpPr>
          <p:cNvPr id="106" name="直接箭头连接符 105">
            <a:extLst>
              <a:ext uri="{FF2B5EF4-FFF2-40B4-BE49-F238E27FC236}">
                <a16:creationId xmlns:a16="http://schemas.microsoft.com/office/drawing/2014/main" id="{78F47574-3AA2-4548-A232-63A417C77871}"/>
              </a:ext>
            </a:extLst>
          </p:cNvPr>
          <p:cNvCxnSpPr>
            <a:cxnSpLocks/>
            <a:endCxn id="111" idx="2"/>
          </p:cNvCxnSpPr>
          <p:nvPr/>
        </p:nvCxnSpPr>
        <p:spPr>
          <a:xfrm flipV="1">
            <a:off x="8574572" y="3752621"/>
            <a:ext cx="2" cy="2846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文本框 107">
            <a:extLst>
              <a:ext uri="{FF2B5EF4-FFF2-40B4-BE49-F238E27FC236}">
                <a16:creationId xmlns:a16="http://schemas.microsoft.com/office/drawing/2014/main" id="{078B4135-8811-4FEB-BAF7-2305F329D83F}"/>
              </a:ext>
            </a:extLst>
          </p:cNvPr>
          <p:cNvSpPr txBox="1"/>
          <p:nvPr/>
        </p:nvSpPr>
        <p:spPr>
          <a:xfrm>
            <a:off x="8267706" y="4560607"/>
            <a:ext cx="61373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solidFill>
                <a:effectLst/>
                <a:uLnTx/>
                <a:uFillTx/>
                <a:latin typeface="Helvetica"/>
                <a:ea typeface="黑体"/>
                <a:cs typeface="+mn-cs"/>
              </a:rPr>
              <a:t>数据库</a:t>
            </a:r>
          </a:p>
        </p:txBody>
      </p:sp>
      <p:sp>
        <p:nvSpPr>
          <p:cNvPr id="111" name="文本框 110">
            <a:extLst>
              <a:ext uri="{FF2B5EF4-FFF2-40B4-BE49-F238E27FC236}">
                <a16:creationId xmlns:a16="http://schemas.microsoft.com/office/drawing/2014/main" id="{078B4135-8811-4FEB-BAF7-2305F329D83F}"/>
              </a:ext>
            </a:extLst>
          </p:cNvPr>
          <p:cNvSpPr txBox="1"/>
          <p:nvPr/>
        </p:nvSpPr>
        <p:spPr>
          <a:xfrm>
            <a:off x="8267706" y="3521789"/>
            <a:ext cx="61373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solidFill>
                <a:effectLst/>
                <a:uLnTx/>
                <a:uFillTx/>
                <a:latin typeface="Helvetica"/>
                <a:ea typeface="黑体"/>
                <a:cs typeface="+mn-cs"/>
              </a:rPr>
              <a:t>可视化</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1060" y="3102354"/>
            <a:ext cx="527023" cy="458904"/>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5251" y="3957778"/>
            <a:ext cx="698639" cy="698639"/>
          </a:xfrm>
          <a:prstGeom prst="rect">
            <a:avLst/>
          </a:prstGeom>
        </p:spPr>
      </p:pic>
      <p:grpSp>
        <p:nvGrpSpPr>
          <p:cNvPr id="38" name="组合 37"/>
          <p:cNvGrpSpPr/>
          <p:nvPr/>
        </p:nvGrpSpPr>
        <p:grpSpPr>
          <a:xfrm>
            <a:off x="157143" y="4047031"/>
            <a:ext cx="690610" cy="808135"/>
            <a:chOff x="103073" y="3672900"/>
            <a:chExt cx="690610" cy="808135"/>
          </a:xfrm>
        </p:grpSpPr>
        <p:sp>
          <p:nvSpPr>
            <p:cNvPr id="105" name="文本框 104">
              <a:extLst>
                <a:ext uri="{FF2B5EF4-FFF2-40B4-BE49-F238E27FC236}">
                  <a16:creationId xmlns:a16="http://schemas.microsoft.com/office/drawing/2014/main" id="{2B3D5198-D38E-4994-8BA4-A2FD41E5653A}"/>
                </a:ext>
              </a:extLst>
            </p:cNvPr>
            <p:cNvSpPr txBox="1"/>
            <p:nvPr/>
          </p:nvSpPr>
          <p:spPr>
            <a:xfrm>
              <a:off x="107336" y="4250203"/>
              <a:ext cx="686347"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black"/>
                  </a:solidFill>
                  <a:effectLst/>
                  <a:uLnTx/>
                  <a:uFillTx/>
                  <a:latin typeface="Helvetica"/>
                  <a:ea typeface="黑体"/>
                  <a:cs typeface="+mn-cs"/>
                </a:rPr>
                <a:t>Internet</a:t>
              </a:r>
              <a:endParaRPr kumimoji="0" lang="zh-CN" altLang="en-US" sz="900" b="0" i="0" u="none" strike="noStrike" kern="1200" cap="none" spc="0" normalizeH="0" baseline="0" noProof="0" dirty="0">
                <a:ln>
                  <a:noFill/>
                </a:ln>
                <a:solidFill>
                  <a:prstClr val="black"/>
                </a:solidFill>
                <a:effectLst/>
                <a:uLnTx/>
                <a:uFillTx/>
                <a:latin typeface="Helvetica"/>
                <a:ea typeface="黑体"/>
                <a:cs typeface="+mn-cs"/>
              </a:endParaRPr>
            </a:p>
          </p:txBody>
        </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73" y="3672900"/>
              <a:ext cx="689288" cy="689288"/>
            </a:xfrm>
            <a:prstGeom prst="rect">
              <a:avLst/>
            </a:prstGeom>
          </p:spPr>
        </p:pic>
      </p:grpSp>
      <p:sp>
        <p:nvSpPr>
          <p:cNvPr id="123" name="文本框 122">
            <a:extLst>
              <a:ext uri="{FF2B5EF4-FFF2-40B4-BE49-F238E27FC236}">
                <a16:creationId xmlns:a16="http://schemas.microsoft.com/office/drawing/2014/main" id="{DB46F8AF-0810-4585-9166-352CEED7E968}"/>
              </a:ext>
            </a:extLst>
          </p:cNvPr>
          <p:cNvSpPr txBox="1"/>
          <p:nvPr/>
        </p:nvSpPr>
        <p:spPr>
          <a:xfrm>
            <a:off x="1501427" y="4048973"/>
            <a:ext cx="4426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black"/>
                </a:solidFill>
                <a:effectLst/>
                <a:uLnTx/>
                <a:uFillTx/>
                <a:latin typeface="Helvetica"/>
                <a:ea typeface="黑体"/>
                <a:cs typeface="+mn-cs"/>
              </a:rPr>
              <a:t>TLS</a:t>
            </a:r>
            <a:r>
              <a:rPr kumimoji="0" lang="zh-CN" altLang="en-US" sz="900" b="0" i="0" u="none" strike="noStrike" kern="1200" cap="none" spc="0" normalizeH="0" baseline="0" noProof="0" dirty="0">
                <a:ln>
                  <a:noFill/>
                </a:ln>
                <a:solidFill>
                  <a:prstClr val="black"/>
                </a:solidFill>
                <a:effectLst/>
                <a:uLnTx/>
                <a:uFillTx/>
                <a:latin typeface="Helvetica"/>
                <a:ea typeface="黑体"/>
                <a:cs typeface="+mn-cs"/>
              </a:rPr>
              <a:t>会话</a:t>
            </a:r>
          </a:p>
        </p:txBody>
      </p:sp>
      <p:sp>
        <p:nvSpPr>
          <p:cNvPr id="59" name="文本框 58">
            <a:extLst>
              <a:ext uri="{FF2B5EF4-FFF2-40B4-BE49-F238E27FC236}">
                <a16:creationId xmlns:a16="http://schemas.microsoft.com/office/drawing/2014/main" id="{EC1F9CC3-DE74-4290-AE0D-A187A3C2AD66}"/>
              </a:ext>
            </a:extLst>
          </p:cNvPr>
          <p:cNvSpPr txBox="1"/>
          <p:nvPr/>
        </p:nvSpPr>
        <p:spPr>
          <a:xfrm>
            <a:off x="4960659" y="3567955"/>
            <a:ext cx="8908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900" dirty="0">
                <a:solidFill>
                  <a:prstClr val="black"/>
                </a:solidFill>
                <a:latin typeface="Helvetica"/>
                <a:ea typeface="黑体"/>
              </a:rPr>
              <a:t>人工</a:t>
            </a:r>
            <a:endParaRPr lang="en-US" altLang="zh-CN" sz="900" dirty="0">
              <a:solidFill>
                <a:prstClr val="black"/>
              </a:solidFill>
              <a:latin typeface="Helvetica"/>
              <a:ea typeface="黑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900" dirty="0">
                <a:solidFill>
                  <a:prstClr val="black"/>
                </a:solidFill>
                <a:latin typeface="Helvetica"/>
                <a:ea typeface="黑体"/>
              </a:rPr>
              <a:t>特征</a:t>
            </a:r>
            <a:endParaRPr lang="en-US" altLang="zh-CN" sz="900" dirty="0">
              <a:solidFill>
                <a:prstClr val="black"/>
              </a:solidFill>
              <a:latin typeface="Helvetica"/>
              <a:ea typeface="黑体"/>
            </a:endParaRPr>
          </a:p>
        </p:txBody>
      </p:sp>
      <p:sp>
        <p:nvSpPr>
          <p:cNvPr id="60" name="文本框 59">
            <a:extLst>
              <a:ext uri="{FF2B5EF4-FFF2-40B4-BE49-F238E27FC236}">
                <a16:creationId xmlns:a16="http://schemas.microsoft.com/office/drawing/2014/main" id="{AF917CF1-4089-4914-9EFE-36169DA98F7A}"/>
              </a:ext>
            </a:extLst>
          </p:cNvPr>
          <p:cNvSpPr txBox="1"/>
          <p:nvPr/>
        </p:nvSpPr>
        <p:spPr>
          <a:xfrm>
            <a:off x="4960659" y="4855166"/>
            <a:ext cx="5994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900" dirty="0">
                <a:solidFill>
                  <a:prstClr val="black"/>
                </a:solidFill>
                <a:latin typeface="Helvetica"/>
                <a:ea typeface="黑体"/>
              </a:rPr>
              <a:t>原始字节特征</a:t>
            </a:r>
            <a:endParaRPr lang="en-US" altLang="zh-CN" sz="900" dirty="0">
              <a:solidFill>
                <a:prstClr val="black"/>
              </a:solidFill>
              <a:latin typeface="Helvetica"/>
              <a:ea typeface="黑体"/>
            </a:endParaRPr>
          </a:p>
        </p:txBody>
      </p:sp>
      <p:sp>
        <p:nvSpPr>
          <p:cNvPr id="73" name="文本框 72">
            <a:extLst>
              <a:ext uri="{FF2B5EF4-FFF2-40B4-BE49-F238E27FC236}">
                <a16:creationId xmlns:a16="http://schemas.microsoft.com/office/drawing/2014/main" id="{075D2F1B-F5E4-45E6-AC00-E26AADE96AE7}"/>
              </a:ext>
            </a:extLst>
          </p:cNvPr>
          <p:cNvSpPr txBox="1"/>
          <p:nvPr/>
        </p:nvSpPr>
        <p:spPr>
          <a:xfrm>
            <a:off x="5811392" y="4824326"/>
            <a:ext cx="599476" cy="369332"/>
          </a:xfrm>
          <a:prstGeom prst="rect">
            <a:avLst/>
          </a:prstGeom>
          <a:noFill/>
        </p:spPr>
        <p:txBody>
          <a:bodyPr wrap="square" rtlCol="0">
            <a:spAutoFit/>
          </a:bodyPr>
          <a:lstStyle/>
          <a:p>
            <a:pPr lvl="0">
              <a:defRPr/>
            </a:pPr>
            <a:r>
              <a:rPr lang="zh-CN" altLang="en-US" sz="900" dirty="0">
                <a:solidFill>
                  <a:prstClr val="black"/>
                </a:solidFill>
              </a:rPr>
              <a:t>已训练模   型</a:t>
            </a:r>
          </a:p>
        </p:txBody>
      </p:sp>
      <p:sp>
        <p:nvSpPr>
          <p:cNvPr id="3" name="灯片编号占位符 2">
            <a:extLst>
              <a:ext uri="{FF2B5EF4-FFF2-40B4-BE49-F238E27FC236}">
                <a16:creationId xmlns:a16="http://schemas.microsoft.com/office/drawing/2014/main" id="{F9FF0921-7683-481B-91CB-06BA6A4F46CA}"/>
              </a:ext>
            </a:extLst>
          </p:cNvPr>
          <p:cNvSpPr>
            <a:spLocks noGrp="1"/>
          </p:cNvSpPr>
          <p:nvPr>
            <p:ph type="sldNum" sz="quarter" idx="10"/>
          </p:nvPr>
        </p:nvSpPr>
        <p:spPr/>
        <p:txBody>
          <a:bodyPr/>
          <a:lstStyle/>
          <a:p>
            <a:fld id="{6DE2FBD6-56D3-45DC-8484-A22812E13BA8}" type="slidenum">
              <a:rPr lang="zh-CN" altLang="en-US" smtClean="0"/>
              <a:pPr/>
              <a:t>10</a:t>
            </a:fld>
            <a:endParaRPr lang="zh-CN" altLang="en-US"/>
          </a:p>
        </p:txBody>
      </p:sp>
    </p:spTree>
    <p:extLst>
      <p:ext uri="{BB962C8B-B14F-4D97-AF65-F5344CB8AC3E}">
        <p14:creationId xmlns:p14="http://schemas.microsoft.com/office/powerpoint/2010/main" val="3551074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3216264" y="6500828"/>
            <a:ext cx="3006089" cy="246221"/>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Helvetica"/>
                <a:ea typeface="黑体"/>
                <a:cs typeface="+mn-cs"/>
              </a:rPr>
              <a:t>复杂网络中的细粒度主机属性发现</a:t>
            </a:r>
          </a:p>
        </p:txBody>
      </p:sp>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主要工作及成果</a:t>
            </a:r>
          </a:p>
        </p:txBody>
      </p:sp>
      <p:sp>
        <p:nvSpPr>
          <p:cNvPr id="3" name="文本框 2"/>
          <p:cNvSpPr txBox="1"/>
          <p:nvPr/>
        </p:nvSpPr>
        <p:spPr>
          <a:xfrm>
            <a:off x="206924" y="908462"/>
            <a:ext cx="8556595" cy="369332"/>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研究内容一</a:t>
            </a:r>
            <a:r>
              <a:rPr lang="zh-CN" altLang="en-US" dirty="0">
                <a:solidFill>
                  <a:prstClr val="black"/>
                </a:solidFill>
              </a:rPr>
              <a:t>：开放环境中</a:t>
            </a: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的细粒度主机属性发现</a:t>
            </a:r>
          </a:p>
        </p:txBody>
      </p:sp>
      <p:sp>
        <p:nvSpPr>
          <p:cNvPr id="128" name="文本框 127"/>
          <p:cNvSpPr txBox="1"/>
          <p:nvPr/>
        </p:nvSpPr>
        <p:spPr>
          <a:xfrm>
            <a:off x="514627" y="1676664"/>
            <a:ext cx="8356809" cy="1384995"/>
          </a:xfrm>
          <a:prstGeom prst="rect">
            <a:avLst/>
          </a:prstGeom>
          <a:solidFill>
            <a:srgbClr val="DAE8FC"/>
          </a:solidFill>
        </p:spPr>
        <p:txBody>
          <a:bodyPr wrap="square" rtlCol="0">
            <a:spAutoFit/>
          </a:bodyPr>
          <a:lstStyle/>
          <a:p>
            <a:pPr marL="360000" marR="0" lvl="1"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研究</a:t>
            </a: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背景：当前研究成果难以应用到</a:t>
            </a:r>
            <a:r>
              <a:rPr kumimoji="0" lang="zh-CN" altLang="en-US" sz="140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动态加密</a:t>
            </a: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网络中的主机属性识别任务上</a:t>
            </a:r>
            <a:endParaRPr kumimoji="0" lang="en-US" altLang="zh-CN"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endParaRPr>
          </a:p>
          <a:p>
            <a:pPr marL="360000" marR="0" lvl="1"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技术原理：基于开发者在实现网络协议栈、</a:t>
            </a:r>
            <a:r>
              <a:rPr kumimoji="0" lang="zh-CN" altLang="en-US" sz="140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初始化协议参数</a:t>
            </a: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时的差异</a:t>
            </a:r>
            <a:endParaRPr kumimoji="0" lang="en-US" altLang="zh-CN"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endParaRPr>
          </a:p>
          <a:p>
            <a:pPr marL="360000" marR="0" lvl="1"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识别目标：占比</a:t>
            </a:r>
            <a:r>
              <a:rPr kumimoji="0" lang="en-US" altLang="zh-CN"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95%</a:t>
            </a: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市场份额的主流</a:t>
            </a:r>
            <a:r>
              <a:rPr kumimoji="0" lang="zh-CN" altLang="en-US" sz="140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操作系统</a:t>
            </a: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和</a:t>
            </a:r>
            <a:r>
              <a:rPr kumimoji="0" lang="zh-CN" altLang="en-US" sz="140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浏览器</a:t>
            </a:r>
            <a:endParaRPr kumimoji="0" lang="en-US" altLang="zh-CN" sz="140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endParaRPr>
          </a:p>
          <a:p>
            <a:pPr marL="360000" marR="0" lvl="1"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算法模型：均衡识别</a:t>
            </a:r>
            <a:r>
              <a:rPr kumimoji="0" lang="zh-CN" altLang="en-US" sz="140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精度</a:t>
            </a: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和识别</a:t>
            </a:r>
            <a:r>
              <a:rPr kumimoji="0" lang="zh-CN" altLang="en-US" sz="140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效率</a:t>
            </a: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，从</a:t>
            </a:r>
            <a:r>
              <a:rPr kumimoji="0" lang="en-US" altLang="zh-CN"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5</a:t>
            </a: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种机器学习模型中选择最优模型</a:t>
            </a:r>
            <a:endParaRPr kumimoji="0" lang="en-US" altLang="zh-CN"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endParaRPr>
          </a:p>
        </p:txBody>
      </p:sp>
      <p:sp>
        <p:nvSpPr>
          <p:cNvPr id="129" name="文本框 128"/>
          <p:cNvSpPr txBox="1"/>
          <p:nvPr/>
        </p:nvSpPr>
        <p:spPr>
          <a:xfrm>
            <a:off x="206924" y="1194990"/>
            <a:ext cx="5190836"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概述</a:t>
            </a:r>
            <a:endParaRPr kumimoji="0" lang="en-US" altLang="zh-CN" sz="1600" b="0" i="0" u="none" strike="noStrike" kern="1200" cap="none" spc="0" normalizeH="0" baseline="0" noProof="0" dirty="0">
              <a:ln>
                <a:noFill/>
              </a:ln>
              <a:solidFill>
                <a:srgbClr val="C00000"/>
              </a:solidFill>
              <a:effectLst/>
              <a:uLnTx/>
              <a:uFillTx/>
              <a:latin typeface="Helvetica"/>
              <a:ea typeface="黑体"/>
              <a:cs typeface="+mn-cs"/>
            </a:endParaRPr>
          </a:p>
        </p:txBody>
      </p:sp>
      <p:sp>
        <p:nvSpPr>
          <p:cNvPr id="114" name="矩形 113"/>
          <p:cNvSpPr/>
          <p:nvPr/>
        </p:nvSpPr>
        <p:spPr bwMode="auto">
          <a:xfrm>
            <a:off x="514628" y="3365055"/>
            <a:ext cx="8356808" cy="3196865"/>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8421" y="3401048"/>
            <a:ext cx="291602" cy="360000"/>
          </a:xfrm>
          <a:prstGeom prst="rect">
            <a:avLst/>
          </a:prstGeom>
        </p:spPr>
      </p:pic>
      <p:cxnSp>
        <p:nvCxnSpPr>
          <p:cNvPr id="24" name="肘形连接符 23"/>
          <p:cNvCxnSpPr>
            <a:stCxn id="21" idx="2"/>
            <a:endCxn id="43" idx="1"/>
          </p:cNvCxnSpPr>
          <p:nvPr/>
        </p:nvCxnSpPr>
        <p:spPr>
          <a:xfrm rot="16200000" flipH="1">
            <a:off x="2533393" y="2184373"/>
            <a:ext cx="258219" cy="3365930"/>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肘形连接符 24"/>
          <p:cNvCxnSpPr>
            <a:stCxn id="17" idx="2"/>
            <a:endCxn id="43" idx="1"/>
          </p:cNvCxnSpPr>
          <p:nvPr/>
        </p:nvCxnSpPr>
        <p:spPr>
          <a:xfrm rot="16200000" flipH="1">
            <a:off x="3197144" y="2848125"/>
            <a:ext cx="235400" cy="2061245"/>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肘形连接符 29"/>
          <p:cNvCxnSpPr>
            <a:stCxn id="26" idx="2"/>
            <a:endCxn id="43" idx="1"/>
          </p:cNvCxnSpPr>
          <p:nvPr/>
        </p:nvCxnSpPr>
        <p:spPr>
          <a:xfrm rot="16200000" flipH="1">
            <a:off x="2865979" y="2516959"/>
            <a:ext cx="236937" cy="2722040"/>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肘形连接符 32"/>
          <p:cNvCxnSpPr>
            <a:stCxn id="11" idx="2"/>
            <a:endCxn id="43" idx="1"/>
          </p:cNvCxnSpPr>
          <p:nvPr/>
        </p:nvCxnSpPr>
        <p:spPr>
          <a:xfrm rot="16200000" flipH="1">
            <a:off x="3471430" y="3122410"/>
            <a:ext cx="271393" cy="1476682"/>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肘形连接符 37"/>
          <p:cNvCxnSpPr>
            <a:stCxn id="15" idx="0"/>
            <a:endCxn id="43" idx="1"/>
          </p:cNvCxnSpPr>
          <p:nvPr/>
        </p:nvCxnSpPr>
        <p:spPr>
          <a:xfrm rot="5400000" flipH="1" flipV="1">
            <a:off x="2542726" y="2433259"/>
            <a:ext cx="239552" cy="3365930"/>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40" name="肘形连接符 39"/>
          <p:cNvCxnSpPr>
            <a:stCxn id="28" idx="0"/>
            <a:endCxn id="43" idx="1"/>
          </p:cNvCxnSpPr>
          <p:nvPr/>
        </p:nvCxnSpPr>
        <p:spPr>
          <a:xfrm rot="5400000" flipH="1" flipV="1">
            <a:off x="2857507" y="2762368"/>
            <a:ext cx="253879" cy="2722041"/>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41" name="肘形连接符 40"/>
          <p:cNvCxnSpPr>
            <a:stCxn id="23" idx="0"/>
            <a:endCxn id="43" idx="1"/>
          </p:cNvCxnSpPr>
          <p:nvPr/>
        </p:nvCxnSpPr>
        <p:spPr>
          <a:xfrm rot="5400000" flipH="1" flipV="1">
            <a:off x="3487350" y="3377883"/>
            <a:ext cx="239552" cy="1476682"/>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63" name="直接连接符 62"/>
          <p:cNvCxnSpPr>
            <a:stCxn id="17" idx="2"/>
            <a:endCxn id="27" idx="0"/>
          </p:cNvCxnSpPr>
          <p:nvPr/>
        </p:nvCxnSpPr>
        <p:spPr>
          <a:xfrm flipH="1">
            <a:off x="2284221" y="3761048"/>
            <a:ext cx="1" cy="470828"/>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直接箭头连接符 92"/>
          <p:cNvCxnSpPr>
            <a:stCxn id="43" idx="2"/>
            <a:endCxn id="91" idx="0"/>
          </p:cNvCxnSpPr>
          <p:nvPr/>
        </p:nvCxnSpPr>
        <p:spPr>
          <a:xfrm>
            <a:off x="4693542" y="4344522"/>
            <a:ext cx="4144" cy="4827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1" name="矩形 90"/>
          <p:cNvSpPr/>
          <p:nvPr/>
        </p:nvSpPr>
        <p:spPr bwMode="auto">
          <a:xfrm>
            <a:off x="601116" y="4827304"/>
            <a:ext cx="8193139" cy="1621902"/>
          </a:xfrm>
          <a:prstGeom prst="rect">
            <a:avLst/>
          </a:prstGeom>
          <a:noFill/>
          <a:ln w="19050" cap="flat">
            <a:solidFill>
              <a:srgbClr val="0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103" name="圆角矩形 102"/>
          <p:cNvSpPr/>
          <p:nvPr/>
        </p:nvSpPr>
        <p:spPr bwMode="auto">
          <a:xfrm>
            <a:off x="2498118" y="4928182"/>
            <a:ext cx="2635912" cy="1411141"/>
          </a:xfrm>
          <a:prstGeom prst="roundRect">
            <a:avLst/>
          </a:prstGeom>
          <a:noFill/>
          <a:ln w="19050" cap="flat">
            <a:solidFill>
              <a:srgbClr val="000000"/>
            </a:solidFill>
            <a:prstDash val="dash"/>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cxnSp>
        <p:nvCxnSpPr>
          <p:cNvPr id="80" name="直接箭头连接符 79"/>
          <p:cNvCxnSpPr>
            <a:stCxn id="94" idx="3"/>
            <a:endCxn id="103" idx="1"/>
          </p:cNvCxnSpPr>
          <p:nvPr/>
        </p:nvCxnSpPr>
        <p:spPr>
          <a:xfrm>
            <a:off x="2155406" y="5633752"/>
            <a:ext cx="342712"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4" name="圆角矩形 93"/>
          <p:cNvSpPr/>
          <p:nvPr/>
        </p:nvSpPr>
        <p:spPr bwMode="auto">
          <a:xfrm>
            <a:off x="1049438" y="5435752"/>
            <a:ext cx="1105968"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TLS</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会话</a:t>
            </a:r>
          </a:p>
        </p:txBody>
      </p:sp>
      <p:sp>
        <p:nvSpPr>
          <p:cNvPr id="97" name="圆角矩形 96"/>
          <p:cNvSpPr/>
          <p:nvPr/>
        </p:nvSpPr>
        <p:spPr bwMode="auto">
          <a:xfrm>
            <a:off x="2674394" y="4990724"/>
            <a:ext cx="1725976" cy="360000"/>
          </a:xfrm>
          <a:prstGeom prst="roundRect">
            <a:avLst/>
          </a:prstGeom>
          <a:solidFill>
            <a:srgbClr val="DAE8FC"/>
          </a:solidFill>
          <a:ln w="19050" cap="flat">
            <a:solidFill>
              <a:srgbClr val="8BA8CE"/>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TCP/IP</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协议头部特征</a:t>
            </a:r>
          </a:p>
        </p:txBody>
      </p:sp>
      <p:sp>
        <p:nvSpPr>
          <p:cNvPr id="98" name="圆角矩形 97"/>
          <p:cNvSpPr/>
          <p:nvPr/>
        </p:nvSpPr>
        <p:spPr bwMode="auto">
          <a:xfrm>
            <a:off x="2674394" y="5445794"/>
            <a:ext cx="1725976" cy="360000"/>
          </a:xfrm>
          <a:prstGeom prst="roundRect">
            <a:avLst/>
          </a:prstGeom>
          <a:solidFill>
            <a:srgbClr val="D5E8D4"/>
          </a:solidFill>
          <a:ln w="19050" cap="flat">
            <a:solidFill>
              <a:srgbClr val="AFCFA0"/>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TLS</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协议头部特征</a:t>
            </a:r>
          </a:p>
        </p:txBody>
      </p:sp>
      <p:sp>
        <p:nvSpPr>
          <p:cNvPr id="99" name="圆角矩形 98"/>
          <p:cNvSpPr/>
          <p:nvPr/>
        </p:nvSpPr>
        <p:spPr bwMode="auto">
          <a:xfrm>
            <a:off x="2684630" y="5904348"/>
            <a:ext cx="1724735" cy="360000"/>
          </a:xfrm>
          <a:prstGeom prst="roundRect">
            <a:avLst/>
          </a:prstGeom>
          <a:solidFill>
            <a:srgbClr val="E1D5E7"/>
          </a:solidFill>
          <a:ln w="19050" cap="flat">
            <a:solidFill>
              <a:srgbClr val="C2AECC"/>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流统计特征</a:t>
            </a:r>
          </a:p>
        </p:txBody>
      </p:sp>
      <p:sp>
        <p:nvSpPr>
          <p:cNvPr id="100" name="圆角矩形 99"/>
          <p:cNvSpPr/>
          <p:nvPr/>
        </p:nvSpPr>
        <p:spPr bwMode="auto">
          <a:xfrm>
            <a:off x="4521309" y="4990724"/>
            <a:ext cx="396000" cy="1275734"/>
          </a:xfrm>
          <a:prstGeom prst="roundRect">
            <a:avLst/>
          </a:prstGeom>
          <a:solidFill>
            <a:srgbClr val="F8CECC"/>
          </a:solidFill>
          <a:ln w="19050" cap="flat">
            <a:solidFill>
              <a:srgbClr val="DC9592"/>
            </a:solidFill>
            <a:prstDash val="solid"/>
            <a:round/>
          </a:ln>
        </p:spPr>
        <p:txBody>
          <a:bodyPr vert="eaVert"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300" normalizeH="0" baseline="0" noProof="0" dirty="0">
                <a:ln>
                  <a:noFill/>
                </a:ln>
                <a:solidFill>
                  <a:prstClr val="black"/>
                </a:solidFill>
                <a:effectLst/>
                <a:uLnTx/>
                <a:uFillTx/>
                <a:latin typeface="Helvetica"/>
                <a:ea typeface="黑体"/>
                <a:cs typeface="+mn-cs"/>
              </a:rPr>
              <a:t>数据预处理</a:t>
            </a:r>
          </a:p>
        </p:txBody>
      </p:sp>
      <p:sp>
        <p:nvSpPr>
          <p:cNvPr id="101" name="圆角矩形 100"/>
          <p:cNvSpPr/>
          <p:nvPr/>
        </p:nvSpPr>
        <p:spPr bwMode="auto">
          <a:xfrm>
            <a:off x="5535347" y="5433172"/>
            <a:ext cx="1245784"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机器学习模型</a:t>
            </a:r>
          </a:p>
        </p:txBody>
      </p:sp>
      <p:sp>
        <p:nvSpPr>
          <p:cNvPr id="102" name="圆角矩形 101"/>
          <p:cNvSpPr/>
          <p:nvPr/>
        </p:nvSpPr>
        <p:spPr bwMode="auto">
          <a:xfrm>
            <a:off x="7302712" y="5433172"/>
            <a:ext cx="102165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主机属性</a:t>
            </a:r>
          </a:p>
        </p:txBody>
      </p:sp>
      <p:cxnSp>
        <p:nvCxnSpPr>
          <p:cNvPr id="106" name="直接箭头连接符 105"/>
          <p:cNvCxnSpPr>
            <a:cxnSpLocks/>
            <a:stCxn id="103" idx="3"/>
            <a:endCxn id="101" idx="1"/>
          </p:cNvCxnSpPr>
          <p:nvPr/>
        </p:nvCxnSpPr>
        <p:spPr>
          <a:xfrm flipV="1">
            <a:off x="5134030" y="5631172"/>
            <a:ext cx="401317" cy="258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1" name="直接箭头连接符 110"/>
          <p:cNvCxnSpPr>
            <a:cxnSpLocks/>
            <a:stCxn id="101" idx="3"/>
            <a:endCxn id="102" idx="1"/>
          </p:cNvCxnSpPr>
          <p:nvPr/>
        </p:nvCxnSpPr>
        <p:spPr>
          <a:xfrm>
            <a:off x="6781131" y="5631172"/>
            <a:ext cx="52158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5" name="直接箭头连接符 124"/>
          <p:cNvCxnSpPr>
            <a:stCxn id="43" idx="3"/>
            <a:endCxn id="44" idx="1"/>
          </p:cNvCxnSpPr>
          <p:nvPr/>
        </p:nvCxnSpPr>
        <p:spPr>
          <a:xfrm flipV="1">
            <a:off x="5041616" y="3971847"/>
            <a:ext cx="2907148" cy="24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8785" y="3365055"/>
            <a:ext cx="360000" cy="360000"/>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9537" y="4236000"/>
            <a:ext cx="360000" cy="360000"/>
          </a:xfrm>
          <a:prstGeom prst="rect">
            <a:avLst/>
          </a:prstGeom>
        </p:spPr>
      </p:pic>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9537" y="3378229"/>
            <a:ext cx="360000" cy="360000"/>
          </a:xfrm>
          <a:prstGeom prst="rect">
            <a:avLst/>
          </a:prstGeom>
        </p:spPr>
      </p:pic>
      <p:pic>
        <p:nvPicPr>
          <p:cNvPr id="23" name="图片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8785" y="4236000"/>
            <a:ext cx="360000" cy="360000"/>
          </a:xfrm>
          <a:prstGeom prst="rect">
            <a:avLst/>
          </a:prstGeom>
        </p:spPr>
      </p:pic>
      <p:pic>
        <p:nvPicPr>
          <p:cNvPr id="26" name="图片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43427" y="3399511"/>
            <a:ext cx="360000" cy="360000"/>
          </a:xfrm>
          <a:prstGeom prst="rect">
            <a:avLst/>
          </a:prstGeom>
        </p:spPr>
      </p:pic>
      <p:pic>
        <p:nvPicPr>
          <p:cNvPr id="27" name="图片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04221" y="4231876"/>
            <a:ext cx="360000" cy="360000"/>
          </a:xfrm>
          <a:prstGeom prst="rect">
            <a:avLst/>
          </a:prstGeom>
        </p:spPr>
      </p:pic>
      <p:pic>
        <p:nvPicPr>
          <p:cNvPr id="28" name="图片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43426" y="4250327"/>
            <a:ext cx="360000" cy="360000"/>
          </a:xfrm>
          <a:prstGeom prst="rect">
            <a:avLst/>
          </a:prstGeom>
        </p:spPr>
      </p:pic>
      <p:pic>
        <p:nvPicPr>
          <p:cNvPr id="43" name="图片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45467" y="3648373"/>
            <a:ext cx="696149" cy="696149"/>
          </a:xfrm>
          <a:prstGeom prst="rect">
            <a:avLst/>
          </a:prstGeom>
        </p:spPr>
      </p:pic>
      <p:pic>
        <p:nvPicPr>
          <p:cNvPr id="44" name="图片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48764" y="3596242"/>
            <a:ext cx="751210" cy="751210"/>
          </a:xfrm>
          <a:prstGeom prst="rect">
            <a:avLst/>
          </a:prstGeom>
        </p:spPr>
      </p:pic>
      <p:sp>
        <p:nvSpPr>
          <p:cNvPr id="140" name="文本框 139"/>
          <p:cNvSpPr txBox="1"/>
          <p:nvPr/>
        </p:nvSpPr>
        <p:spPr>
          <a:xfrm>
            <a:off x="4098622" y="4392912"/>
            <a:ext cx="188598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镜像流量</a:t>
            </a:r>
          </a:p>
        </p:txBody>
      </p:sp>
      <p:sp>
        <p:nvSpPr>
          <p:cNvPr id="45" name="文本框 44">
            <a:extLst>
              <a:ext uri="{FF2B5EF4-FFF2-40B4-BE49-F238E27FC236}">
                <a16:creationId xmlns:a16="http://schemas.microsoft.com/office/drawing/2014/main" id="{B1D07645-21F8-4E6A-856D-4ACCF4F1E0FE}"/>
              </a:ext>
            </a:extLst>
          </p:cNvPr>
          <p:cNvSpPr txBox="1"/>
          <p:nvPr/>
        </p:nvSpPr>
        <p:spPr>
          <a:xfrm>
            <a:off x="7968888" y="4284654"/>
            <a:ext cx="65885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服务器</a:t>
            </a:r>
          </a:p>
        </p:txBody>
      </p:sp>
      <p:sp>
        <p:nvSpPr>
          <p:cNvPr id="4" name="灯片编号占位符 3">
            <a:extLst>
              <a:ext uri="{FF2B5EF4-FFF2-40B4-BE49-F238E27FC236}">
                <a16:creationId xmlns:a16="http://schemas.microsoft.com/office/drawing/2014/main" id="{63F688AF-B7F1-4973-AD23-E555B770B24E}"/>
              </a:ext>
            </a:extLst>
          </p:cNvPr>
          <p:cNvSpPr>
            <a:spLocks noGrp="1"/>
          </p:cNvSpPr>
          <p:nvPr>
            <p:ph type="sldNum" sz="quarter" idx="10"/>
          </p:nvPr>
        </p:nvSpPr>
        <p:spPr/>
        <p:txBody>
          <a:bodyPr/>
          <a:lstStyle/>
          <a:p>
            <a:fld id="{6DE2FBD6-56D3-45DC-8484-A22812E13BA8}" type="slidenum">
              <a:rPr lang="zh-CN" altLang="en-US" smtClean="0"/>
              <a:pPr/>
              <a:t>11</a:t>
            </a:fld>
            <a:endParaRPr lang="zh-CN" altLang="en-US"/>
          </a:p>
        </p:txBody>
      </p:sp>
    </p:spTree>
    <p:extLst>
      <p:ext uri="{BB962C8B-B14F-4D97-AF65-F5344CB8AC3E}">
        <p14:creationId xmlns:p14="http://schemas.microsoft.com/office/powerpoint/2010/main" val="1743245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主要工作及成果</a:t>
            </a:r>
          </a:p>
        </p:txBody>
      </p:sp>
      <p:sp>
        <p:nvSpPr>
          <p:cNvPr id="12" name="文本框 11"/>
          <p:cNvSpPr txBox="1"/>
          <p:nvPr/>
        </p:nvSpPr>
        <p:spPr>
          <a:xfrm>
            <a:off x="206924" y="907625"/>
            <a:ext cx="8556595" cy="369332"/>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研究内容一：</a:t>
            </a:r>
            <a:r>
              <a:rPr lang="zh-CN" altLang="en-US" dirty="0">
                <a:solidFill>
                  <a:prstClr val="black"/>
                </a:solidFill>
              </a:rPr>
              <a:t>开放环境</a:t>
            </a: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中的细粒度主机属性发现</a:t>
            </a:r>
          </a:p>
        </p:txBody>
      </p:sp>
      <p:sp>
        <p:nvSpPr>
          <p:cNvPr id="10" name="文本框 9"/>
          <p:cNvSpPr txBox="1"/>
          <p:nvPr/>
        </p:nvSpPr>
        <p:spPr>
          <a:xfrm>
            <a:off x="206924" y="1195686"/>
            <a:ext cx="1798609"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a:ln>
                  <a:noFill/>
                </a:ln>
                <a:solidFill>
                  <a:srgbClr val="C00000"/>
                </a:solidFill>
                <a:effectLst/>
                <a:uLnTx/>
                <a:uFillTx/>
                <a:latin typeface="Helvetica"/>
                <a:ea typeface="黑体"/>
                <a:cs typeface="+mn-cs"/>
              </a:rPr>
              <a:t>研究思路</a:t>
            </a:r>
            <a:endParaRPr kumimoji="0" lang="en-US" altLang="zh-CN" sz="1600" b="0" i="0" u="none" strike="noStrike" kern="1200" cap="none" spc="0" normalizeH="0" baseline="0" noProof="0" dirty="0">
              <a:ln>
                <a:noFill/>
              </a:ln>
              <a:solidFill>
                <a:srgbClr val="C00000"/>
              </a:solidFill>
              <a:effectLst/>
              <a:uLnTx/>
              <a:uFillTx/>
              <a:latin typeface="Helvetica"/>
              <a:ea typeface="黑体"/>
              <a:cs typeface="+mn-cs"/>
            </a:endParaRPr>
          </a:p>
        </p:txBody>
      </p:sp>
      <p:pic>
        <p:nvPicPr>
          <p:cNvPr id="7" name="图片 6">
            <a:extLst>
              <a:ext uri="{FF2B5EF4-FFF2-40B4-BE49-F238E27FC236}">
                <a16:creationId xmlns:a16="http://schemas.microsoft.com/office/drawing/2014/main" id="{523FC330-43F3-487F-BF65-845F2BA4BA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698" y="2640124"/>
            <a:ext cx="8424862" cy="4138798"/>
          </a:xfrm>
          <a:prstGeom prst="rect">
            <a:avLst/>
          </a:prstGeom>
        </p:spPr>
      </p:pic>
      <p:sp>
        <p:nvSpPr>
          <p:cNvPr id="8" name="矩形 7">
            <a:extLst>
              <a:ext uri="{FF2B5EF4-FFF2-40B4-BE49-F238E27FC236}">
                <a16:creationId xmlns:a16="http://schemas.microsoft.com/office/drawing/2014/main" id="{5473DC32-655E-402F-99B7-3F850B07373C}"/>
              </a:ext>
            </a:extLst>
          </p:cNvPr>
          <p:cNvSpPr/>
          <p:nvPr/>
        </p:nvSpPr>
        <p:spPr bwMode="auto">
          <a:xfrm>
            <a:off x="583533" y="1656964"/>
            <a:ext cx="1027553" cy="329425"/>
          </a:xfrm>
          <a:prstGeom prst="rect">
            <a:avLst/>
          </a:prstGeom>
          <a:noFill/>
          <a:ln w="12700" cap="flat">
            <a:solidFill>
              <a:schemeClr val="tx1"/>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数据收集</a:t>
            </a:r>
          </a:p>
        </p:txBody>
      </p:sp>
      <p:sp>
        <p:nvSpPr>
          <p:cNvPr id="38" name="矩形 37">
            <a:extLst>
              <a:ext uri="{FF2B5EF4-FFF2-40B4-BE49-F238E27FC236}">
                <a16:creationId xmlns:a16="http://schemas.microsoft.com/office/drawing/2014/main" id="{56A5312F-AEF2-47E3-8C4E-C3673C8E0E99}"/>
              </a:ext>
            </a:extLst>
          </p:cNvPr>
          <p:cNvSpPr/>
          <p:nvPr/>
        </p:nvSpPr>
        <p:spPr bwMode="auto">
          <a:xfrm>
            <a:off x="583533" y="1986389"/>
            <a:ext cx="1027553" cy="656424"/>
          </a:xfrm>
          <a:prstGeom prst="rect">
            <a:avLst/>
          </a:prstGeom>
          <a:noFill/>
          <a:ln w="12700" cap="flat">
            <a:solidFill>
              <a:schemeClr val="tx1"/>
            </a:solidFill>
            <a:prstDash val="solid"/>
            <a:round/>
          </a:ln>
        </p:spPr>
        <p:txBody>
          <a:bodyPr vert="horz" wrap="square" lIns="91440" tIns="45720" rIns="91440" bIns="45720" numCol="1" rtlCol="0" anchor="ctr" anchorCtr="0" compatLnSpc="1"/>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从高速网络中采集包含</a:t>
            </a:r>
            <a:r>
              <a:rPr kumimoji="0" lang="zh-CN" altLang="en-US" sz="95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百万个主机</a:t>
            </a:r>
            <a:r>
              <a:rPr kumimoji="0" lang="zh-CN" altLang="en-US"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的</a:t>
            </a:r>
            <a:r>
              <a:rPr kumimoji="0" lang="en-US" altLang="zh-CN"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SSL/TLS</a:t>
            </a:r>
            <a:r>
              <a:rPr kumimoji="0" lang="zh-CN" altLang="en-US"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会话数据。</a:t>
            </a:r>
          </a:p>
        </p:txBody>
      </p:sp>
      <p:sp>
        <p:nvSpPr>
          <p:cNvPr id="39" name="矩形 38">
            <a:extLst>
              <a:ext uri="{FF2B5EF4-FFF2-40B4-BE49-F238E27FC236}">
                <a16:creationId xmlns:a16="http://schemas.microsoft.com/office/drawing/2014/main" id="{B9F43524-8564-4B31-9BD4-1D64977EBFC1}"/>
              </a:ext>
            </a:extLst>
          </p:cNvPr>
          <p:cNvSpPr/>
          <p:nvPr/>
        </p:nvSpPr>
        <p:spPr bwMode="auto">
          <a:xfrm>
            <a:off x="2466251" y="1676736"/>
            <a:ext cx="2482630" cy="309651"/>
          </a:xfrm>
          <a:prstGeom prst="rect">
            <a:avLst/>
          </a:prstGeom>
          <a:noFill/>
          <a:ln w="12700" cap="flat">
            <a:solidFill>
              <a:schemeClr val="tx1"/>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特征有效行分析</a:t>
            </a:r>
          </a:p>
        </p:txBody>
      </p:sp>
      <p:sp>
        <p:nvSpPr>
          <p:cNvPr id="40" name="矩形 39">
            <a:extLst>
              <a:ext uri="{FF2B5EF4-FFF2-40B4-BE49-F238E27FC236}">
                <a16:creationId xmlns:a16="http://schemas.microsoft.com/office/drawing/2014/main" id="{62B4FA05-B768-40E9-B9FE-F30BE009E26A}"/>
              </a:ext>
            </a:extLst>
          </p:cNvPr>
          <p:cNvSpPr/>
          <p:nvPr/>
        </p:nvSpPr>
        <p:spPr bwMode="auto">
          <a:xfrm>
            <a:off x="2466251" y="1986389"/>
            <a:ext cx="2482630" cy="656424"/>
          </a:xfrm>
          <a:prstGeom prst="rect">
            <a:avLst/>
          </a:prstGeom>
          <a:noFill/>
          <a:ln w="12700" cap="flat">
            <a:solidFill>
              <a:schemeClr val="tx1"/>
            </a:solidFill>
            <a:prstDash val="solid"/>
            <a:round/>
          </a:ln>
        </p:spPr>
        <p:txBody>
          <a:bodyPr vert="horz" wrap="square" lIns="91440" tIns="45720" rIns="91440" bIns="45720" numCol="1" rtlCol="0" anchor="ctr" anchorCtr="0" compatLnSpc="1"/>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结合</a:t>
            </a:r>
            <a:r>
              <a:rPr kumimoji="0" lang="zh-CN" altLang="en-US" sz="95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先验知识</a:t>
            </a:r>
            <a:r>
              <a:rPr kumimoji="0" lang="zh-CN" altLang="en-US"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和</a:t>
            </a:r>
            <a:r>
              <a:rPr kumimoji="0" lang="zh-CN" altLang="en-US" sz="95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决策树</a:t>
            </a:r>
            <a:r>
              <a:rPr kumimoji="0" lang="zh-CN" altLang="en-US"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模型，分析不同协议字段特征在主机属性发现任务中的</a:t>
            </a:r>
            <a:r>
              <a:rPr kumimoji="0" lang="zh-CN" altLang="en-US" sz="95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有效性</a:t>
            </a:r>
            <a:r>
              <a:rPr kumimoji="0" lang="zh-CN" altLang="en-US"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a:t>
            </a:r>
            <a:endParaRPr kumimoji="0" lang="en-US" altLang="zh-CN"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并通过分组实验，确定提取流统计特征所需要的</a:t>
            </a:r>
            <a:r>
              <a:rPr kumimoji="0" lang="zh-CN" altLang="en-US" sz="95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最佳包数</a:t>
            </a:r>
            <a:r>
              <a:rPr kumimoji="0" lang="zh-CN" altLang="en-US"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a:t>
            </a:r>
          </a:p>
        </p:txBody>
      </p:sp>
      <p:sp>
        <p:nvSpPr>
          <p:cNvPr id="41" name="矩形 40">
            <a:extLst>
              <a:ext uri="{FF2B5EF4-FFF2-40B4-BE49-F238E27FC236}">
                <a16:creationId xmlns:a16="http://schemas.microsoft.com/office/drawing/2014/main" id="{4BC43FA6-C168-42AB-898D-BDD95DFAF77C}"/>
              </a:ext>
            </a:extLst>
          </p:cNvPr>
          <p:cNvSpPr/>
          <p:nvPr/>
        </p:nvSpPr>
        <p:spPr bwMode="auto">
          <a:xfrm>
            <a:off x="5808165" y="1676737"/>
            <a:ext cx="2898137" cy="309651"/>
          </a:xfrm>
          <a:prstGeom prst="rect">
            <a:avLst/>
          </a:prstGeom>
          <a:noFill/>
          <a:ln w="12700" cap="flat">
            <a:solidFill>
              <a:schemeClr val="tx1"/>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模型效果对比</a:t>
            </a:r>
          </a:p>
        </p:txBody>
      </p:sp>
      <p:sp>
        <p:nvSpPr>
          <p:cNvPr id="43" name="矩形 42">
            <a:extLst>
              <a:ext uri="{FF2B5EF4-FFF2-40B4-BE49-F238E27FC236}">
                <a16:creationId xmlns:a16="http://schemas.microsoft.com/office/drawing/2014/main" id="{0D456554-1CE9-49C0-895F-01E0D360F552}"/>
              </a:ext>
            </a:extLst>
          </p:cNvPr>
          <p:cNvSpPr/>
          <p:nvPr/>
        </p:nvSpPr>
        <p:spPr bwMode="auto">
          <a:xfrm>
            <a:off x="5808165" y="1986388"/>
            <a:ext cx="2898137" cy="656425"/>
          </a:xfrm>
          <a:prstGeom prst="rect">
            <a:avLst/>
          </a:prstGeom>
          <a:noFill/>
          <a:ln w="12700" cap="flat">
            <a:solidFill>
              <a:schemeClr val="tx1"/>
            </a:solidFill>
            <a:prstDash val="solid"/>
            <a:round/>
          </a:ln>
        </p:spPr>
        <p:txBody>
          <a:bodyPr vert="horz" wrap="square" lIns="91440" tIns="45720" rIns="91440" bIns="45720" numCol="1" rtlCol="0" anchor="ctr" anchorCtr="0" compatLnSpc="1"/>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结合实验结果比较</a:t>
            </a:r>
            <a:r>
              <a:rPr kumimoji="0" lang="en-US" altLang="zh-CN"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5</a:t>
            </a:r>
            <a:r>
              <a:rPr kumimoji="0" lang="zh-CN" altLang="en-US"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种机器学习算法、上百种超参数组合模型的性能指标，主要包括</a:t>
            </a:r>
            <a:r>
              <a:rPr kumimoji="0" lang="en-US" altLang="zh-CN" sz="950" b="0" i="0" u="none" strike="noStrike" kern="1200" cap="none" spc="0" normalizeH="0" baseline="0" noProof="0" dirty="0" err="1">
                <a:ln>
                  <a:noFill/>
                </a:ln>
                <a:solidFill>
                  <a:srgbClr val="C00000"/>
                </a:solidFill>
                <a:effectLst/>
                <a:uLnTx/>
                <a:uFillTx/>
                <a:latin typeface="Helvetica" panose="020B0604020202020204" pitchFamily="34" charset="0"/>
                <a:ea typeface="黑体" panose="02010609060101010101" pitchFamily="49" charset="-122"/>
                <a:cs typeface="+mn-cs"/>
              </a:rPr>
              <a:t>LightGBM</a:t>
            </a:r>
            <a:r>
              <a:rPr kumimoji="0" lang="zh-CN" altLang="en-US" sz="95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a:t>
            </a:r>
            <a:r>
              <a:rPr kumimoji="0" lang="en-US" altLang="zh-CN" sz="95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LR</a:t>
            </a:r>
            <a:r>
              <a:rPr kumimoji="0" lang="zh-CN" altLang="en-US" sz="95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a:t>
            </a:r>
            <a:r>
              <a:rPr kumimoji="0" lang="en-US" altLang="zh-CN" sz="95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RF</a:t>
            </a:r>
            <a:r>
              <a:rPr kumimoji="0" lang="zh-CN" altLang="en-US" sz="95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a:t>
            </a:r>
            <a:r>
              <a:rPr kumimoji="0" lang="en-US" altLang="zh-CN" sz="950" b="0" i="0" u="none" strike="noStrike" kern="1200" cap="none" spc="0" normalizeH="0" baseline="0" noProof="0" dirty="0" err="1">
                <a:ln>
                  <a:noFill/>
                </a:ln>
                <a:solidFill>
                  <a:srgbClr val="C00000"/>
                </a:solidFill>
                <a:effectLst/>
                <a:uLnTx/>
                <a:uFillTx/>
                <a:latin typeface="Helvetica" panose="020B0604020202020204" pitchFamily="34" charset="0"/>
                <a:ea typeface="黑体" panose="02010609060101010101" pitchFamily="49" charset="-122"/>
                <a:cs typeface="+mn-cs"/>
              </a:rPr>
              <a:t>XGBoost</a:t>
            </a:r>
            <a:r>
              <a:rPr kumimoji="0" lang="zh-CN" altLang="en-US"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以及</a:t>
            </a:r>
            <a:r>
              <a:rPr kumimoji="0" lang="en-US" altLang="zh-CN" sz="95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KNN</a:t>
            </a:r>
            <a:r>
              <a:rPr kumimoji="0" lang="zh-CN" altLang="en-US"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等模型。</a:t>
            </a:r>
          </a:p>
        </p:txBody>
      </p:sp>
      <p:sp>
        <p:nvSpPr>
          <p:cNvPr id="50" name="箭头: 右 49">
            <a:extLst>
              <a:ext uri="{FF2B5EF4-FFF2-40B4-BE49-F238E27FC236}">
                <a16:creationId xmlns:a16="http://schemas.microsoft.com/office/drawing/2014/main" id="{9EBAF1E1-5B51-4230-BD3A-761628A60AA4}"/>
              </a:ext>
            </a:extLst>
          </p:cNvPr>
          <p:cNvSpPr/>
          <p:nvPr/>
        </p:nvSpPr>
        <p:spPr bwMode="auto">
          <a:xfrm>
            <a:off x="1756921" y="1954035"/>
            <a:ext cx="549227" cy="309651"/>
          </a:xfrm>
          <a:prstGeom prst="rightArrow">
            <a:avLst>
              <a:gd name="adj1" fmla="val 50000"/>
              <a:gd name="adj2" fmla="val 51659"/>
            </a:avLst>
          </a:prstGeom>
          <a:solidFill>
            <a:schemeClr val="bg1"/>
          </a:solidFill>
          <a:ln w="12700" cap="flat">
            <a:solidFill>
              <a:srgbClr val="0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Helvetica"/>
              <a:ea typeface="黑体"/>
              <a:cs typeface="+mn-cs"/>
            </a:endParaRPr>
          </a:p>
        </p:txBody>
      </p:sp>
      <p:sp>
        <p:nvSpPr>
          <p:cNvPr id="51" name="箭头: 右 50">
            <a:extLst>
              <a:ext uri="{FF2B5EF4-FFF2-40B4-BE49-F238E27FC236}">
                <a16:creationId xmlns:a16="http://schemas.microsoft.com/office/drawing/2014/main" id="{E87D4F73-63D8-4BE9-9CD4-7DD8ECB5C992}"/>
              </a:ext>
            </a:extLst>
          </p:cNvPr>
          <p:cNvSpPr/>
          <p:nvPr/>
        </p:nvSpPr>
        <p:spPr bwMode="auto">
          <a:xfrm>
            <a:off x="5103909" y="1954035"/>
            <a:ext cx="549227" cy="309651"/>
          </a:xfrm>
          <a:prstGeom prst="rightArrow">
            <a:avLst/>
          </a:prstGeom>
          <a:solidFill>
            <a:schemeClr val="bg1"/>
          </a:solidFill>
          <a:ln w="12700" cap="flat">
            <a:solidFill>
              <a:srgbClr val="0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3" name="矩形 2"/>
          <p:cNvSpPr/>
          <p:nvPr/>
        </p:nvSpPr>
        <p:spPr bwMode="auto">
          <a:xfrm>
            <a:off x="1690487" y="1590595"/>
            <a:ext cx="3327187" cy="5117566"/>
          </a:xfrm>
          <a:prstGeom prst="rect">
            <a:avLst/>
          </a:prstGeom>
          <a:solidFill>
            <a:srgbClr val="FFFFFF">
              <a:alpha val="80000"/>
            </a:srgbClr>
          </a:solid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16" name="矩形 15"/>
          <p:cNvSpPr/>
          <p:nvPr/>
        </p:nvSpPr>
        <p:spPr bwMode="auto">
          <a:xfrm>
            <a:off x="5017674" y="1590594"/>
            <a:ext cx="4126326" cy="5117567"/>
          </a:xfrm>
          <a:prstGeom prst="rect">
            <a:avLst/>
          </a:prstGeom>
          <a:solidFill>
            <a:srgbClr val="FFFFFF">
              <a:alpha val="80000"/>
            </a:srgbClr>
          </a:solid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4" name="灯片编号占位符 3">
            <a:extLst>
              <a:ext uri="{FF2B5EF4-FFF2-40B4-BE49-F238E27FC236}">
                <a16:creationId xmlns:a16="http://schemas.microsoft.com/office/drawing/2014/main" id="{75A9F157-E146-42A5-A062-B1B641284029}"/>
              </a:ext>
            </a:extLst>
          </p:cNvPr>
          <p:cNvSpPr>
            <a:spLocks noGrp="1"/>
          </p:cNvSpPr>
          <p:nvPr>
            <p:ph type="sldNum" sz="quarter" idx="10"/>
          </p:nvPr>
        </p:nvSpPr>
        <p:spPr/>
        <p:txBody>
          <a:bodyPr/>
          <a:lstStyle/>
          <a:p>
            <a:fld id="{6DE2FBD6-56D3-45DC-8484-A22812E13BA8}" type="slidenum">
              <a:rPr lang="zh-CN" altLang="en-US" smtClean="0"/>
              <a:pPr/>
              <a:t>12</a:t>
            </a:fld>
            <a:endParaRPr lang="zh-CN" altLang="en-US"/>
          </a:p>
        </p:txBody>
      </p:sp>
    </p:spTree>
    <p:extLst>
      <p:ext uri="{BB962C8B-B14F-4D97-AF65-F5344CB8AC3E}">
        <p14:creationId xmlns:p14="http://schemas.microsoft.com/office/powerpoint/2010/main" val="1775503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主要工作及成果</a:t>
            </a:r>
          </a:p>
        </p:txBody>
      </p:sp>
      <p:sp>
        <p:nvSpPr>
          <p:cNvPr id="12" name="文本框 11"/>
          <p:cNvSpPr txBox="1"/>
          <p:nvPr/>
        </p:nvSpPr>
        <p:spPr>
          <a:xfrm>
            <a:off x="206924" y="906984"/>
            <a:ext cx="8556595" cy="369332"/>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研究内容一：</a:t>
            </a:r>
            <a:r>
              <a:rPr lang="zh-CN" altLang="en-US" dirty="0">
                <a:solidFill>
                  <a:prstClr val="black"/>
                </a:solidFill>
              </a:rPr>
              <a:t>开放环境</a:t>
            </a: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中的细粒度主机属性发现</a:t>
            </a:r>
          </a:p>
        </p:txBody>
      </p:sp>
      <p:sp>
        <p:nvSpPr>
          <p:cNvPr id="10" name="文本框 9"/>
          <p:cNvSpPr txBox="1"/>
          <p:nvPr/>
        </p:nvSpPr>
        <p:spPr>
          <a:xfrm>
            <a:off x="206924" y="1195686"/>
            <a:ext cx="1798609"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a:ln>
                  <a:noFill/>
                </a:ln>
                <a:solidFill>
                  <a:srgbClr val="C00000"/>
                </a:solidFill>
                <a:effectLst/>
                <a:uLnTx/>
                <a:uFillTx/>
                <a:latin typeface="Helvetica"/>
                <a:ea typeface="黑体"/>
                <a:cs typeface="+mn-cs"/>
              </a:rPr>
              <a:t>研究思路</a:t>
            </a:r>
            <a:endParaRPr kumimoji="0" lang="en-US" altLang="zh-CN" sz="1600" b="0" i="0" u="none" strike="noStrike" kern="1200" cap="none" spc="0" normalizeH="0" baseline="0" noProof="0" dirty="0">
              <a:ln>
                <a:noFill/>
              </a:ln>
              <a:solidFill>
                <a:srgbClr val="C00000"/>
              </a:solidFill>
              <a:effectLst/>
              <a:uLnTx/>
              <a:uFillTx/>
              <a:latin typeface="Helvetica"/>
              <a:ea typeface="黑体"/>
              <a:cs typeface="+mn-cs"/>
            </a:endParaRPr>
          </a:p>
        </p:txBody>
      </p:sp>
      <p:pic>
        <p:nvPicPr>
          <p:cNvPr id="7" name="图片 6">
            <a:extLst>
              <a:ext uri="{FF2B5EF4-FFF2-40B4-BE49-F238E27FC236}">
                <a16:creationId xmlns:a16="http://schemas.microsoft.com/office/drawing/2014/main" id="{523FC330-43F3-487F-BF65-845F2BA4BA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69" y="1565018"/>
            <a:ext cx="9127131" cy="4483795"/>
          </a:xfrm>
          <a:prstGeom prst="rect">
            <a:avLst/>
          </a:prstGeom>
        </p:spPr>
      </p:pic>
      <p:sp>
        <p:nvSpPr>
          <p:cNvPr id="4" name="灯片编号占位符 3">
            <a:extLst>
              <a:ext uri="{FF2B5EF4-FFF2-40B4-BE49-F238E27FC236}">
                <a16:creationId xmlns:a16="http://schemas.microsoft.com/office/drawing/2014/main" id="{41061D3F-9F89-4595-BAC1-F98927C7BC2F}"/>
              </a:ext>
            </a:extLst>
          </p:cNvPr>
          <p:cNvSpPr>
            <a:spLocks noGrp="1"/>
          </p:cNvSpPr>
          <p:nvPr>
            <p:ph type="sldNum" sz="quarter" idx="10"/>
          </p:nvPr>
        </p:nvSpPr>
        <p:spPr/>
        <p:txBody>
          <a:bodyPr/>
          <a:lstStyle/>
          <a:p>
            <a:fld id="{6DE2FBD6-56D3-45DC-8484-A22812E13BA8}" type="slidenum">
              <a:rPr lang="zh-CN" altLang="en-US" smtClean="0"/>
              <a:pPr/>
              <a:t>13</a:t>
            </a:fld>
            <a:endParaRPr lang="zh-CN" altLang="en-US"/>
          </a:p>
        </p:txBody>
      </p:sp>
    </p:spTree>
    <p:extLst>
      <p:ext uri="{BB962C8B-B14F-4D97-AF65-F5344CB8AC3E}">
        <p14:creationId xmlns:p14="http://schemas.microsoft.com/office/powerpoint/2010/main" val="270558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主要工作及成果</a:t>
            </a:r>
          </a:p>
        </p:txBody>
      </p:sp>
      <p:sp>
        <p:nvSpPr>
          <p:cNvPr id="12" name="文本框 11"/>
          <p:cNvSpPr txBox="1"/>
          <p:nvPr/>
        </p:nvSpPr>
        <p:spPr>
          <a:xfrm>
            <a:off x="206924" y="909073"/>
            <a:ext cx="8556595" cy="369332"/>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研究内容一：</a:t>
            </a:r>
            <a:r>
              <a:rPr lang="zh-CN" altLang="en-US" dirty="0">
                <a:solidFill>
                  <a:prstClr val="black"/>
                </a:solidFill>
              </a:rPr>
              <a:t>开放环境</a:t>
            </a: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中的细粒度主机属性发现</a:t>
            </a:r>
          </a:p>
        </p:txBody>
      </p:sp>
      <p:sp>
        <p:nvSpPr>
          <p:cNvPr id="10" name="文本框 9"/>
          <p:cNvSpPr txBox="1"/>
          <p:nvPr/>
        </p:nvSpPr>
        <p:spPr>
          <a:xfrm>
            <a:off x="206924" y="1195686"/>
            <a:ext cx="1798609"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a:ln>
                  <a:noFill/>
                </a:ln>
                <a:solidFill>
                  <a:srgbClr val="C00000"/>
                </a:solidFill>
                <a:effectLst/>
                <a:uLnTx/>
                <a:uFillTx/>
                <a:latin typeface="Helvetica"/>
                <a:ea typeface="黑体"/>
                <a:cs typeface="+mn-cs"/>
              </a:rPr>
              <a:t>研究思路</a:t>
            </a:r>
            <a:endParaRPr kumimoji="0" lang="en-US" altLang="zh-CN" sz="1600" b="0" i="0" u="none" strike="noStrike" kern="1200" cap="none" spc="0" normalizeH="0" baseline="0" noProof="0" dirty="0">
              <a:ln>
                <a:noFill/>
              </a:ln>
              <a:solidFill>
                <a:srgbClr val="C00000"/>
              </a:solidFill>
              <a:effectLst/>
              <a:uLnTx/>
              <a:uFillTx/>
              <a:latin typeface="Helvetica"/>
              <a:ea typeface="黑体"/>
              <a:cs typeface="+mn-cs"/>
            </a:endParaRPr>
          </a:p>
        </p:txBody>
      </p:sp>
      <p:pic>
        <p:nvPicPr>
          <p:cNvPr id="7" name="图片 6">
            <a:extLst>
              <a:ext uri="{FF2B5EF4-FFF2-40B4-BE49-F238E27FC236}">
                <a16:creationId xmlns:a16="http://schemas.microsoft.com/office/drawing/2014/main" id="{523FC330-43F3-487F-BF65-845F2BA4BA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698" y="2640124"/>
            <a:ext cx="8424862" cy="4138798"/>
          </a:xfrm>
          <a:prstGeom prst="rect">
            <a:avLst/>
          </a:prstGeom>
        </p:spPr>
      </p:pic>
      <p:sp>
        <p:nvSpPr>
          <p:cNvPr id="8" name="矩形 7">
            <a:extLst>
              <a:ext uri="{FF2B5EF4-FFF2-40B4-BE49-F238E27FC236}">
                <a16:creationId xmlns:a16="http://schemas.microsoft.com/office/drawing/2014/main" id="{5473DC32-655E-402F-99B7-3F850B07373C}"/>
              </a:ext>
            </a:extLst>
          </p:cNvPr>
          <p:cNvSpPr/>
          <p:nvPr/>
        </p:nvSpPr>
        <p:spPr bwMode="auto">
          <a:xfrm>
            <a:off x="583533" y="1656964"/>
            <a:ext cx="1027553" cy="329425"/>
          </a:xfrm>
          <a:prstGeom prst="rect">
            <a:avLst/>
          </a:prstGeom>
          <a:noFill/>
          <a:ln w="12700" cap="flat">
            <a:solidFill>
              <a:schemeClr val="tx1"/>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数据收集</a:t>
            </a:r>
          </a:p>
        </p:txBody>
      </p:sp>
      <p:sp>
        <p:nvSpPr>
          <p:cNvPr id="38" name="矩形 37">
            <a:extLst>
              <a:ext uri="{FF2B5EF4-FFF2-40B4-BE49-F238E27FC236}">
                <a16:creationId xmlns:a16="http://schemas.microsoft.com/office/drawing/2014/main" id="{56A5312F-AEF2-47E3-8C4E-C3673C8E0E99}"/>
              </a:ext>
            </a:extLst>
          </p:cNvPr>
          <p:cNvSpPr/>
          <p:nvPr/>
        </p:nvSpPr>
        <p:spPr bwMode="auto">
          <a:xfrm>
            <a:off x="583533" y="1986389"/>
            <a:ext cx="1027553" cy="656424"/>
          </a:xfrm>
          <a:prstGeom prst="rect">
            <a:avLst/>
          </a:prstGeom>
          <a:noFill/>
          <a:ln w="12700" cap="flat">
            <a:solidFill>
              <a:schemeClr val="tx1"/>
            </a:solidFill>
            <a:prstDash val="solid"/>
            <a:round/>
          </a:ln>
        </p:spPr>
        <p:txBody>
          <a:bodyPr vert="horz" wrap="square" lIns="91440" tIns="45720" rIns="91440" bIns="45720" numCol="1" rtlCol="0" anchor="ctr" anchorCtr="0" compatLnSpc="1"/>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从高速网络中采集包含</a:t>
            </a:r>
            <a:r>
              <a:rPr kumimoji="0" lang="zh-CN" altLang="en-US" sz="95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百万个主机</a:t>
            </a:r>
            <a:r>
              <a:rPr kumimoji="0" lang="zh-CN" altLang="en-US"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的</a:t>
            </a:r>
            <a:r>
              <a:rPr kumimoji="0" lang="en-US" altLang="zh-CN"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SSL/TLS</a:t>
            </a:r>
            <a:r>
              <a:rPr kumimoji="0" lang="zh-CN" altLang="en-US"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会话数据。</a:t>
            </a:r>
          </a:p>
        </p:txBody>
      </p:sp>
      <p:sp>
        <p:nvSpPr>
          <p:cNvPr id="39" name="矩形 38">
            <a:extLst>
              <a:ext uri="{FF2B5EF4-FFF2-40B4-BE49-F238E27FC236}">
                <a16:creationId xmlns:a16="http://schemas.microsoft.com/office/drawing/2014/main" id="{B9F43524-8564-4B31-9BD4-1D64977EBFC1}"/>
              </a:ext>
            </a:extLst>
          </p:cNvPr>
          <p:cNvSpPr/>
          <p:nvPr/>
        </p:nvSpPr>
        <p:spPr bwMode="auto">
          <a:xfrm>
            <a:off x="2466251" y="1676736"/>
            <a:ext cx="2482630" cy="309651"/>
          </a:xfrm>
          <a:prstGeom prst="rect">
            <a:avLst/>
          </a:prstGeom>
          <a:noFill/>
          <a:ln w="12700" cap="flat">
            <a:solidFill>
              <a:schemeClr val="tx1"/>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特征有效行分析</a:t>
            </a:r>
          </a:p>
        </p:txBody>
      </p:sp>
      <p:sp>
        <p:nvSpPr>
          <p:cNvPr id="40" name="矩形 39">
            <a:extLst>
              <a:ext uri="{FF2B5EF4-FFF2-40B4-BE49-F238E27FC236}">
                <a16:creationId xmlns:a16="http://schemas.microsoft.com/office/drawing/2014/main" id="{62B4FA05-B768-40E9-B9FE-F30BE009E26A}"/>
              </a:ext>
            </a:extLst>
          </p:cNvPr>
          <p:cNvSpPr/>
          <p:nvPr/>
        </p:nvSpPr>
        <p:spPr bwMode="auto">
          <a:xfrm>
            <a:off x="2466251" y="1986389"/>
            <a:ext cx="2482630" cy="656424"/>
          </a:xfrm>
          <a:prstGeom prst="rect">
            <a:avLst/>
          </a:prstGeom>
          <a:noFill/>
          <a:ln w="12700" cap="flat">
            <a:solidFill>
              <a:schemeClr val="tx1"/>
            </a:solidFill>
            <a:prstDash val="solid"/>
            <a:round/>
          </a:ln>
        </p:spPr>
        <p:txBody>
          <a:bodyPr vert="horz" wrap="square" lIns="91440" tIns="45720" rIns="91440" bIns="45720" numCol="1" rtlCol="0" anchor="ctr" anchorCtr="0" compatLnSpc="1"/>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结合</a:t>
            </a:r>
            <a:r>
              <a:rPr kumimoji="0" lang="zh-CN" altLang="en-US" sz="95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先验知识</a:t>
            </a:r>
            <a:r>
              <a:rPr kumimoji="0" lang="zh-CN" altLang="en-US"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和</a:t>
            </a:r>
            <a:r>
              <a:rPr kumimoji="0" lang="zh-CN" altLang="en-US" sz="95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决策树</a:t>
            </a:r>
            <a:r>
              <a:rPr kumimoji="0" lang="zh-CN" altLang="en-US"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模型，分析不同协议字段特征在主机属性发现任务中的</a:t>
            </a:r>
            <a:r>
              <a:rPr kumimoji="0" lang="zh-CN" altLang="en-US" sz="95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有效性</a:t>
            </a:r>
            <a:r>
              <a:rPr kumimoji="0" lang="zh-CN" altLang="en-US"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a:t>
            </a:r>
            <a:endParaRPr kumimoji="0" lang="en-US" altLang="zh-CN"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并通过分组实验，确定提取流统计特征所需要的</a:t>
            </a:r>
            <a:r>
              <a:rPr kumimoji="0" lang="zh-CN" altLang="en-US" sz="95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最佳包数</a:t>
            </a:r>
            <a:r>
              <a:rPr kumimoji="0" lang="zh-CN" altLang="en-US"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a:t>
            </a:r>
          </a:p>
        </p:txBody>
      </p:sp>
      <p:sp>
        <p:nvSpPr>
          <p:cNvPr id="41" name="矩形 40">
            <a:extLst>
              <a:ext uri="{FF2B5EF4-FFF2-40B4-BE49-F238E27FC236}">
                <a16:creationId xmlns:a16="http://schemas.microsoft.com/office/drawing/2014/main" id="{4BC43FA6-C168-42AB-898D-BDD95DFAF77C}"/>
              </a:ext>
            </a:extLst>
          </p:cNvPr>
          <p:cNvSpPr/>
          <p:nvPr/>
        </p:nvSpPr>
        <p:spPr bwMode="auto">
          <a:xfrm>
            <a:off x="5808165" y="1676737"/>
            <a:ext cx="2898137" cy="309651"/>
          </a:xfrm>
          <a:prstGeom prst="rect">
            <a:avLst/>
          </a:prstGeom>
          <a:noFill/>
          <a:ln w="12700" cap="flat">
            <a:solidFill>
              <a:schemeClr val="tx1"/>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模型效果对比</a:t>
            </a:r>
          </a:p>
        </p:txBody>
      </p:sp>
      <p:sp>
        <p:nvSpPr>
          <p:cNvPr id="43" name="矩形 42">
            <a:extLst>
              <a:ext uri="{FF2B5EF4-FFF2-40B4-BE49-F238E27FC236}">
                <a16:creationId xmlns:a16="http://schemas.microsoft.com/office/drawing/2014/main" id="{0D456554-1CE9-49C0-895F-01E0D360F552}"/>
              </a:ext>
            </a:extLst>
          </p:cNvPr>
          <p:cNvSpPr/>
          <p:nvPr/>
        </p:nvSpPr>
        <p:spPr bwMode="auto">
          <a:xfrm>
            <a:off x="5808165" y="1986388"/>
            <a:ext cx="2898137" cy="656425"/>
          </a:xfrm>
          <a:prstGeom prst="rect">
            <a:avLst/>
          </a:prstGeom>
          <a:noFill/>
          <a:ln w="12700" cap="flat">
            <a:solidFill>
              <a:schemeClr val="tx1"/>
            </a:solidFill>
            <a:prstDash val="solid"/>
            <a:round/>
          </a:ln>
        </p:spPr>
        <p:txBody>
          <a:bodyPr vert="horz" wrap="square" lIns="91440" tIns="45720" rIns="91440" bIns="45720" numCol="1" rtlCol="0" anchor="ctr" anchorCtr="0" compatLnSpc="1"/>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结合实验结果比较</a:t>
            </a:r>
            <a:r>
              <a:rPr kumimoji="0" lang="en-US" altLang="zh-CN"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5</a:t>
            </a:r>
            <a:r>
              <a:rPr kumimoji="0" lang="zh-CN" altLang="en-US"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种机器学习算法、上百种超参数组合模型的性能指标，主要包括</a:t>
            </a:r>
            <a:r>
              <a:rPr kumimoji="0" lang="en-US" altLang="zh-CN" sz="950" b="0" i="0" u="none" strike="noStrike" kern="1200" cap="none" spc="0" normalizeH="0" baseline="0" noProof="0" dirty="0" err="1">
                <a:ln>
                  <a:noFill/>
                </a:ln>
                <a:solidFill>
                  <a:srgbClr val="C00000"/>
                </a:solidFill>
                <a:effectLst/>
                <a:uLnTx/>
                <a:uFillTx/>
                <a:latin typeface="Helvetica" panose="020B0604020202020204" pitchFamily="34" charset="0"/>
                <a:ea typeface="黑体" panose="02010609060101010101" pitchFamily="49" charset="-122"/>
                <a:cs typeface="+mn-cs"/>
              </a:rPr>
              <a:t>LightGBM</a:t>
            </a:r>
            <a:r>
              <a:rPr kumimoji="0" lang="zh-CN" altLang="en-US" sz="95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a:t>
            </a:r>
            <a:r>
              <a:rPr kumimoji="0" lang="en-US" altLang="zh-CN" sz="95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LR</a:t>
            </a:r>
            <a:r>
              <a:rPr kumimoji="0" lang="zh-CN" altLang="en-US" sz="95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a:t>
            </a:r>
            <a:r>
              <a:rPr kumimoji="0" lang="en-US" altLang="zh-CN" sz="95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RF</a:t>
            </a:r>
            <a:r>
              <a:rPr kumimoji="0" lang="zh-CN" altLang="en-US" sz="95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a:t>
            </a:r>
            <a:r>
              <a:rPr kumimoji="0" lang="en-US" altLang="zh-CN" sz="950" b="0" i="0" u="none" strike="noStrike" kern="1200" cap="none" spc="0" normalizeH="0" baseline="0" noProof="0" dirty="0" err="1">
                <a:ln>
                  <a:noFill/>
                </a:ln>
                <a:solidFill>
                  <a:srgbClr val="C00000"/>
                </a:solidFill>
                <a:effectLst/>
                <a:uLnTx/>
                <a:uFillTx/>
                <a:latin typeface="Helvetica" panose="020B0604020202020204" pitchFamily="34" charset="0"/>
                <a:ea typeface="黑体" panose="02010609060101010101" pitchFamily="49" charset="-122"/>
                <a:cs typeface="+mn-cs"/>
              </a:rPr>
              <a:t>XGBoost</a:t>
            </a:r>
            <a:r>
              <a:rPr kumimoji="0" lang="zh-CN" altLang="en-US"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以及</a:t>
            </a:r>
            <a:r>
              <a:rPr kumimoji="0" lang="en-US" altLang="zh-CN" sz="950" b="0" i="0" u="none" strike="noStrike" kern="1200" cap="none" spc="0" normalizeH="0" baseline="0" noProof="0" dirty="0">
                <a:ln>
                  <a:noFill/>
                </a:ln>
                <a:solidFill>
                  <a:srgbClr val="C00000"/>
                </a:solidFill>
                <a:effectLst/>
                <a:uLnTx/>
                <a:uFillTx/>
                <a:latin typeface="Helvetica" panose="020B0604020202020204" pitchFamily="34" charset="0"/>
                <a:ea typeface="黑体" panose="02010609060101010101" pitchFamily="49" charset="-122"/>
                <a:cs typeface="+mn-cs"/>
              </a:rPr>
              <a:t>KNN</a:t>
            </a:r>
            <a:r>
              <a:rPr kumimoji="0" lang="zh-CN" altLang="en-US" sz="95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等模型。</a:t>
            </a:r>
          </a:p>
        </p:txBody>
      </p:sp>
      <p:sp>
        <p:nvSpPr>
          <p:cNvPr id="50" name="箭头: 右 49">
            <a:extLst>
              <a:ext uri="{FF2B5EF4-FFF2-40B4-BE49-F238E27FC236}">
                <a16:creationId xmlns:a16="http://schemas.microsoft.com/office/drawing/2014/main" id="{9EBAF1E1-5B51-4230-BD3A-761628A60AA4}"/>
              </a:ext>
            </a:extLst>
          </p:cNvPr>
          <p:cNvSpPr/>
          <p:nvPr/>
        </p:nvSpPr>
        <p:spPr bwMode="auto">
          <a:xfrm>
            <a:off x="1756921" y="1954035"/>
            <a:ext cx="549227" cy="309651"/>
          </a:xfrm>
          <a:prstGeom prst="rightArrow">
            <a:avLst>
              <a:gd name="adj1" fmla="val 50000"/>
              <a:gd name="adj2" fmla="val 51659"/>
            </a:avLst>
          </a:prstGeom>
          <a:solidFill>
            <a:schemeClr val="bg1"/>
          </a:solidFill>
          <a:ln w="12700" cap="flat">
            <a:solidFill>
              <a:srgbClr val="0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Helvetica"/>
              <a:ea typeface="黑体"/>
              <a:cs typeface="+mn-cs"/>
            </a:endParaRPr>
          </a:p>
        </p:txBody>
      </p:sp>
      <p:sp>
        <p:nvSpPr>
          <p:cNvPr id="51" name="箭头: 右 50">
            <a:extLst>
              <a:ext uri="{FF2B5EF4-FFF2-40B4-BE49-F238E27FC236}">
                <a16:creationId xmlns:a16="http://schemas.microsoft.com/office/drawing/2014/main" id="{E87D4F73-63D8-4BE9-9CD4-7DD8ECB5C992}"/>
              </a:ext>
            </a:extLst>
          </p:cNvPr>
          <p:cNvSpPr/>
          <p:nvPr/>
        </p:nvSpPr>
        <p:spPr bwMode="auto">
          <a:xfrm>
            <a:off x="5103909" y="1954035"/>
            <a:ext cx="549227" cy="309651"/>
          </a:xfrm>
          <a:prstGeom prst="rightArrow">
            <a:avLst/>
          </a:prstGeom>
          <a:solidFill>
            <a:schemeClr val="bg1"/>
          </a:solidFill>
          <a:ln w="12700" cap="flat">
            <a:solidFill>
              <a:srgbClr val="0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3" name="矩形 2"/>
          <p:cNvSpPr/>
          <p:nvPr/>
        </p:nvSpPr>
        <p:spPr bwMode="auto">
          <a:xfrm>
            <a:off x="437699" y="1654018"/>
            <a:ext cx="1250430" cy="4997787"/>
          </a:xfrm>
          <a:prstGeom prst="rect">
            <a:avLst/>
          </a:prstGeom>
          <a:solidFill>
            <a:srgbClr val="FFFFFF">
              <a:alpha val="80000"/>
            </a:srgbClr>
          </a:solid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16" name="矩形 15"/>
          <p:cNvSpPr/>
          <p:nvPr/>
        </p:nvSpPr>
        <p:spPr bwMode="auto">
          <a:xfrm>
            <a:off x="1611086" y="1646681"/>
            <a:ext cx="3404797" cy="4997787"/>
          </a:xfrm>
          <a:prstGeom prst="rect">
            <a:avLst/>
          </a:prstGeom>
          <a:solidFill>
            <a:srgbClr val="FFFFFF">
              <a:alpha val="80000"/>
            </a:srgbClr>
          </a:solid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4" name="灯片编号占位符 3">
            <a:extLst>
              <a:ext uri="{FF2B5EF4-FFF2-40B4-BE49-F238E27FC236}">
                <a16:creationId xmlns:a16="http://schemas.microsoft.com/office/drawing/2014/main" id="{E575CD4F-F3D7-415F-821E-35F169D43161}"/>
              </a:ext>
            </a:extLst>
          </p:cNvPr>
          <p:cNvSpPr>
            <a:spLocks noGrp="1"/>
          </p:cNvSpPr>
          <p:nvPr>
            <p:ph type="sldNum" sz="quarter" idx="10"/>
          </p:nvPr>
        </p:nvSpPr>
        <p:spPr/>
        <p:txBody>
          <a:bodyPr/>
          <a:lstStyle/>
          <a:p>
            <a:fld id="{6DE2FBD6-56D3-45DC-8484-A22812E13BA8}" type="slidenum">
              <a:rPr lang="zh-CN" altLang="en-US" smtClean="0"/>
              <a:pPr/>
              <a:t>14</a:t>
            </a:fld>
            <a:endParaRPr lang="zh-CN" altLang="en-US"/>
          </a:p>
        </p:txBody>
      </p:sp>
    </p:spTree>
    <p:extLst>
      <p:ext uri="{BB962C8B-B14F-4D97-AF65-F5344CB8AC3E}">
        <p14:creationId xmlns:p14="http://schemas.microsoft.com/office/powerpoint/2010/main" val="137906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主要工作及成果</a:t>
            </a:r>
          </a:p>
        </p:txBody>
      </p:sp>
      <p:sp>
        <p:nvSpPr>
          <p:cNvPr id="20" name="文本框 19"/>
          <p:cNvSpPr txBox="1"/>
          <p:nvPr/>
        </p:nvSpPr>
        <p:spPr>
          <a:xfrm>
            <a:off x="206925" y="908462"/>
            <a:ext cx="5190836" cy="369332"/>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研究内容一：</a:t>
            </a:r>
            <a:r>
              <a:rPr lang="zh-CN" altLang="en-US" dirty="0">
                <a:solidFill>
                  <a:prstClr val="black"/>
                </a:solidFill>
              </a:rPr>
              <a:t>开放环境</a:t>
            </a: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中的细粒度主机属性发现</a:t>
            </a:r>
          </a:p>
        </p:txBody>
      </p:sp>
      <p:sp>
        <p:nvSpPr>
          <p:cNvPr id="24" name="文本框 23"/>
          <p:cNvSpPr txBox="1"/>
          <p:nvPr/>
        </p:nvSpPr>
        <p:spPr>
          <a:xfrm>
            <a:off x="206924" y="1195686"/>
            <a:ext cx="5190836"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属性标注</a:t>
            </a:r>
            <a:endParaRPr kumimoji="0" lang="en-US" altLang="zh-CN" sz="1600" b="0" i="0" u="none" strike="noStrike" kern="1200" cap="none" spc="0" normalizeH="0" baseline="0" noProof="0" dirty="0">
              <a:ln>
                <a:noFill/>
              </a:ln>
              <a:solidFill>
                <a:srgbClr val="C00000"/>
              </a:solidFill>
              <a:effectLst/>
              <a:uLnTx/>
              <a:uFillTx/>
              <a:latin typeface="Helvetica"/>
              <a:ea typeface="黑体"/>
              <a:cs typeface="+mn-cs"/>
            </a:endParaRPr>
          </a:p>
        </p:txBody>
      </p:sp>
      <p:sp>
        <p:nvSpPr>
          <p:cNvPr id="7" name="灯片编号占位符 6">
            <a:extLst>
              <a:ext uri="{FF2B5EF4-FFF2-40B4-BE49-F238E27FC236}">
                <a16:creationId xmlns:a16="http://schemas.microsoft.com/office/drawing/2014/main" id="{37753759-D62F-4166-8083-4AE1CECFEC44}"/>
              </a:ext>
            </a:extLst>
          </p:cNvPr>
          <p:cNvSpPr>
            <a:spLocks noGrp="1"/>
          </p:cNvSpPr>
          <p:nvPr>
            <p:ph type="sldNum" sz="quarter" idx="10"/>
          </p:nvPr>
        </p:nvSpPr>
        <p:spPr/>
        <p:txBody>
          <a:bodyPr/>
          <a:lstStyle/>
          <a:p>
            <a:fld id="{6DE2FBD6-56D3-45DC-8484-A22812E13BA8}" type="slidenum">
              <a:rPr lang="zh-CN" altLang="en-US" smtClean="0"/>
              <a:pPr/>
              <a:t>15</a:t>
            </a:fld>
            <a:endParaRPr lang="zh-CN" altLang="en-US"/>
          </a:p>
        </p:txBody>
      </p:sp>
      <p:pic>
        <p:nvPicPr>
          <p:cNvPr id="26" name="图片 25">
            <a:extLst>
              <a:ext uri="{FF2B5EF4-FFF2-40B4-BE49-F238E27FC236}">
                <a16:creationId xmlns:a16="http://schemas.microsoft.com/office/drawing/2014/main" id="{0EADA951-44A5-461A-8BA8-32F834171CA3}"/>
              </a:ext>
            </a:extLst>
          </p:cNvPr>
          <p:cNvPicPr>
            <a:picLocks noChangeAspect="1"/>
          </p:cNvPicPr>
          <p:nvPr/>
        </p:nvPicPr>
        <p:blipFill>
          <a:blip r:embed="rId3"/>
          <a:stretch>
            <a:fillRect/>
          </a:stretch>
        </p:blipFill>
        <p:spPr>
          <a:xfrm>
            <a:off x="1081200" y="1530231"/>
            <a:ext cx="7093961" cy="1573915"/>
          </a:xfrm>
          <a:prstGeom prst="rect">
            <a:avLst/>
          </a:prstGeom>
        </p:spPr>
      </p:pic>
      <p:sp>
        <p:nvSpPr>
          <p:cNvPr id="8" name="文本框 7">
            <a:extLst>
              <a:ext uri="{FF2B5EF4-FFF2-40B4-BE49-F238E27FC236}">
                <a16:creationId xmlns:a16="http://schemas.microsoft.com/office/drawing/2014/main" id="{AF0E4A6F-9DC4-4439-9F04-56886656975E}"/>
              </a:ext>
            </a:extLst>
          </p:cNvPr>
          <p:cNvSpPr txBox="1"/>
          <p:nvPr/>
        </p:nvSpPr>
        <p:spPr>
          <a:xfrm>
            <a:off x="632877" y="3981361"/>
            <a:ext cx="4654739" cy="226645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dirty="0"/>
              <a:t>存在问题</a:t>
            </a:r>
            <a:endParaRPr lang="en-US" altLang="zh-CN" sz="1400" dirty="0"/>
          </a:p>
          <a:p>
            <a:pPr marL="540000" lvl="1" indent="-285750">
              <a:lnSpc>
                <a:spcPct val="150000"/>
              </a:lnSpc>
              <a:buFont typeface="Wingdings" panose="05000000000000000000" pitchFamily="2" charset="2"/>
              <a:buChar char="u"/>
            </a:pPr>
            <a:r>
              <a:rPr lang="en-US" altLang="zh-CN" sz="1400" dirty="0"/>
              <a:t>User-Agent</a:t>
            </a:r>
            <a:r>
              <a:rPr lang="zh-CN" altLang="en-US" sz="1400" dirty="0"/>
              <a:t>字段的易篡改问题</a:t>
            </a:r>
          </a:p>
          <a:p>
            <a:pPr marL="540000" lvl="1" indent="-285750">
              <a:lnSpc>
                <a:spcPct val="150000"/>
              </a:lnSpc>
              <a:buFont typeface="Wingdings" panose="05000000000000000000" pitchFamily="2" charset="2"/>
              <a:buChar char="u"/>
            </a:pPr>
            <a:r>
              <a:rPr lang="en-US" altLang="zh-CN" sz="1400" dirty="0"/>
              <a:t>NAT</a:t>
            </a:r>
            <a:r>
              <a:rPr lang="zh-CN" altLang="en-US" sz="1400" dirty="0"/>
              <a:t>和</a:t>
            </a:r>
            <a:r>
              <a:rPr lang="en-US" altLang="zh-CN" sz="1400" dirty="0"/>
              <a:t>DHCP</a:t>
            </a:r>
            <a:r>
              <a:rPr lang="zh-CN" altLang="en-US" sz="1400" dirty="0"/>
              <a:t>等技术带来的标签混淆问题</a:t>
            </a:r>
          </a:p>
          <a:p>
            <a:pPr marL="285750" indent="-285750">
              <a:buFont typeface="Wingdings" panose="05000000000000000000" pitchFamily="2" charset="2"/>
              <a:buChar char="Ø"/>
            </a:pPr>
            <a:endParaRPr lang="en-US" altLang="zh-CN" dirty="0"/>
          </a:p>
          <a:p>
            <a:pPr marL="285750" indent="-285750">
              <a:lnSpc>
                <a:spcPct val="150000"/>
              </a:lnSpc>
              <a:buFont typeface="Wingdings" panose="05000000000000000000" pitchFamily="2" charset="2"/>
              <a:buChar char="Ø"/>
            </a:pPr>
            <a:r>
              <a:rPr lang="zh-CN" altLang="en-US" sz="1400" dirty="0"/>
              <a:t>数据清洗思路</a:t>
            </a:r>
            <a:endParaRPr lang="en-US" altLang="zh-CN" sz="1400" dirty="0"/>
          </a:p>
          <a:p>
            <a:pPr marL="540000" lvl="1" indent="-285750">
              <a:lnSpc>
                <a:spcPct val="150000"/>
              </a:lnSpc>
              <a:buFont typeface="Wingdings" panose="05000000000000000000" pitchFamily="2" charset="2"/>
              <a:buChar char="u"/>
            </a:pPr>
            <a:r>
              <a:rPr lang="zh-CN" altLang="en-US" sz="1400" dirty="0"/>
              <a:t>利用主机属性唯一性</a:t>
            </a:r>
          </a:p>
          <a:p>
            <a:pPr marL="540000" lvl="1" indent="-285750">
              <a:lnSpc>
                <a:spcPct val="150000"/>
              </a:lnSpc>
              <a:buFont typeface="Wingdings" panose="05000000000000000000" pitchFamily="2" charset="2"/>
              <a:buChar char="u"/>
            </a:pPr>
            <a:r>
              <a:rPr lang="zh-CN" altLang="en-US" sz="1400" dirty="0"/>
              <a:t>利用</a:t>
            </a:r>
            <a:r>
              <a:rPr lang="en-US" altLang="zh-CN" sz="1400" dirty="0"/>
              <a:t>IP</a:t>
            </a:r>
            <a:r>
              <a:rPr lang="zh-CN" altLang="en-US" sz="1400" dirty="0"/>
              <a:t>层初始</a:t>
            </a:r>
            <a:r>
              <a:rPr lang="en-US" altLang="zh-CN" sz="1400" dirty="0"/>
              <a:t>TTL</a:t>
            </a:r>
            <a:r>
              <a:rPr lang="zh-CN" altLang="en-US" sz="1400" dirty="0"/>
              <a:t>值唯一性</a:t>
            </a:r>
          </a:p>
        </p:txBody>
      </p:sp>
      <p:pic>
        <p:nvPicPr>
          <p:cNvPr id="27" name="图片 26">
            <a:extLst>
              <a:ext uri="{FF2B5EF4-FFF2-40B4-BE49-F238E27FC236}">
                <a16:creationId xmlns:a16="http://schemas.microsoft.com/office/drawing/2014/main" id="{324E76BF-443A-400D-9281-8AAFFC88AF56}"/>
              </a:ext>
            </a:extLst>
          </p:cNvPr>
          <p:cNvPicPr>
            <a:picLocks noChangeAspect="1"/>
          </p:cNvPicPr>
          <p:nvPr/>
        </p:nvPicPr>
        <p:blipFill>
          <a:blip r:embed="rId4"/>
          <a:stretch>
            <a:fillRect/>
          </a:stretch>
        </p:blipFill>
        <p:spPr>
          <a:xfrm>
            <a:off x="4628180" y="4038729"/>
            <a:ext cx="4162727" cy="2184501"/>
          </a:xfrm>
          <a:prstGeom prst="rect">
            <a:avLst/>
          </a:prstGeom>
        </p:spPr>
      </p:pic>
      <p:sp>
        <p:nvSpPr>
          <p:cNvPr id="9" name="文本框 8">
            <a:extLst>
              <a:ext uri="{FF2B5EF4-FFF2-40B4-BE49-F238E27FC236}">
                <a16:creationId xmlns:a16="http://schemas.microsoft.com/office/drawing/2014/main" id="{7FE7FFB8-BB38-4A87-92F6-F2EB9E1C175F}"/>
              </a:ext>
            </a:extLst>
          </p:cNvPr>
          <p:cNvSpPr txBox="1"/>
          <p:nvPr/>
        </p:nvSpPr>
        <p:spPr>
          <a:xfrm>
            <a:off x="632878" y="3197075"/>
            <a:ext cx="7990606" cy="584775"/>
          </a:xfrm>
          <a:prstGeom prst="rect">
            <a:avLst/>
          </a:prstGeom>
          <a:noFill/>
        </p:spPr>
        <p:txBody>
          <a:bodyPr wrap="square" rtlCol="0">
            <a:spAutoFit/>
          </a:bodyPr>
          <a:lstStyle/>
          <a:p>
            <a:r>
              <a:rPr lang="zh-CN" altLang="en-US" sz="1600" dirty="0"/>
              <a:t>对于同一客户端主机，通过解析其</a:t>
            </a:r>
            <a:r>
              <a:rPr lang="en-US" altLang="zh-CN" sz="1600" dirty="0"/>
              <a:t>HTTP</a:t>
            </a:r>
            <a:r>
              <a:rPr lang="zh-CN" altLang="en-US" sz="1600" dirty="0"/>
              <a:t>请求报文中的</a:t>
            </a:r>
            <a:r>
              <a:rPr lang="en-US" altLang="zh-CN" sz="1600" dirty="0"/>
              <a:t>User-Agent</a:t>
            </a:r>
            <a:r>
              <a:rPr lang="zh-CN" altLang="en-US" sz="1600" dirty="0"/>
              <a:t>字段，获取主机标识信息，并对相应的</a:t>
            </a:r>
            <a:r>
              <a:rPr lang="en-US" altLang="zh-CN" sz="1600" dirty="0"/>
              <a:t>TLS</a:t>
            </a:r>
            <a:r>
              <a:rPr lang="zh-CN" altLang="en-US" sz="1600" dirty="0"/>
              <a:t>流数据进行属性标注，完成有标签数据集的构建。</a:t>
            </a:r>
          </a:p>
        </p:txBody>
      </p:sp>
    </p:spTree>
    <p:extLst>
      <p:ext uri="{BB962C8B-B14F-4D97-AF65-F5344CB8AC3E}">
        <p14:creationId xmlns:p14="http://schemas.microsoft.com/office/powerpoint/2010/main" val="2245397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主要工作及成果</a:t>
            </a:r>
          </a:p>
        </p:txBody>
      </p:sp>
      <p:graphicFrame>
        <p:nvGraphicFramePr>
          <p:cNvPr id="11" name="表格 10"/>
          <p:cNvGraphicFramePr>
            <a:graphicFrameLocks noGrp="1"/>
          </p:cNvGraphicFramePr>
          <p:nvPr>
            <p:extLst>
              <p:ext uri="{D42A27DB-BD31-4B8C-83A1-F6EECF244321}">
                <p14:modId xmlns:p14="http://schemas.microsoft.com/office/powerpoint/2010/main" val="2592694270"/>
              </p:ext>
            </p:extLst>
          </p:nvPr>
        </p:nvGraphicFramePr>
        <p:xfrm>
          <a:off x="1235243" y="1660465"/>
          <a:ext cx="3906974" cy="2019618"/>
        </p:xfrm>
        <a:graphic>
          <a:graphicData uri="http://schemas.openxmlformats.org/drawingml/2006/table">
            <a:tbl>
              <a:tblPr bandRow="1">
                <a:tableStyleId>{7DF18680-E054-41AD-8BC1-D1AEF772440D}</a:tableStyleId>
              </a:tblPr>
              <a:tblGrid>
                <a:gridCol w="1519671">
                  <a:extLst>
                    <a:ext uri="{9D8B030D-6E8A-4147-A177-3AD203B41FA5}">
                      <a16:colId xmlns:a16="http://schemas.microsoft.com/office/drawing/2014/main" val="2124370706"/>
                    </a:ext>
                  </a:extLst>
                </a:gridCol>
                <a:gridCol w="2387303">
                  <a:extLst>
                    <a:ext uri="{9D8B030D-6E8A-4147-A177-3AD203B41FA5}">
                      <a16:colId xmlns:a16="http://schemas.microsoft.com/office/drawing/2014/main" val="726428150"/>
                    </a:ext>
                  </a:extLst>
                </a:gridCol>
              </a:tblGrid>
              <a:tr h="309769">
                <a:tc>
                  <a:txBody>
                    <a:bodyPr/>
                    <a:lstStyle/>
                    <a:p>
                      <a:pPr algn="ctr"/>
                      <a:r>
                        <a:rPr lang="zh-CN" altLang="en-US" sz="1400" baseline="0" dirty="0"/>
                        <a:t>采集日期</a:t>
                      </a:r>
                      <a:endParaRPr lang="zh-CN" altLang="en-US" sz="1400" b="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marR="0" indent="0" algn="l" defTabSz="685800" rtl="0" eaLnBrk="1" fontAlgn="auto" latinLnBrk="0" hangingPunct="1">
                        <a:lnSpc>
                          <a:spcPct val="100000"/>
                        </a:lnSpc>
                        <a:spcBef>
                          <a:spcPts val="0"/>
                        </a:spcBef>
                        <a:spcAft>
                          <a:spcPts val="0"/>
                        </a:spcAft>
                        <a:buClrTx/>
                        <a:buSzTx/>
                        <a:buFontTx/>
                        <a:buNone/>
                        <a:tabLst/>
                        <a:defRPr/>
                      </a:pPr>
                      <a:r>
                        <a:rPr lang="en-US" altLang="zh-CN" sz="1400" baseline="0" dirty="0"/>
                        <a:t>2019.05.06-2019.05.10</a:t>
                      </a:r>
                      <a:endParaRPr lang="zh-CN" altLang="en-US" sz="1400" b="0" baseline="0" dirty="0">
                        <a:solidFill>
                          <a:schemeClr val="bg1"/>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3872875012"/>
                  </a:ext>
                </a:extLst>
              </a:tr>
              <a:tr h="346866">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400" baseline="0" dirty="0"/>
                        <a:t>网络环境</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algn="l"/>
                      <a:r>
                        <a:rPr lang="en-US" altLang="zh-CN" sz="1400" baseline="0" dirty="0"/>
                        <a:t>200MBps</a:t>
                      </a:r>
                      <a:r>
                        <a:rPr lang="zh-CN" altLang="en-US" sz="1400" baseline="0" dirty="0"/>
                        <a:t>科研网络</a:t>
                      </a:r>
                    </a:p>
                  </a:txBody>
                  <a:tcPr anchor="ctr"/>
                </a:tc>
                <a:extLst>
                  <a:ext uri="{0D108BD9-81ED-4DB2-BD59-A6C34878D82A}">
                    <a16:rowId xmlns:a16="http://schemas.microsoft.com/office/drawing/2014/main" val="2765865007"/>
                  </a:ext>
                </a:extLst>
              </a:tr>
              <a:tr h="309769">
                <a:tc>
                  <a:txBody>
                    <a:bodyPr/>
                    <a:lstStyle/>
                    <a:p>
                      <a:pPr algn="ctr"/>
                      <a:r>
                        <a:rPr lang="zh-CN" altLang="en-US" sz="1400" baseline="0" dirty="0"/>
                        <a:t>主机数</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algn="l"/>
                      <a:r>
                        <a:rPr lang="en-US" altLang="zh-CN" sz="1400" baseline="0" dirty="0"/>
                        <a:t>89</a:t>
                      </a:r>
                      <a:r>
                        <a:rPr lang="zh-CN" altLang="en-US" sz="1400" baseline="0" dirty="0"/>
                        <a:t>万</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3362493328"/>
                  </a:ext>
                </a:extLst>
              </a:tr>
              <a:tr h="30976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400" baseline="0" dirty="0"/>
                        <a:t>标注</a:t>
                      </a:r>
                      <a:r>
                        <a:rPr lang="en-US" altLang="zh-CN" sz="1400" baseline="0" dirty="0"/>
                        <a:t>TLS</a:t>
                      </a:r>
                      <a:r>
                        <a:rPr lang="zh-CN" altLang="en-US" sz="1400" baseline="0" dirty="0"/>
                        <a:t>会话数</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algn="l"/>
                      <a:r>
                        <a:rPr lang="en-US" altLang="zh-CN" sz="1400" baseline="0" dirty="0"/>
                        <a:t>401</a:t>
                      </a:r>
                      <a:r>
                        <a:rPr lang="zh-CN" altLang="en-US" sz="1400" baseline="0" dirty="0"/>
                        <a:t>万</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1174771563"/>
                  </a:ext>
                </a:extLst>
              </a:tr>
              <a:tr h="743445">
                <a:tc>
                  <a:txBody>
                    <a:bodyPr/>
                    <a:lstStyle/>
                    <a:p>
                      <a:pPr algn="ctr"/>
                      <a:r>
                        <a:rPr lang="zh-CN" altLang="en-US" sz="1400" baseline="0" dirty="0"/>
                        <a:t>主机属性</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algn="l"/>
                      <a:r>
                        <a:rPr lang="zh-CN" altLang="en-US" sz="1400" baseline="0" dirty="0"/>
                        <a:t>操作系统类型；</a:t>
                      </a:r>
                      <a:endParaRPr lang="en-US" altLang="zh-CN" sz="1400" baseline="0" dirty="0"/>
                    </a:p>
                    <a:p>
                      <a:pPr marL="180000" algn="l"/>
                      <a:r>
                        <a:rPr lang="zh-CN" altLang="en-US" sz="1400" baseline="0" dirty="0"/>
                        <a:t>操作系统版本；</a:t>
                      </a:r>
                      <a:endParaRPr lang="en-US" altLang="zh-CN" sz="1400" baseline="0" dirty="0"/>
                    </a:p>
                    <a:p>
                      <a:pPr marL="180000" algn="l"/>
                      <a:r>
                        <a:rPr lang="zh-CN" altLang="en-US" sz="1400" baseline="0" dirty="0"/>
                        <a:t>浏览器类型</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1624370449"/>
                  </a:ext>
                </a:extLst>
              </a:tr>
            </a:tbl>
          </a:graphicData>
        </a:graphic>
      </p:graphicFrame>
      <p:sp>
        <p:nvSpPr>
          <p:cNvPr id="15" name="文本框 14"/>
          <p:cNvSpPr txBox="1"/>
          <p:nvPr/>
        </p:nvSpPr>
        <p:spPr>
          <a:xfrm>
            <a:off x="3838060" y="6071448"/>
            <a:ext cx="196604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浏览器类型分布</a:t>
            </a:r>
          </a:p>
        </p:txBody>
      </p:sp>
      <p:pic>
        <p:nvPicPr>
          <p:cNvPr id="16" name="图片 15"/>
          <p:cNvPicPr>
            <a:picLocks noChangeAspect="1"/>
          </p:cNvPicPr>
          <p:nvPr/>
        </p:nvPicPr>
        <p:blipFill>
          <a:blip r:embed="rId3"/>
          <a:stretch>
            <a:fillRect/>
          </a:stretch>
        </p:blipFill>
        <p:spPr>
          <a:xfrm>
            <a:off x="3670383" y="4281646"/>
            <a:ext cx="2305373" cy="1800000"/>
          </a:xfrm>
          <a:prstGeom prst="rect">
            <a:avLst/>
          </a:prstGeom>
        </p:spPr>
      </p:pic>
      <p:pic>
        <p:nvPicPr>
          <p:cNvPr id="13" name="图片 12"/>
          <p:cNvPicPr>
            <a:picLocks noChangeAspect="1"/>
          </p:cNvPicPr>
          <p:nvPr/>
        </p:nvPicPr>
        <p:blipFill>
          <a:blip r:embed="rId4"/>
          <a:stretch>
            <a:fillRect/>
          </a:stretch>
        </p:blipFill>
        <p:spPr>
          <a:xfrm>
            <a:off x="6411110" y="4281646"/>
            <a:ext cx="2511185" cy="1799999"/>
          </a:xfrm>
          <a:prstGeom prst="rect">
            <a:avLst/>
          </a:prstGeom>
          <a:noFill/>
        </p:spPr>
      </p:pic>
      <p:sp>
        <p:nvSpPr>
          <p:cNvPr id="17" name="文本框 16"/>
          <p:cNvSpPr txBox="1"/>
          <p:nvPr/>
        </p:nvSpPr>
        <p:spPr>
          <a:xfrm>
            <a:off x="5985862" y="6063585"/>
            <a:ext cx="336837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操作系统版本分布</a:t>
            </a:r>
          </a:p>
        </p:txBody>
      </p:sp>
      <p:sp>
        <p:nvSpPr>
          <p:cNvPr id="20" name="文本框 19"/>
          <p:cNvSpPr txBox="1"/>
          <p:nvPr/>
        </p:nvSpPr>
        <p:spPr>
          <a:xfrm>
            <a:off x="206925" y="908462"/>
            <a:ext cx="5190836" cy="369332"/>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研究内容一：</a:t>
            </a:r>
            <a:r>
              <a:rPr lang="zh-CN" altLang="en-US" dirty="0">
                <a:solidFill>
                  <a:prstClr val="black"/>
                </a:solidFill>
              </a:rPr>
              <a:t>开放环境</a:t>
            </a: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中的细粒度主机属性发现</a:t>
            </a:r>
          </a:p>
        </p:txBody>
      </p:sp>
      <p:sp>
        <p:nvSpPr>
          <p:cNvPr id="3" name="矩形 2"/>
          <p:cNvSpPr/>
          <p:nvPr/>
        </p:nvSpPr>
        <p:spPr bwMode="auto">
          <a:xfrm>
            <a:off x="6407694" y="4305313"/>
            <a:ext cx="373711" cy="1703531"/>
          </a:xfrm>
          <a:prstGeom prst="rect">
            <a:avLst/>
          </a:prstGeom>
          <a:noFill/>
          <a:ln w="19050" cap="flat">
            <a:solidFill>
              <a:srgbClr val="C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4" name="文本框 3"/>
          <p:cNvSpPr txBox="1"/>
          <p:nvPr/>
        </p:nvSpPr>
        <p:spPr>
          <a:xfrm>
            <a:off x="6114418" y="4461812"/>
            <a:ext cx="373711" cy="13388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C00000"/>
                </a:solidFill>
                <a:effectLst/>
                <a:uLnTx/>
                <a:uFillTx/>
                <a:latin typeface="Helvetica"/>
                <a:ea typeface="黑体"/>
                <a:cs typeface="+mn-cs"/>
              </a:rPr>
              <a:t>21</a:t>
            </a:r>
            <a:r>
              <a:rPr kumimoji="0" lang="zh-CN" altLang="en-US" sz="900" b="0" i="0" u="none" strike="noStrike" kern="1200" cap="none" spc="0" normalizeH="0" baseline="0" noProof="0" dirty="0">
                <a:ln>
                  <a:noFill/>
                </a:ln>
                <a:solidFill>
                  <a:srgbClr val="C00000"/>
                </a:solidFill>
                <a:effectLst/>
                <a:uLnTx/>
                <a:uFillTx/>
                <a:latin typeface="Helvetica"/>
                <a:ea typeface="黑体"/>
                <a:cs typeface="+mn-cs"/>
              </a:rPr>
              <a:t>种操作系统主版本</a:t>
            </a:r>
          </a:p>
        </p:txBody>
      </p:sp>
      <p:sp>
        <p:nvSpPr>
          <p:cNvPr id="22" name="文本框 21"/>
          <p:cNvSpPr txBox="1"/>
          <p:nvPr/>
        </p:nvSpPr>
        <p:spPr>
          <a:xfrm>
            <a:off x="3337817" y="4650461"/>
            <a:ext cx="330858" cy="10618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C00000"/>
                </a:solidFill>
                <a:effectLst/>
                <a:uLnTx/>
                <a:uFillTx/>
                <a:latin typeface="Helvetica"/>
                <a:ea typeface="黑体"/>
                <a:cs typeface="+mn-cs"/>
              </a:rPr>
              <a:t>5</a:t>
            </a:r>
            <a:r>
              <a:rPr kumimoji="0" lang="zh-CN" altLang="en-US" sz="900" b="0" i="0" u="none" strike="noStrike" kern="1200" cap="none" spc="0" normalizeH="0" baseline="0" noProof="0" dirty="0">
                <a:ln>
                  <a:noFill/>
                </a:ln>
                <a:solidFill>
                  <a:srgbClr val="C00000"/>
                </a:solidFill>
                <a:effectLst/>
                <a:uLnTx/>
                <a:uFillTx/>
                <a:latin typeface="Helvetica"/>
                <a:ea typeface="黑体"/>
                <a:cs typeface="+mn-cs"/>
              </a:rPr>
              <a:t>种浏览器类型</a:t>
            </a:r>
          </a:p>
        </p:txBody>
      </p:sp>
      <p:sp>
        <p:nvSpPr>
          <p:cNvPr id="23" name="矩形 22"/>
          <p:cNvSpPr/>
          <p:nvPr/>
        </p:nvSpPr>
        <p:spPr bwMode="auto">
          <a:xfrm>
            <a:off x="3613716" y="4368114"/>
            <a:ext cx="330858" cy="1581424"/>
          </a:xfrm>
          <a:prstGeom prst="rect">
            <a:avLst/>
          </a:prstGeom>
          <a:noFill/>
          <a:ln w="19050" cap="flat">
            <a:solidFill>
              <a:srgbClr val="C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24" name="文本框 23"/>
          <p:cNvSpPr txBox="1"/>
          <p:nvPr/>
        </p:nvSpPr>
        <p:spPr>
          <a:xfrm>
            <a:off x="206924" y="1195686"/>
            <a:ext cx="5190836"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数据收集</a:t>
            </a:r>
            <a:endParaRPr kumimoji="0" lang="en-US" altLang="zh-CN" sz="1600" b="0" i="0" u="none" strike="noStrike" kern="1200" cap="none" spc="0" normalizeH="0" baseline="0" noProof="0" dirty="0">
              <a:ln>
                <a:noFill/>
              </a:ln>
              <a:solidFill>
                <a:srgbClr val="C00000"/>
              </a:solidFill>
              <a:effectLst/>
              <a:uLnTx/>
              <a:uFillTx/>
              <a:latin typeface="Helvetica"/>
              <a:ea typeface="黑体"/>
              <a:cs typeface="+mn-cs"/>
            </a:endParaRPr>
          </a:p>
        </p:txBody>
      </p:sp>
      <p:sp>
        <p:nvSpPr>
          <p:cNvPr id="19" name="文本框 18"/>
          <p:cNvSpPr txBox="1"/>
          <p:nvPr/>
        </p:nvSpPr>
        <p:spPr>
          <a:xfrm>
            <a:off x="390377" y="6090552"/>
            <a:ext cx="317631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操作系统类型分布</a:t>
            </a:r>
          </a:p>
        </p:txBody>
      </p:sp>
      <p:pic>
        <p:nvPicPr>
          <p:cNvPr id="6" name="图片 5"/>
          <p:cNvPicPr>
            <a:picLocks noChangeAspect="1"/>
          </p:cNvPicPr>
          <p:nvPr/>
        </p:nvPicPr>
        <p:blipFill>
          <a:blip r:embed="rId5"/>
          <a:stretch>
            <a:fillRect/>
          </a:stretch>
        </p:blipFill>
        <p:spPr>
          <a:xfrm>
            <a:off x="691338" y="4281646"/>
            <a:ext cx="2574398" cy="1800000"/>
          </a:xfrm>
          <a:prstGeom prst="rect">
            <a:avLst/>
          </a:prstGeom>
        </p:spPr>
      </p:pic>
      <p:sp>
        <p:nvSpPr>
          <p:cNvPr id="21" name="文本框 20"/>
          <p:cNvSpPr txBox="1"/>
          <p:nvPr/>
        </p:nvSpPr>
        <p:spPr>
          <a:xfrm>
            <a:off x="415435" y="4536644"/>
            <a:ext cx="275903"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C00000"/>
                </a:solidFill>
                <a:effectLst/>
                <a:uLnTx/>
                <a:uFillTx/>
                <a:latin typeface="Helvetica"/>
                <a:ea typeface="黑体"/>
                <a:cs typeface="+mn-cs"/>
              </a:rPr>
              <a:t>5</a:t>
            </a:r>
            <a:r>
              <a:rPr kumimoji="0" lang="zh-CN" altLang="en-US" sz="900" b="0" i="0" u="none" strike="noStrike" kern="1200" cap="none" spc="0" normalizeH="0" baseline="0" noProof="0" dirty="0">
                <a:ln>
                  <a:noFill/>
                </a:ln>
                <a:solidFill>
                  <a:srgbClr val="C00000"/>
                </a:solidFill>
                <a:effectLst/>
                <a:uLnTx/>
                <a:uFillTx/>
                <a:latin typeface="Helvetica"/>
                <a:ea typeface="黑体"/>
                <a:cs typeface="+mn-cs"/>
              </a:rPr>
              <a:t>种操作系统类型</a:t>
            </a:r>
          </a:p>
        </p:txBody>
      </p:sp>
      <p:sp>
        <p:nvSpPr>
          <p:cNvPr id="25" name="矩形 24"/>
          <p:cNvSpPr/>
          <p:nvPr/>
        </p:nvSpPr>
        <p:spPr bwMode="auto">
          <a:xfrm>
            <a:off x="656984" y="4337461"/>
            <a:ext cx="362447" cy="1598696"/>
          </a:xfrm>
          <a:prstGeom prst="rect">
            <a:avLst/>
          </a:prstGeom>
          <a:noFill/>
          <a:ln w="19050" cap="flat">
            <a:solidFill>
              <a:srgbClr val="C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5" name="文本框 4">
            <a:extLst>
              <a:ext uri="{FF2B5EF4-FFF2-40B4-BE49-F238E27FC236}">
                <a16:creationId xmlns:a16="http://schemas.microsoft.com/office/drawing/2014/main" id="{6B044FA2-96A2-48EE-B724-EE0C67B2CF75}"/>
              </a:ext>
            </a:extLst>
          </p:cNvPr>
          <p:cNvSpPr txBox="1"/>
          <p:nvPr/>
        </p:nvSpPr>
        <p:spPr>
          <a:xfrm>
            <a:off x="5407563" y="1660465"/>
            <a:ext cx="3749809" cy="1990738"/>
          </a:xfrm>
          <a:prstGeom prst="rect">
            <a:avLst/>
          </a:prstGeom>
          <a:noFill/>
        </p:spPr>
        <p:txBody>
          <a:bodyPr wrap="square" rtlCol="0">
            <a:spAutoFit/>
          </a:bodyPr>
          <a:lstStyle/>
          <a:p>
            <a:pPr marL="285750" indent="-285750" defTabSz="685800">
              <a:lnSpc>
                <a:spcPts val="2000"/>
              </a:lnSpc>
              <a:buFont typeface="Wingdings" panose="05000000000000000000" pitchFamily="2" charset="2"/>
              <a:buChar char="Ø"/>
            </a:pPr>
            <a:r>
              <a:rPr lang="zh-CN" altLang="en-US" sz="1400" dirty="0">
                <a:solidFill>
                  <a:schemeClr val="dk1"/>
                </a:solidFill>
              </a:rPr>
              <a:t>浏览器的版本类别过多</a:t>
            </a:r>
            <a:endParaRPr lang="en-US" altLang="zh-CN" sz="1400" dirty="0">
              <a:solidFill>
                <a:schemeClr val="dk1"/>
              </a:solidFill>
            </a:endParaRPr>
          </a:p>
          <a:p>
            <a:pPr marL="540000" lvl="2" indent="-285750" defTabSz="685800">
              <a:lnSpc>
                <a:spcPts val="2000"/>
              </a:lnSpc>
              <a:buFont typeface="Wingdings" panose="05000000000000000000" pitchFamily="2" charset="2"/>
              <a:buChar char="u"/>
            </a:pPr>
            <a:r>
              <a:rPr lang="en-US" altLang="zh-CN" sz="1400" dirty="0">
                <a:solidFill>
                  <a:schemeClr val="dk1"/>
                </a:solidFill>
              </a:rPr>
              <a:t>220</a:t>
            </a:r>
            <a:r>
              <a:rPr lang="zh-CN" altLang="en-US" sz="1400" dirty="0">
                <a:solidFill>
                  <a:schemeClr val="dk1"/>
                </a:solidFill>
              </a:rPr>
              <a:t>个主版本</a:t>
            </a:r>
            <a:endParaRPr lang="en-US" altLang="zh-CN" sz="1400" dirty="0">
              <a:solidFill>
                <a:schemeClr val="dk1"/>
              </a:solidFill>
            </a:endParaRPr>
          </a:p>
          <a:p>
            <a:pPr marL="540000" lvl="2" indent="-285750" defTabSz="685800">
              <a:lnSpc>
                <a:spcPts val="2000"/>
              </a:lnSpc>
              <a:spcAft>
                <a:spcPts val="1000"/>
              </a:spcAft>
              <a:buFont typeface="Wingdings" panose="05000000000000000000" pitchFamily="2" charset="2"/>
              <a:buChar char="u"/>
            </a:pPr>
            <a:r>
              <a:rPr lang="zh-CN" altLang="en-US" sz="1400" dirty="0">
                <a:solidFill>
                  <a:schemeClr val="dk1"/>
                </a:solidFill>
              </a:rPr>
              <a:t>上千个次版本</a:t>
            </a:r>
            <a:endParaRPr lang="en-US" altLang="zh-CN" sz="1400" dirty="0">
              <a:solidFill>
                <a:schemeClr val="dk1"/>
              </a:solidFill>
            </a:endParaRPr>
          </a:p>
          <a:p>
            <a:pPr marL="180000" lvl="1" indent="-285750" defTabSz="685800">
              <a:lnSpc>
                <a:spcPts val="2000"/>
              </a:lnSpc>
              <a:buFont typeface="Wingdings" panose="05000000000000000000" pitchFamily="2" charset="2"/>
              <a:buChar char="Ø"/>
            </a:pPr>
            <a:r>
              <a:rPr lang="zh-CN" altLang="en-US" sz="1400" dirty="0">
                <a:solidFill>
                  <a:schemeClr val="dk1"/>
                </a:solidFill>
              </a:rPr>
              <a:t>识别目标</a:t>
            </a:r>
            <a:endParaRPr lang="en-US" altLang="zh-CN" sz="1400" dirty="0">
              <a:solidFill>
                <a:schemeClr val="dk1"/>
              </a:solidFill>
            </a:endParaRPr>
          </a:p>
          <a:p>
            <a:pPr marL="540000" lvl="2" indent="-285750" defTabSz="685800">
              <a:lnSpc>
                <a:spcPts val="2000"/>
              </a:lnSpc>
              <a:buFont typeface="Wingdings" panose="05000000000000000000" pitchFamily="2" charset="2"/>
              <a:buChar char="u"/>
            </a:pPr>
            <a:r>
              <a:rPr lang="en-US" altLang="zh-CN" sz="1400" dirty="0">
                <a:solidFill>
                  <a:schemeClr val="dk1"/>
                </a:solidFill>
              </a:rPr>
              <a:t>5</a:t>
            </a:r>
            <a:r>
              <a:rPr lang="zh-CN" altLang="en-US" sz="1400" dirty="0">
                <a:solidFill>
                  <a:schemeClr val="dk1"/>
                </a:solidFill>
              </a:rPr>
              <a:t>种操作系统类型</a:t>
            </a:r>
          </a:p>
          <a:p>
            <a:pPr marL="540000" lvl="2" indent="-285750" defTabSz="685800">
              <a:lnSpc>
                <a:spcPts val="2000"/>
              </a:lnSpc>
              <a:buFont typeface="Wingdings" panose="05000000000000000000" pitchFamily="2" charset="2"/>
              <a:buChar char="u"/>
            </a:pPr>
            <a:r>
              <a:rPr lang="en-US" altLang="zh-CN" sz="1400" dirty="0">
                <a:solidFill>
                  <a:schemeClr val="dk1"/>
                </a:solidFill>
              </a:rPr>
              <a:t>21</a:t>
            </a:r>
            <a:r>
              <a:rPr lang="zh-CN" altLang="en-US" sz="1400" dirty="0">
                <a:solidFill>
                  <a:schemeClr val="dk1"/>
                </a:solidFill>
              </a:rPr>
              <a:t>类操作系统版本</a:t>
            </a:r>
          </a:p>
          <a:p>
            <a:pPr marL="540000" lvl="2" indent="-285750" defTabSz="685800">
              <a:lnSpc>
                <a:spcPts val="2000"/>
              </a:lnSpc>
              <a:buFont typeface="Wingdings" panose="05000000000000000000" pitchFamily="2" charset="2"/>
              <a:buChar char="u"/>
            </a:pPr>
            <a:r>
              <a:rPr lang="en-US" altLang="zh-CN" sz="1400" dirty="0">
                <a:solidFill>
                  <a:schemeClr val="dk1"/>
                </a:solidFill>
              </a:rPr>
              <a:t>5</a:t>
            </a:r>
            <a:r>
              <a:rPr lang="zh-CN" altLang="en-US" sz="1400" dirty="0">
                <a:solidFill>
                  <a:schemeClr val="dk1"/>
                </a:solidFill>
              </a:rPr>
              <a:t>种浏览器类型</a:t>
            </a:r>
            <a:endParaRPr lang="en-US" altLang="zh-CN" sz="1400" dirty="0">
              <a:solidFill>
                <a:schemeClr val="dk1"/>
              </a:solidFill>
            </a:endParaRPr>
          </a:p>
        </p:txBody>
      </p:sp>
      <p:sp>
        <p:nvSpPr>
          <p:cNvPr id="7" name="灯片编号占位符 6">
            <a:extLst>
              <a:ext uri="{FF2B5EF4-FFF2-40B4-BE49-F238E27FC236}">
                <a16:creationId xmlns:a16="http://schemas.microsoft.com/office/drawing/2014/main" id="{37753759-D62F-4166-8083-4AE1CECFEC44}"/>
              </a:ext>
            </a:extLst>
          </p:cNvPr>
          <p:cNvSpPr>
            <a:spLocks noGrp="1"/>
          </p:cNvSpPr>
          <p:nvPr>
            <p:ph type="sldNum" sz="quarter" idx="10"/>
          </p:nvPr>
        </p:nvSpPr>
        <p:spPr/>
        <p:txBody>
          <a:bodyPr/>
          <a:lstStyle/>
          <a:p>
            <a:fld id="{6DE2FBD6-56D3-45DC-8484-A22812E13BA8}" type="slidenum">
              <a:rPr lang="zh-CN" altLang="en-US" smtClean="0"/>
              <a:pPr/>
              <a:t>16</a:t>
            </a:fld>
            <a:endParaRPr lang="zh-CN" altLang="en-US"/>
          </a:p>
        </p:txBody>
      </p:sp>
    </p:spTree>
    <p:extLst>
      <p:ext uri="{BB962C8B-B14F-4D97-AF65-F5344CB8AC3E}">
        <p14:creationId xmlns:p14="http://schemas.microsoft.com/office/powerpoint/2010/main" val="1300501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主要工作及成果</a:t>
            </a:r>
          </a:p>
        </p:txBody>
      </p:sp>
      <p:graphicFrame>
        <p:nvGraphicFramePr>
          <p:cNvPr id="7" name="表格 6"/>
          <p:cNvGraphicFramePr>
            <a:graphicFrameLocks noGrp="1"/>
          </p:cNvGraphicFramePr>
          <p:nvPr/>
        </p:nvGraphicFramePr>
        <p:xfrm>
          <a:off x="366953" y="1821464"/>
          <a:ext cx="8229089" cy="4298880"/>
        </p:xfrm>
        <a:graphic>
          <a:graphicData uri="http://schemas.openxmlformats.org/drawingml/2006/table">
            <a:tbl>
              <a:tblPr firstRow="1" bandRow="1">
                <a:tableStyleId>{D7AC3CCA-C797-4891-BE02-D94E43425B78}</a:tableStyleId>
              </a:tblPr>
              <a:tblGrid>
                <a:gridCol w="1044958">
                  <a:extLst>
                    <a:ext uri="{9D8B030D-6E8A-4147-A177-3AD203B41FA5}">
                      <a16:colId xmlns:a16="http://schemas.microsoft.com/office/drawing/2014/main" val="2124370706"/>
                    </a:ext>
                  </a:extLst>
                </a:gridCol>
                <a:gridCol w="3136355">
                  <a:extLst>
                    <a:ext uri="{9D8B030D-6E8A-4147-A177-3AD203B41FA5}">
                      <a16:colId xmlns:a16="http://schemas.microsoft.com/office/drawing/2014/main" val="726428150"/>
                    </a:ext>
                  </a:extLst>
                </a:gridCol>
                <a:gridCol w="2126612">
                  <a:extLst>
                    <a:ext uri="{9D8B030D-6E8A-4147-A177-3AD203B41FA5}">
                      <a16:colId xmlns:a16="http://schemas.microsoft.com/office/drawing/2014/main" val="377860249"/>
                    </a:ext>
                  </a:extLst>
                </a:gridCol>
                <a:gridCol w="1921164">
                  <a:extLst>
                    <a:ext uri="{9D8B030D-6E8A-4147-A177-3AD203B41FA5}">
                      <a16:colId xmlns:a16="http://schemas.microsoft.com/office/drawing/2014/main" val="2334064337"/>
                    </a:ext>
                  </a:extLst>
                </a:gridCol>
              </a:tblGrid>
              <a:tr h="242023">
                <a:tc>
                  <a:txBody>
                    <a:bodyPr/>
                    <a:lstStyle/>
                    <a:p>
                      <a:pPr algn="ctr"/>
                      <a:r>
                        <a:rPr lang="zh-CN" altLang="en-US" sz="1600" b="1" baseline="0" dirty="0">
                          <a:latin typeface="Arial" panose="020B0604020202020204" pitchFamily="34" charset="0"/>
                          <a:ea typeface="黑体" panose="02010609060101010101" pitchFamily="49" charset="-122"/>
                        </a:rPr>
                        <a:t>协议</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noFill/>
                  </a:tcPr>
                </a:tc>
                <a:tc>
                  <a:txBody>
                    <a:bodyPr/>
                    <a:lstStyle/>
                    <a:p>
                      <a:pPr marL="180000" marR="0" indent="0" algn="l" defTabSz="685800" rtl="0" eaLnBrk="1" fontAlgn="auto" latinLnBrk="0" hangingPunct="1">
                        <a:lnSpc>
                          <a:spcPct val="100000"/>
                        </a:lnSpc>
                        <a:spcBef>
                          <a:spcPts val="0"/>
                        </a:spcBef>
                        <a:spcAft>
                          <a:spcPts val="0"/>
                        </a:spcAft>
                        <a:buClrTx/>
                        <a:buSzTx/>
                        <a:buFontTx/>
                        <a:buNone/>
                        <a:tabLst/>
                        <a:defRPr/>
                      </a:pPr>
                      <a:r>
                        <a:rPr lang="zh-CN" altLang="en-US" sz="1600" b="1" baseline="0" dirty="0">
                          <a:latin typeface="Arial" panose="020B0604020202020204" pitchFamily="34" charset="0"/>
                          <a:ea typeface="黑体" panose="02010609060101010101" pitchFamily="49" charset="-122"/>
                        </a:rPr>
                        <a:t>特征</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noFill/>
                  </a:tcPr>
                </a:tc>
                <a:tc>
                  <a:txBody>
                    <a:bodyPr/>
                    <a:lstStyle/>
                    <a:p>
                      <a:pPr marL="180000" marR="0" indent="0" algn="l" defTabSz="685800" rtl="0" eaLnBrk="1" fontAlgn="auto" latinLnBrk="0" hangingPunct="1">
                        <a:lnSpc>
                          <a:spcPct val="100000"/>
                        </a:lnSpc>
                        <a:spcBef>
                          <a:spcPts val="0"/>
                        </a:spcBef>
                        <a:spcAft>
                          <a:spcPts val="0"/>
                        </a:spcAft>
                        <a:buClrTx/>
                        <a:buSzTx/>
                        <a:buFontTx/>
                        <a:buNone/>
                        <a:tabLst/>
                        <a:defRPr/>
                      </a:pPr>
                      <a:r>
                        <a:rPr lang="zh-CN" altLang="en-US" sz="1600" b="1" baseline="0" dirty="0">
                          <a:latin typeface="Arial" panose="020B0604020202020204" pitchFamily="34" charset="0"/>
                          <a:ea typeface="黑体" panose="02010609060101010101" pitchFamily="49" charset="-122"/>
                        </a:rPr>
                        <a:t>说明</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600" b="1" baseline="0" dirty="0">
                          <a:latin typeface="Arial" panose="020B0604020202020204" pitchFamily="34" charset="0"/>
                          <a:ea typeface="黑体" panose="02010609060101010101" pitchFamily="49" charset="-122"/>
                        </a:rPr>
                        <a:t>重要性</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958805620"/>
                  </a:ext>
                </a:extLst>
              </a:tr>
              <a:tr h="220021">
                <a:tc rowSpan="3">
                  <a:txBody>
                    <a:bodyPr/>
                    <a:lstStyle/>
                    <a:p>
                      <a:pPr algn="ctr"/>
                      <a:r>
                        <a:rPr lang="en-US" altLang="zh-CN" sz="1600" b="1" baseline="0" dirty="0">
                          <a:latin typeface="Helvetica" panose="020B0604020202020204" pitchFamily="34" charset="0"/>
                          <a:ea typeface="黑体" panose="02010609060101010101" pitchFamily="49" charset="-122"/>
                        </a:rPr>
                        <a:t>IP</a:t>
                      </a:r>
                      <a:endParaRPr lang="zh-CN" altLang="en-US" sz="1600" b="1"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marL="180000" marR="0" indent="0" algn="l" defTabSz="685800" rtl="0" eaLnBrk="1" fontAlgn="auto" latinLnBrk="0" hangingPunct="1">
                        <a:lnSpc>
                          <a:spcPct val="100000"/>
                        </a:lnSpc>
                        <a:spcBef>
                          <a:spcPts val="0"/>
                        </a:spcBef>
                        <a:spcAft>
                          <a:spcPts val="0"/>
                        </a:spcAft>
                        <a:buClrTx/>
                        <a:buSzTx/>
                        <a:buFontTx/>
                        <a:buNone/>
                        <a:tabLst/>
                        <a:defRPr/>
                      </a:pPr>
                      <a:r>
                        <a:rPr lang="en-US" altLang="zh-CN" sz="1400" b="0" baseline="0" dirty="0">
                          <a:latin typeface="Helvetica" panose="020B0604020202020204" pitchFamily="34" charset="0"/>
                          <a:ea typeface="黑体" panose="02010609060101010101" pitchFamily="49" charset="-122"/>
                        </a:rPr>
                        <a:t>Time to live</a:t>
                      </a:r>
                      <a:endParaRPr lang="zh-CN" altLang="en-US" sz="1400" b="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marL="180000" marR="0" indent="0" algn="l" defTabSz="685800" rtl="0" eaLnBrk="1" fontAlgn="auto" latinLnBrk="0" hangingPunct="1">
                        <a:lnSpc>
                          <a:spcPct val="100000"/>
                        </a:lnSpc>
                        <a:spcBef>
                          <a:spcPts val="0"/>
                        </a:spcBef>
                        <a:spcAft>
                          <a:spcPts val="0"/>
                        </a:spcAft>
                        <a:buClrTx/>
                        <a:buSzTx/>
                        <a:buFontTx/>
                        <a:buNone/>
                        <a:tabLst/>
                        <a:defRPr/>
                      </a:pPr>
                      <a:r>
                        <a:rPr lang="zh-CN" altLang="en-US" sz="1400" b="0" baseline="0" dirty="0">
                          <a:latin typeface="Arial" panose="020B0604020202020204" pitchFamily="34" charset="0"/>
                          <a:ea typeface="黑体" panose="02010609060101010101" pitchFamily="49" charset="-122"/>
                        </a:rPr>
                        <a:t>跳数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marL="0" algn="ctr"/>
                      <a:r>
                        <a:rPr lang="en-US" altLang="zh-CN" dirty="0"/>
                        <a:t>0.041</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val="3872875012"/>
                  </a:ext>
                </a:extLst>
              </a:tr>
              <a:tr h="220021">
                <a:tc vMerge="1">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zh-CN" altLang="en-US" sz="1600" dirty="0"/>
                    </a:p>
                  </a:txBody>
                  <a:tcPr anchor="ctr">
                    <a:noFill/>
                  </a:tcPr>
                </a:tc>
                <a:tc>
                  <a:txBody>
                    <a:bodyPr/>
                    <a:lstStyle/>
                    <a:p>
                      <a:pPr marL="180000" algn="l"/>
                      <a:r>
                        <a:rPr lang="en-US" altLang="zh-CN" sz="1400" baseline="0" dirty="0">
                          <a:latin typeface="Helvetica" panose="020B0604020202020204" pitchFamily="34" charset="0"/>
                          <a:ea typeface="黑体" panose="02010609060101010101" pitchFamily="49" charset="-122"/>
                        </a:rPr>
                        <a:t>Total length</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80000" algn="l"/>
                      <a:r>
                        <a:rPr lang="en-US" altLang="zh-CN" sz="1400" baseline="0" dirty="0">
                          <a:latin typeface="Arial" panose="020B0604020202020204" pitchFamily="34" charset="0"/>
                          <a:ea typeface="黑体" panose="02010609060101010101" pitchFamily="49" charset="-122"/>
                        </a:rPr>
                        <a:t>IP</a:t>
                      </a:r>
                      <a:r>
                        <a:rPr lang="zh-CN" altLang="en-US" sz="1400" baseline="0" dirty="0">
                          <a:latin typeface="Arial" panose="020B0604020202020204" pitchFamily="34" charset="0"/>
                          <a:ea typeface="黑体" panose="02010609060101010101" pitchFamily="49" charset="-122"/>
                        </a:rPr>
                        <a:t>包长</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a:r>
                        <a:rPr lang="en-US" altLang="zh-CN" dirty="0">
                          <a:solidFill>
                            <a:srgbClr val="C00000"/>
                          </a:solidFill>
                        </a:rPr>
                        <a:t>0.148</a:t>
                      </a:r>
                      <a:endParaRPr lang="zh-CN" altLang="en-US"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65865007"/>
                  </a:ext>
                </a:extLst>
              </a:tr>
              <a:tr h="220021">
                <a:tc vMerge="1">
                  <a:txBody>
                    <a:bodyPr/>
                    <a:lstStyle/>
                    <a:p>
                      <a:pPr algn="ctr"/>
                      <a:endParaRPr lang="zh-CN" altLang="en-US" sz="1600" dirty="0"/>
                    </a:p>
                  </a:txBody>
                  <a:tcPr anchor="ctr">
                    <a:noFill/>
                  </a:tcPr>
                </a:tc>
                <a:tc>
                  <a:txBody>
                    <a:bodyPr/>
                    <a:lstStyle/>
                    <a:p>
                      <a:pPr marL="180000" algn="l"/>
                      <a:r>
                        <a:rPr lang="en-US" altLang="zh-CN" sz="1400" baseline="0" dirty="0">
                          <a:latin typeface="Helvetica" panose="020B0604020202020204" pitchFamily="34" charset="0"/>
                          <a:ea typeface="黑体" panose="02010609060101010101" pitchFamily="49" charset="-122"/>
                        </a:rPr>
                        <a:t>Fragment flag</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180000" algn="l"/>
                      <a:r>
                        <a:rPr lang="zh-CN" altLang="en-US" sz="1400" baseline="0" dirty="0">
                          <a:latin typeface="Arial" panose="020B0604020202020204" pitchFamily="34" charset="0"/>
                          <a:ea typeface="黑体" panose="02010609060101010101" pitchFamily="49" charset="-122"/>
                        </a:rPr>
                        <a:t>分片标识</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algn="ctr"/>
                      <a:r>
                        <a:rPr lang="en-US" altLang="zh-CN" sz="1400" baseline="0" dirty="0">
                          <a:latin typeface="Arial" panose="020B0604020202020204" pitchFamily="34" charset="0"/>
                          <a:ea typeface="黑体" panose="02010609060101010101" pitchFamily="49" charset="-122"/>
                        </a:rPr>
                        <a:t>0.003</a:t>
                      </a:r>
                      <a:endParaRPr lang="zh-CN" altLang="en-US" sz="1400" baseline="0" dirty="0">
                        <a:latin typeface="Arial"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3362493328"/>
                  </a:ext>
                </a:extLst>
              </a:tr>
              <a:tr h="297088">
                <a:tc rowSpan="4">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b="1" baseline="0" dirty="0">
                          <a:latin typeface="Helvetica" panose="020B0604020202020204" pitchFamily="34" charset="0"/>
                          <a:ea typeface="黑体" panose="02010609060101010101" pitchFamily="49" charset="-122"/>
                        </a:rPr>
                        <a:t>TCP</a:t>
                      </a:r>
                      <a:endParaRPr lang="zh-CN" altLang="en-US" sz="1600" b="1"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marL="180000" algn="l"/>
                      <a:r>
                        <a:rPr lang="en-US" altLang="zh-CN" sz="1400" baseline="0" dirty="0">
                          <a:latin typeface="Helvetica" panose="020B0604020202020204" pitchFamily="34" charset="0"/>
                          <a:ea typeface="黑体" panose="02010609060101010101" pitchFamily="49" charset="-122"/>
                        </a:rPr>
                        <a:t>Window size</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marL="180000" algn="l"/>
                      <a:r>
                        <a:rPr lang="en-US" altLang="zh-CN" sz="1400" baseline="0" dirty="0">
                          <a:latin typeface="Arial" panose="020B0604020202020204" pitchFamily="34" charset="0"/>
                          <a:ea typeface="黑体" panose="02010609060101010101" pitchFamily="49" charset="-122"/>
                        </a:rPr>
                        <a:t>TCP</a:t>
                      </a:r>
                      <a:r>
                        <a:rPr lang="zh-CN" altLang="en-US" sz="1400" baseline="0" dirty="0">
                          <a:latin typeface="Arial" panose="020B0604020202020204" pitchFamily="34" charset="0"/>
                          <a:ea typeface="黑体" panose="02010609060101010101" pitchFamily="49" charset="-122"/>
                        </a:rPr>
                        <a:t>窗口大小</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marL="0" algn="ctr"/>
                      <a:r>
                        <a:rPr lang="en-US" altLang="zh-CN" sz="1400" baseline="0" dirty="0">
                          <a:solidFill>
                            <a:srgbClr val="C00000"/>
                          </a:solidFill>
                          <a:latin typeface="Arial" panose="020B0604020202020204" pitchFamily="34" charset="0"/>
                          <a:ea typeface="黑体" panose="02010609060101010101" pitchFamily="49" charset="-122"/>
                        </a:rPr>
                        <a:t>0.280</a:t>
                      </a:r>
                      <a:endParaRPr lang="zh-CN" altLang="en-US" sz="1400" baseline="0" dirty="0">
                        <a:solidFill>
                          <a:srgbClr val="C00000"/>
                        </a:solidFill>
                        <a:latin typeface="Arial"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val="1174771563"/>
                  </a:ext>
                </a:extLst>
              </a:tr>
              <a:tr h="297088">
                <a:tc vMerge="1">
                  <a:txBody>
                    <a:bodyPr/>
                    <a:lstStyle/>
                    <a:p>
                      <a:pPr algn="ctr"/>
                      <a:endParaRPr lang="zh-CN" altLang="en-US" sz="1600" dirty="0"/>
                    </a:p>
                  </a:txBody>
                  <a:tcPr anchor="ctr">
                    <a:noFill/>
                  </a:tcPr>
                </a:tc>
                <a:tc>
                  <a:txBody>
                    <a:bodyPr/>
                    <a:lstStyle/>
                    <a:p>
                      <a:pPr marL="180000" algn="l"/>
                      <a:r>
                        <a:rPr lang="en-US" altLang="zh-CN" sz="1400" baseline="0" dirty="0">
                          <a:latin typeface="Helvetica" panose="020B0604020202020204" pitchFamily="34" charset="0"/>
                          <a:ea typeface="黑体" panose="02010609060101010101" pitchFamily="49" charset="-122"/>
                        </a:rPr>
                        <a:t>Window scale</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80000" algn="l"/>
                      <a:r>
                        <a:rPr lang="zh-CN" altLang="en-US" sz="1400" baseline="0" dirty="0">
                          <a:latin typeface="Arial" panose="020B0604020202020204" pitchFamily="34" charset="0"/>
                          <a:ea typeface="黑体" panose="02010609060101010101" pitchFamily="49" charset="-122"/>
                        </a:rPr>
                        <a:t>窗口缩放因子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a:r>
                        <a:rPr lang="en-US" altLang="zh-CN" sz="1400" baseline="0" dirty="0">
                          <a:solidFill>
                            <a:schemeClr val="tx1"/>
                          </a:solidFill>
                          <a:latin typeface="Arial" panose="020B0604020202020204" pitchFamily="34" charset="0"/>
                          <a:ea typeface="黑体" panose="02010609060101010101" pitchFamily="49" charset="-122"/>
                        </a:rPr>
                        <a:t>0.088</a:t>
                      </a:r>
                      <a:endParaRPr lang="zh-CN" altLang="en-US" sz="1400" baseline="0" dirty="0">
                        <a:solidFill>
                          <a:schemeClr val="tx1"/>
                        </a:solidFill>
                        <a:latin typeface="Arial"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24370449"/>
                  </a:ext>
                </a:extLst>
              </a:tr>
              <a:tr h="302243">
                <a:tc vMerge="1">
                  <a:txBody>
                    <a:bodyPr/>
                    <a:lstStyle/>
                    <a:p>
                      <a:pPr algn="ctr"/>
                      <a:endParaRPr lang="zh-CN" altLang="en-US" sz="1600" dirty="0"/>
                    </a:p>
                  </a:txBody>
                  <a:tcPr anchor="ctr">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Helvetica" panose="020B0604020202020204" pitchFamily="34" charset="0"/>
                          <a:ea typeface="黑体" panose="02010609060101010101" pitchFamily="49" charset="-122"/>
                        </a:rPr>
                        <a:t>Maximum segment size</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Arial" panose="020B0604020202020204" pitchFamily="34" charset="0"/>
                          <a:ea typeface="黑体" panose="02010609060101010101" pitchFamily="49" charset="-122"/>
                        </a:rPr>
                        <a:t>TCP</a:t>
                      </a:r>
                      <a:r>
                        <a:rPr lang="zh-CN" altLang="en-US" sz="1400" baseline="0" dirty="0">
                          <a:latin typeface="Arial" panose="020B0604020202020204" pitchFamily="34" charset="0"/>
                          <a:ea typeface="黑体" panose="02010609060101010101" pitchFamily="49" charset="-122"/>
                        </a:rPr>
                        <a:t>最大分片长度</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Arial" panose="020B0604020202020204" pitchFamily="34" charset="0"/>
                          <a:ea typeface="黑体" panose="02010609060101010101" pitchFamily="49" charset="-122"/>
                        </a:rPr>
                        <a:t>0.053</a:t>
                      </a:r>
                      <a:endParaRPr lang="zh-CN" altLang="en-US" sz="1400" baseline="0" dirty="0">
                        <a:latin typeface="Arial"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72914051"/>
                  </a:ext>
                </a:extLst>
              </a:tr>
              <a:tr h="290773">
                <a:tc vMerge="1">
                  <a:txBody>
                    <a:bodyPr/>
                    <a:lstStyle/>
                    <a:p>
                      <a:pPr algn="ctr"/>
                      <a:endParaRPr lang="zh-CN" altLang="en-US" sz="1600" dirty="0"/>
                    </a:p>
                  </a:txBody>
                  <a:tcPr anchor="ctr">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Helvetica" panose="020B0604020202020204" pitchFamily="34" charset="0"/>
                          <a:ea typeface="黑体" panose="02010609060101010101" pitchFamily="49" charset="-122"/>
                        </a:rPr>
                        <a:t>Option type codes sequence</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a:latin typeface="Arial" panose="020B0604020202020204" pitchFamily="34" charset="0"/>
                          <a:ea typeface="黑体" panose="02010609060101010101" pitchFamily="49" charset="-122"/>
                        </a:rPr>
                        <a:t>可选项序列</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aseline="0" dirty="0">
                          <a:solidFill>
                            <a:srgbClr val="C00000"/>
                          </a:solidFill>
                          <a:latin typeface="Arial" panose="020B0604020202020204" pitchFamily="34" charset="0"/>
                          <a:ea typeface="黑体" panose="02010609060101010101" pitchFamily="49" charset="-122"/>
                        </a:rPr>
                        <a:t>0.161</a:t>
                      </a:r>
                      <a:endParaRPr lang="zh-CN" altLang="en-US" sz="1400" baseline="0" dirty="0">
                        <a:solidFill>
                          <a:srgbClr val="C00000"/>
                        </a:solidFill>
                        <a:latin typeface="Arial"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765116422"/>
                  </a:ext>
                </a:extLst>
              </a:tr>
              <a:tr h="220021">
                <a:tc rowSpan="6">
                  <a:txBody>
                    <a:bodyPr/>
                    <a:lstStyle/>
                    <a:p>
                      <a:pPr algn="ctr"/>
                      <a:r>
                        <a:rPr lang="en-US" altLang="zh-CN" sz="1600" b="1" baseline="0" dirty="0">
                          <a:latin typeface="Helvetica" panose="020B0604020202020204" pitchFamily="34" charset="0"/>
                          <a:ea typeface="黑体" panose="02010609060101010101" pitchFamily="49" charset="-122"/>
                        </a:rPr>
                        <a:t>TLS</a:t>
                      </a:r>
                      <a:endParaRPr lang="zh-CN" altLang="en-US" sz="1600" b="1"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solidFill>
                      <a:prstDash val="solid"/>
                      <a:round/>
                      <a:headEnd type="none" w="med" len="med"/>
                      <a:tailEnd type="none" w="med" len="med"/>
                    </a:lnB>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Helvetica" panose="020B0604020202020204" pitchFamily="34" charset="0"/>
                          <a:ea typeface="黑体" panose="02010609060101010101" pitchFamily="49" charset="-122"/>
                        </a:rPr>
                        <a:t>TLS version</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a:latin typeface="Arial" panose="020B0604020202020204" pitchFamily="34" charset="0"/>
                          <a:ea typeface="黑体" panose="02010609060101010101" pitchFamily="49" charset="-122"/>
                        </a:rPr>
                        <a:t>版本</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aseline="0" dirty="0">
                          <a:solidFill>
                            <a:schemeClr val="tx1"/>
                          </a:solidFill>
                          <a:latin typeface="Arial" panose="020B0604020202020204" pitchFamily="34" charset="0"/>
                          <a:ea typeface="黑体" panose="02010609060101010101" pitchFamily="49" charset="-122"/>
                        </a:rPr>
                        <a:t>0.007</a:t>
                      </a:r>
                      <a:endParaRPr lang="zh-CN" altLang="en-US" sz="1400" baseline="0" dirty="0">
                        <a:solidFill>
                          <a:schemeClr val="tx1"/>
                        </a:solidFill>
                        <a:latin typeface="Arial"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val="115803704"/>
                  </a:ext>
                </a:extLst>
              </a:tr>
              <a:tr h="220021">
                <a:tc vMerge="1">
                  <a:txBody>
                    <a:bodyPr/>
                    <a:lstStyle/>
                    <a:p>
                      <a:pPr algn="ctr"/>
                      <a:endParaRPr lang="zh-CN" altLang="en-US" sz="1600" dirty="0"/>
                    </a:p>
                  </a:txBody>
                  <a:tcPr anchor="ctr">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Helvetica" panose="020B0604020202020204" pitchFamily="34" charset="0"/>
                          <a:ea typeface="黑体" panose="02010609060101010101" pitchFamily="49" charset="-122"/>
                        </a:rPr>
                        <a:t>Extensions length</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a:latin typeface="Arial" panose="020B0604020202020204" pitchFamily="34" charset="0"/>
                          <a:ea typeface="黑体" panose="02010609060101010101" pitchFamily="49" charset="-122"/>
                        </a:rPr>
                        <a:t>扩展长度</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aseline="0" dirty="0">
                          <a:solidFill>
                            <a:schemeClr val="tx1"/>
                          </a:solidFill>
                          <a:latin typeface="Arial" panose="020B0604020202020204" pitchFamily="34" charset="0"/>
                          <a:ea typeface="黑体" panose="02010609060101010101" pitchFamily="49" charset="-122"/>
                        </a:rPr>
                        <a:t>0.012</a:t>
                      </a:r>
                      <a:endParaRPr lang="zh-CN" altLang="en-US" sz="1400" baseline="0" dirty="0">
                        <a:solidFill>
                          <a:schemeClr val="tx1"/>
                        </a:solidFill>
                        <a:latin typeface="Arial"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144927435"/>
                  </a:ext>
                </a:extLst>
              </a:tr>
              <a:tr h="302243">
                <a:tc vMerge="1">
                  <a:txBody>
                    <a:bodyPr/>
                    <a:lstStyle/>
                    <a:p>
                      <a:pPr algn="ctr"/>
                      <a:endParaRPr lang="zh-CN" altLang="en-US" sz="1600" dirty="0"/>
                    </a:p>
                  </a:txBody>
                  <a:tcPr anchor="ctr">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Helvetica" panose="020B0604020202020204" pitchFamily="34" charset="0"/>
                          <a:ea typeface="黑体" panose="02010609060101010101" pitchFamily="49" charset="-122"/>
                        </a:rPr>
                        <a:t>Cipher suite codes sequence</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a:latin typeface="Arial" panose="020B0604020202020204" pitchFamily="34" charset="0"/>
                          <a:ea typeface="黑体" panose="02010609060101010101" pitchFamily="49" charset="-122"/>
                        </a:rPr>
                        <a:t>密钥算法套件序列</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aseline="0" dirty="0">
                          <a:solidFill>
                            <a:srgbClr val="C00000"/>
                          </a:solidFill>
                          <a:latin typeface="Arial" panose="020B0604020202020204" pitchFamily="34" charset="0"/>
                          <a:ea typeface="黑体" panose="02010609060101010101" pitchFamily="49" charset="-122"/>
                        </a:rPr>
                        <a:t>0.096</a:t>
                      </a:r>
                      <a:endParaRPr lang="zh-CN" altLang="en-US" sz="1400" baseline="0" dirty="0">
                        <a:solidFill>
                          <a:srgbClr val="C00000"/>
                        </a:solidFill>
                        <a:latin typeface="Arial"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991882697"/>
                  </a:ext>
                </a:extLst>
              </a:tr>
              <a:tr h="297088">
                <a:tc vMerge="1">
                  <a:txBody>
                    <a:bodyPr/>
                    <a:lstStyle/>
                    <a:p>
                      <a:pPr algn="ctr"/>
                      <a:endParaRPr lang="zh-CN" altLang="en-US" sz="1600" dirty="0"/>
                    </a:p>
                  </a:txBody>
                  <a:tcPr anchor="ctr">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Helvetica" panose="020B0604020202020204" pitchFamily="34" charset="0"/>
                          <a:ea typeface="黑体" panose="02010609060101010101" pitchFamily="49" charset="-122"/>
                        </a:rPr>
                        <a:t>Extension type codes sequence</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a:latin typeface="Arial" panose="020B0604020202020204" pitchFamily="34" charset="0"/>
                          <a:ea typeface="黑体" panose="02010609060101010101" pitchFamily="49" charset="-122"/>
                        </a:rPr>
                        <a:t>扩展类型序列</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aseline="0" dirty="0">
                          <a:solidFill>
                            <a:schemeClr val="tx1"/>
                          </a:solidFill>
                          <a:latin typeface="Arial" panose="020B0604020202020204" pitchFamily="34" charset="0"/>
                          <a:ea typeface="黑体" panose="02010609060101010101" pitchFamily="49" charset="-122"/>
                        </a:rPr>
                        <a:t>0.070</a:t>
                      </a:r>
                      <a:endParaRPr lang="zh-CN" altLang="en-US" sz="1400" baseline="0" dirty="0">
                        <a:solidFill>
                          <a:schemeClr val="tx1"/>
                        </a:solidFill>
                        <a:latin typeface="Arial"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59678457"/>
                  </a:ext>
                </a:extLst>
              </a:tr>
              <a:tr h="302243">
                <a:tc vMerge="1">
                  <a:txBody>
                    <a:bodyPr/>
                    <a:lstStyle/>
                    <a:p>
                      <a:pPr algn="ctr"/>
                      <a:endParaRPr lang="zh-CN" altLang="en-US" sz="1600" dirty="0"/>
                    </a:p>
                  </a:txBody>
                  <a:tcPr anchor="ctr">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Helvetica" panose="020B0604020202020204" pitchFamily="34" charset="0"/>
                          <a:ea typeface="黑体" panose="02010609060101010101" pitchFamily="49" charset="-122"/>
                        </a:rPr>
                        <a:t>Supported group codes sequence</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a:latin typeface="Arial" panose="020B0604020202020204" pitchFamily="34" charset="0"/>
                          <a:ea typeface="黑体" panose="02010609060101010101" pitchFamily="49" charset="-122"/>
                        </a:rPr>
                        <a:t>支持加密组件序列</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aseline="0" dirty="0">
                          <a:solidFill>
                            <a:schemeClr val="tx1"/>
                          </a:solidFill>
                          <a:latin typeface="Arial" panose="020B0604020202020204" pitchFamily="34" charset="0"/>
                          <a:ea typeface="黑体" panose="02010609060101010101" pitchFamily="49" charset="-122"/>
                        </a:rPr>
                        <a:t>0.024</a:t>
                      </a:r>
                      <a:endParaRPr lang="zh-CN" altLang="en-US" sz="1400" baseline="0" dirty="0">
                        <a:solidFill>
                          <a:schemeClr val="tx1"/>
                        </a:solidFill>
                        <a:latin typeface="Arial"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8043478"/>
                  </a:ext>
                </a:extLst>
              </a:tr>
              <a:tr h="306000">
                <a:tc vMerge="1">
                  <a:txBody>
                    <a:bodyPr/>
                    <a:lstStyle/>
                    <a:p>
                      <a:pPr algn="ctr"/>
                      <a:endParaRPr lang="zh-CN" altLang="en-US" sz="1600" dirty="0"/>
                    </a:p>
                  </a:txBody>
                  <a:tcPr anchor="ctr">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Helvetica" panose="020B0604020202020204" pitchFamily="34" charset="0"/>
                          <a:ea typeface="黑体" panose="02010609060101010101" pitchFamily="49" charset="-122"/>
                        </a:rPr>
                        <a:t>ALPN codes sequence</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a:latin typeface="Arial" panose="020B0604020202020204" pitchFamily="34" charset="0"/>
                          <a:ea typeface="黑体" panose="02010609060101010101" pitchFamily="49" charset="-122"/>
                        </a:rPr>
                        <a:t>应用层协议协商序列</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aseline="0" dirty="0">
                          <a:solidFill>
                            <a:schemeClr val="tx1"/>
                          </a:solidFill>
                          <a:latin typeface="Arial" panose="020B0604020202020204" pitchFamily="34" charset="0"/>
                          <a:ea typeface="黑体" panose="02010609060101010101" pitchFamily="49" charset="-122"/>
                        </a:rPr>
                        <a:t>0.017</a:t>
                      </a:r>
                      <a:endParaRPr lang="zh-CN" altLang="en-US" sz="1400" baseline="0" dirty="0">
                        <a:solidFill>
                          <a:schemeClr val="tx1"/>
                        </a:solidFill>
                        <a:latin typeface="Arial"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3128785"/>
                  </a:ext>
                </a:extLst>
              </a:tr>
            </a:tbl>
          </a:graphicData>
        </a:graphic>
      </p:graphicFrame>
      <p:sp>
        <p:nvSpPr>
          <p:cNvPr id="8" name="文本框 7"/>
          <p:cNvSpPr txBox="1"/>
          <p:nvPr/>
        </p:nvSpPr>
        <p:spPr>
          <a:xfrm>
            <a:off x="206924" y="908462"/>
            <a:ext cx="8556595" cy="369332"/>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研究内容一：</a:t>
            </a:r>
            <a:r>
              <a:rPr lang="zh-CN" altLang="en-US" dirty="0">
                <a:solidFill>
                  <a:prstClr val="black"/>
                </a:solidFill>
              </a:rPr>
              <a:t>开放环境</a:t>
            </a: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中的细粒度主机属性发现</a:t>
            </a:r>
          </a:p>
        </p:txBody>
      </p:sp>
      <p:sp>
        <p:nvSpPr>
          <p:cNvPr id="10" name="文本框 9"/>
          <p:cNvSpPr txBox="1"/>
          <p:nvPr/>
        </p:nvSpPr>
        <p:spPr>
          <a:xfrm>
            <a:off x="206924" y="1195686"/>
            <a:ext cx="5190836"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协议头部字段特征</a:t>
            </a:r>
          </a:p>
        </p:txBody>
      </p:sp>
      <p:sp>
        <p:nvSpPr>
          <p:cNvPr id="3" name="灯片编号占位符 2">
            <a:extLst>
              <a:ext uri="{FF2B5EF4-FFF2-40B4-BE49-F238E27FC236}">
                <a16:creationId xmlns:a16="http://schemas.microsoft.com/office/drawing/2014/main" id="{BFC431CC-F0CA-47D6-8D48-0DE0ACA0B73D}"/>
              </a:ext>
            </a:extLst>
          </p:cNvPr>
          <p:cNvSpPr>
            <a:spLocks noGrp="1"/>
          </p:cNvSpPr>
          <p:nvPr>
            <p:ph type="sldNum" sz="quarter" idx="10"/>
          </p:nvPr>
        </p:nvSpPr>
        <p:spPr/>
        <p:txBody>
          <a:bodyPr/>
          <a:lstStyle/>
          <a:p>
            <a:fld id="{6DE2FBD6-56D3-45DC-8484-A22812E13BA8}" type="slidenum">
              <a:rPr lang="zh-CN" altLang="en-US" smtClean="0"/>
              <a:pPr/>
              <a:t>17</a:t>
            </a:fld>
            <a:endParaRPr lang="zh-CN" altLang="en-US"/>
          </a:p>
        </p:txBody>
      </p:sp>
    </p:spTree>
    <p:extLst>
      <p:ext uri="{BB962C8B-B14F-4D97-AF65-F5344CB8AC3E}">
        <p14:creationId xmlns:p14="http://schemas.microsoft.com/office/powerpoint/2010/main" val="1641000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主要工作及成果</a:t>
            </a:r>
          </a:p>
        </p:txBody>
      </p:sp>
      <p:sp>
        <p:nvSpPr>
          <p:cNvPr id="8" name="文本框 7"/>
          <p:cNvSpPr txBox="1"/>
          <p:nvPr/>
        </p:nvSpPr>
        <p:spPr>
          <a:xfrm>
            <a:off x="206924" y="908462"/>
            <a:ext cx="8556595" cy="369332"/>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研究内容一：</a:t>
            </a:r>
            <a:r>
              <a:rPr lang="zh-CN" altLang="en-US" dirty="0">
                <a:solidFill>
                  <a:prstClr val="black"/>
                </a:solidFill>
              </a:rPr>
              <a:t>开放环境</a:t>
            </a: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中的细粒度主机属性发现</a:t>
            </a:r>
          </a:p>
        </p:txBody>
      </p:sp>
      <p:pic>
        <p:nvPicPr>
          <p:cNvPr id="16" name="图片 15"/>
          <p:cNvPicPr>
            <a:picLocks noChangeAspect="1"/>
          </p:cNvPicPr>
          <p:nvPr/>
        </p:nvPicPr>
        <p:blipFill>
          <a:blip r:embed="rId3"/>
          <a:stretch>
            <a:fillRect/>
          </a:stretch>
        </p:blipFill>
        <p:spPr>
          <a:xfrm>
            <a:off x="678730" y="1565856"/>
            <a:ext cx="7656378" cy="2062620"/>
          </a:xfrm>
          <a:prstGeom prst="rect">
            <a:avLst/>
          </a:prstGeom>
        </p:spPr>
      </p:pic>
      <p:sp>
        <p:nvSpPr>
          <p:cNvPr id="11" name="文本框 10"/>
          <p:cNvSpPr txBox="1"/>
          <p:nvPr/>
        </p:nvSpPr>
        <p:spPr>
          <a:xfrm>
            <a:off x="206924" y="1195686"/>
            <a:ext cx="5190836"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协议头部字段特征</a:t>
            </a:r>
          </a:p>
        </p:txBody>
      </p:sp>
      <p:sp>
        <p:nvSpPr>
          <p:cNvPr id="12" name="文本框 11"/>
          <p:cNvSpPr txBox="1"/>
          <p:nvPr/>
        </p:nvSpPr>
        <p:spPr>
          <a:xfrm>
            <a:off x="3830107" y="3619173"/>
            <a:ext cx="16636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协议字段特征重要性</a:t>
            </a:r>
          </a:p>
        </p:txBody>
      </p:sp>
      <p:grpSp>
        <p:nvGrpSpPr>
          <p:cNvPr id="5" name="组合 4"/>
          <p:cNvGrpSpPr/>
          <p:nvPr/>
        </p:nvGrpSpPr>
        <p:grpSpPr>
          <a:xfrm>
            <a:off x="6118990" y="3990710"/>
            <a:ext cx="2637083" cy="2640669"/>
            <a:chOff x="386499" y="4034672"/>
            <a:chExt cx="2637083" cy="2640669"/>
          </a:xfrm>
        </p:grpSpPr>
        <p:pic>
          <p:nvPicPr>
            <p:cNvPr id="10" name="图片 9"/>
            <p:cNvPicPr>
              <a:picLocks noChangeAspect="1"/>
            </p:cNvPicPr>
            <p:nvPr/>
          </p:nvPicPr>
          <p:blipFill>
            <a:blip r:embed="rId4"/>
            <a:stretch>
              <a:fillRect/>
            </a:stretch>
          </p:blipFill>
          <p:spPr>
            <a:xfrm>
              <a:off x="386499" y="4034672"/>
              <a:ext cx="2612240" cy="2388466"/>
            </a:xfrm>
            <a:prstGeom prst="rect">
              <a:avLst/>
            </a:prstGeom>
          </p:spPr>
        </p:pic>
        <p:sp>
          <p:nvSpPr>
            <p:cNvPr id="13" name="文本框 12"/>
            <p:cNvSpPr txBox="1"/>
            <p:nvPr/>
          </p:nvSpPr>
          <p:spPr>
            <a:xfrm>
              <a:off x="832349" y="6398342"/>
              <a:ext cx="219123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IP</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包长分布</a:t>
              </a:r>
            </a:p>
          </p:txBody>
        </p:sp>
      </p:grpSp>
      <p:grpSp>
        <p:nvGrpSpPr>
          <p:cNvPr id="4" name="组合 3"/>
          <p:cNvGrpSpPr/>
          <p:nvPr/>
        </p:nvGrpSpPr>
        <p:grpSpPr>
          <a:xfrm>
            <a:off x="3303308" y="3990710"/>
            <a:ext cx="2643147" cy="2665465"/>
            <a:chOff x="3048425" y="4034672"/>
            <a:chExt cx="2643147" cy="2665465"/>
          </a:xfrm>
        </p:grpSpPr>
        <p:pic>
          <p:nvPicPr>
            <p:cNvPr id="19" name="图片 18"/>
            <p:cNvPicPr>
              <a:picLocks noChangeAspect="1"/>
            </p:cNvPicPr>
            <p:nvPr/>
          </p:nvPicPr>
          <p:blipFill>
            <a:blip r:embed="rId5"/>
            <a:stretch>
              <a:fillRect/>
            </a:stretch>
          </p:blipFill>
          <p:spPr>
            <a:xfrm>
              <a:off x="3048425" y="4034672"/>
              <a:ext cx="2634674" cy="2388466"/>
            </a:xfrm>
            <a:prstGeom prst="rect">
              <a:avLst/>
            </a:prstGeom>
          </p:spPr>
        </p:pic>
        <p:sp>
          <p:nvSpPr>
            <p:cNvPr id="14" name="文本框 13"/>
            <p:cNvSpPr txBox="1"/>
            <p:nvPr/>
          </p:nvSpPr>
          <p:spPr>
            <a:xfrm>
              <a:off x="3500339" y="6423138"/>
              <a:ext cx="219123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TCP</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可选项序列分布</a:t>
              </a:r>
            </a:p>
          </p:txBody>
        </p:sp>
      </p:grpSp>
      <p:grpSp>
        <p:nvGrpSpPr>
          <p:cNvPr id="3" name="组合 2"/>
          <p:cNvGrpSpPr/>
          <p:nvPr/>
        </p:nvGrpSpPr>
        <p:grpSpPr>
          <a:xfrm>
            <a:off x="498639" y="3990711"/>
            <a:ext cx="2714165" cy="2640668"/>
            <a:chOff x="5873206" y="4034672"/>
            <a:chExt cx="2714165" cy="2640668"/>
          </a:xfrm>
        </p:grpSpPr>
        <p:pic>
          <p:nvPicPr>
            <p:cNvPr id="6" name="图片 5"/>
            <p:cNvPicPr>
              <a:picLocks noChangeAspect="1"/>
            </p:cNvPicPr>
            <p:nvPr/>
          </p:nvPicPr>
          <p:blipFill>
            <a:blip r:embed="rId6"/>
            <a:stretch>
              <a:fillRect/>
            </a:stretch>
          </p:blipFill>
          <p:spPr>
            <a:xfrm>
              <a:off x="5873206" y="4034672"/>
              <a:ext cx="2714165" cy="2388466"/>
            </a:xfrm>
            <a:prstGeom prst="rect">
              <a:avLst/>
            </a:prstGeom>
          </p:spPr>
        </p:pic>
        <p:sp>
          <p:nvSpPr>
            <p:cNvPr id="15" name="文本框 14"/>
            <p:cNvSpPr txBox="1"/>
            <p:nvPr/>
          </p:nvSpPr>
          <p:spPr>
            <a:xfrm>
              <a:off x="6396138" y="6398341"/>
              <a:ext cx="219123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TCP</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窗口大小分布</a:t>
              </a:r>
            </a:p>
          </p:txBody>
        </p:sp>
      </p:grpSp>
      <p:sp>
        <p:nvSpPr>
          <p:cNvPr id="7" name="灯片编号占位符 6">
            <a:extLst>
              <a:ext uri="{FF2B5EF4-FFF2-40B4-BE49-F238E27FC236}">
                <a16:creationId xmlns:a16="http://schemas.microsoft.com/office/drawing/2014/main" id="{87CB7E27-7A16-4AE3-B116-96B53C52DC30}"/>
              </a:ext>
            </a:extLst>
          </p:cNvPr>
          <p:cNvSpPr>
            <a:spLocks noGrp="1"/>
          </p:cNvSpPr>
          <p:nvPr>
            <p:ph type="sldNum" sz="quarter" idx="10"/>
          </p:nvPr>
        </p:nvSpPr>
        <p:spPr/>
        <p:txBody>
          <a:bodyPr/>
          <a:lstStyle/>
          <a:p>
            <a:fld id="{6DE2FBD6-56D3-45DC-8484-A22812E13BA8}" type="slidenum">
              <a:rPr lang="zh-CN" altLang="en-US" smtClean="0"/>
              <a:pPr/>
              <a:t>18</a:t>
            </a:fld>
            <a:endParaRPr lang="zh-CN" altLang="en-US"/>
          </a:p>
        </p:txBody>
      </p:sp>
    </p:spTree>
    <p:extLst>
      <p:ext uri="{BB962C8B-B14F-4D97-AF65-F5344CB8AC3E}">
        <p14:creationId xmlns:p14="http://schemas.microsoft.com/office/powerpoint/2010/main" val="3615106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7" y="142852"/>
            <a:ext cx="8484495" cy="582594"/>
          </a:xfrm>
        </p:spPr>
        <p:txBody>
          <a:bodyPr/>
          <a:lstStyle/>
          <a:p>
            <a:r>
              <a:rPr lang="zh-CN" altLang="en-US" dirty="0"/>
              <a:t>目录</a:t>
            </a:r>
          </a:p>
        </p:txBody>
      </p:sp>
      <p:sp>
        <p:nvSpPr>
          <p:cNvPr id="5" name="Rectangle 30"/>
          <p:cNvSpPr>
            <a:spLocks noChangeArrowheads="1"/>
          </p:cNvSpPr>
          <p:nvPr/>
        </p:nvSpPr>
        <p:spPr bwMode="auto">
          <a:xfrm>
            <a:off x="493253" y="2622280"/>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6" name="Rectangle 31"/>
          <p:cNvSpPr>
            <a:spLocks noChangeArrowheads="1"/>
          </p:cNvSpPr>
          <p:nvPr/>
        </p:nvSpPr>
        <p:spPr bwMode="auto">
          <a:xfrm>
            <a:off x="493253" y="1824470"/>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7" name="Rectangle 33"/>
          <p:cNvSpPr>
            <a:spLocks noChangeArrowheads="1"/>
          </p:cNvSpPr>
          <p:nvPr/>
        </p:nvSpPr>
        <p:spPr bwMode="auto">
          <a:xfrm>
            <a:off x="493253" y="4209728"/>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8" name="Rectangle 34"/>
          <p:cNvSpPr>
            <a:spLocks noChangeArrowheads="1"/>
          </p:cNvSpPr>
          <p:nvPr/>
        </p:nvSpPr>
        <p:spPr bwMode="auto">
          <a:xfrm>
            <a:off x="493253" y="4997836"/>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9" name="AutoShape 6"/>
          <p:cNvSpPr>
            <a:spLocks noChangeArrowheads="1"/>
          </p:cNvSpPr>
          <p:nvPr/>
        </p:nvSpPr>
        <p:spPr bwMode="auto">
          <a:xfrm>
            <a:off x="531353" y="140378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10" name="AutoShape 12"/>
          <p:cNvSpPr>
            <a:spLocks noChangeArrowheads="1"/>
          </p:cNvSpPr>
          <p:nvPr/>
        </p:nvSpPr>
        <p:spPr bwMode="auto">
          <a:xfrm>
            <a:off x="531353" y="3789041"/>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0" i="1" u="none" strike="noStrike" kern="0" cap="none" spc="0" normalizeH="0" baseline="0" noProof="0">
              <a:ln>
                <a:noFill/>
              </a:ln>
              <a:solidFill>
                <a:sysClr val="windowText" lastClr="000000"/>
              </a:solidFill>
              <a:effectLst/>
              <a:uLnTx/>
              <a:uFillTx/>
              <a:latin typeface="微软雅黑" pitchFamily="34" charset="-122"/>
              <a:ea typeface="黑体"/>
              <a:cs typeface="+mn-cs"/>
            </a:endParaRPr>
          </a:p>
        </p:txBody>
      </p:sp>
      <p:sp>
        <p:nvSpPr>
          <p:cNvPr id="11" name="AutoShape 15"/>
          <p:cNvSpPr>
            <a:spLocks noChangeArrowheads="1"/>
          </p:cNvSpPr>
          <p:nvPr/>
        </p:nvSpPr>
        <p:spPr bwMode="auto">
          <a:xfrm>
            <a:off x="531353" y="4577146"/>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12" name="AutoShape 18"/>
          <p:cNvSpPr>
            <a:spLocks noChangeArrowheads="1"/>
          </p:cNvSpPr>
          <p:nvPr/>
        </p:nvSpPr>
        <p:spPr bwMode="auto">
          <a:xfrm>
            <a:off x="531353" y="220000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13" name="WordArt 20"/>
          <p:cNvSpPr>
            <a:spLocks noChangeArrowheads="1" noChangeShapeType="1" noTextEdit="1"/>
          </p:cNvSpPr>
          <p:nvPr/>
        </p:nvSpPr>
        <p:spPr bwMode="auto">
          <a:xfrm>
            <a:off x="783763" y="1546660"/>
            <a:ext cx="120650" cy="282575"/>
          </a:xfrm>
          <a:prstGeom prst="rect">
            <a:avLst/>
          </a:prstGeom>
          <a:ln>
            <a:noFill/>
          </a:ln>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rPr>
              <a:t>1</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endParaRPr>
          </a:p>
        </p:txBody>
      </p:sp>
      <p:sp>
        <p:nvSpPr>
          <p:cNvPr id="14" name="WordArt 23"/>
          <p:cNvSpPr>
            <a:spLocks noChangeArrowheads="1" noChangeShapeType="1" noTextEdit="1"/>
          </p:cNvSpPr>
          <p:nvPr/>
        </p:nvSpPr>
        <p:spPr bwMode="auto">
          <a:xfrm>
            <a:off x="779837" y="4725507"/>
            <a:ext cx="184150" cy="282575"/>
          </a:xfrm>
          <a:prstGeom prst="rect">
            <a:avLst/>
          </a:prstGeom>
          <a:ln>
            <a:noFill/>
          </a:ln>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rPr>
              <a:t>5</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endParaRPr>
          </a:p>
        </p:txBody>
      </p:sp>
      <p:sp>
        <p:nvSpPr>
          <p:cNvPr id="15" name="WordArt 24"/>
          <p:cNvSpPr>
            <a:spLocks noChangeArrowheads="1" noChangeShapeType="1" noTextEdit="1"/>
          </p:cNvSpPr>
          <p:nvPr/>
        </p:nvSpPr>
        <p:spPr bwMode="auto">
          <a:xfrm>
            <a:off x="779837" y="2321607"/>
            <a:ext cx="184150" cy="282575"/>
          </a:xfrm>
          <a:prstGeom prst="rect">
            <a:avLst/>
          </a:prstGeom>
          <a:ln>
            <a:noFill/>
          </a:ln>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rPr>
              <a:t>2</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endParaRPr>
          </a:p>
        </p:txBody>
      </p:sp>
      <p:sp>
        <p:nvSpPr>
          <p:cNvPr id="16" name="AutoShape 25"/>
          <p:cNvSpPr>
            <a:spLocks noChangeArrowheads="1"/>
          </p:cNvSpPr>
          <p:nvPr/>
        </p:nvSpPr>
        <p:spPr bwMode="auto">
          <a:xfrm>
            <a:off x="1025942" y="1403783"/>
            <a:ext cx="4982285"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黑体"/>
              <a:cs typeface="+mn-cs"/>
            </a:endParaRPr>
          </a:p>
        </p:txBody>
      </p:sp>
      <p:sp>
        <p:nvSpPr>
          <p:cNvPr id="17" name="AutoShape 28"/>
          <p:cNvSpPr>
            <a:spLocks noChangeArrowheads="1"/>
          </p:cNvSpPr>
          <p:nvPr/>
        </p:nvSpPr>
        <p:spPr bwMode="auto">
          <a:xfrm>
            <a:off x="1025941" y="4600092"/>
            <a:ext cx="2915969"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itchFamily="34" charset="-122"/>
                <a:ea typeface="黑体"/>
                <a:cs typeface="+mn-cs"/>
              </a:rPr>
              <a:t>完成项目及发表论文情况</a:t>
            </a:r>
          </a:p>
        </p:txBody>
      </p:sp>
      <p:sp>
        <p:nvSpPr>
          <p:cNvPr id="18" name="AutoShape 29"/>
          <p:cNvSpPr>
            <a:spLocks noChangeArrowheads="1"/>
          </p:cNvSpPr>
          <p:nvPr/>
        </p:nvSpPr>
        <p:spPr bwMode="auto">
          <a:xfrm>
            <a:off x="1025940" y="2200003"/>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solidFill>
                  <a:prstClr val="black"/>
                </a:solidFill>
                <a:latin typeface="微软雅黑" pitchFamily="34" charset="-122"/>
              </a:rPr>
              <a:t>国内外研究现状</a:t>
            </a:r>
          </a:p>
        </p:txBody>
      </p:sp>
      <p:sp>
        <p:nvSpPr>
          <p:cNvPr id="19" name="WordArt 24"/>
          <p:cNvSpPr>
            <a:spLocks noChangeArrowheads="1" noChangeShapeType="1" noTextEdit="1"/>
          </p:cNvSpPr>
          <p:nvPr/>
        </p:nvSpPr>
        <p:spPr bwMode="auto">
          <a:xfrm>
            <a:off x="780588" y="3918970"/>
            <a:ext cx="184150" cy="282575"/>
          </a:xfrm>
          <a:prstGeom prst="rect">
            <a:avLst/>
          </a:prstGeom>
          <a:ln>
            <a:noFill/>
          </a:ln>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rPr>
              <a:t>4</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endParaRPr>
          </a:p>
        </p:txBody>
      </p:sp>
      <p:sp>
        <p:nvSpPr>
          <p:cNvPr id="20" name="AutoShape 28"/>
          <p:cNvSpPr>
            <a:spLocks noChangeArrowheads="1"/>
          </p:cNvSpPr>
          <p:nvPr/>
        </p:nvSpPr>
        <p:spPr bwMode="auto">
          <a:xfrm>
            <a:off x="1025942" y="3797772"/>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solidFill>
                  <a:prstClr val="black"/>
                </a:solidFill>
                <a:latin typeface="微软雅黑" pitchFamily="34" charset="-122"/>
              </a:rPr>
              <a:t>主要工作及成果</a:t>
            </a:r>
          </a:p>
        </p:txBody>
      </p:sp>
      <p:sp>
        <p:nvSpPr>
          <p:cNvPr id="21" name="AutoShape 28"/>
          <p:cNvSpPr>
            <a:spLocks noChangeArrowheads="1"/>
          </p:cNvSpPr>
          <p:nvPr/>
        </p:nvSpPr>
        <p:spPr bwMode="auto">
          <a:xfrm>
            <a:off x="1064398" y="1415777"/>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latin typeface="微软雅黑" pitchFamily="34" charset="-122"/>
                <a:ea typeface="黑体"/>
              </a:rPr>
              <a:t>研究背景和意义</a:t>
            </a: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黑体"/>
              <a:cs typeface="+mn-cs"/>
            </a:endParaRPr>
          </a:p>
        </p:txBody>
      </p:sp>
      <p:sp>
        <p:nvSpPr>
          <p:cNvPr id="22" name="Rectangle 30"/>
          <p:cNvSpPr>
            <a:spLocks noChangeArrowheads="1"/>
          </p:cNvSpPr>
          <p:nvPr/>
        </p:nvSpPr>
        <p:spPr bwMode="auto">
          <a:xfrm>
            <a:off x="493253" y="3411972"/>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23" name="AutoShape 18"/>
          <p:cNvSpPr>
            <a:spLocks noChangeArrowheads="1"/>
          </p:cNvSpPr>
          <p:nvPr/>
        </p:nvSpPr>
        <p:spPr bwMode="auto">
          <a:xfrm>
            <a:off x="531353" y="2989695"/>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24" name="WordArt 24"/>
          <p:cNvSpPr>
            <a:spLocks noChangeArrowheads="1" noChangeShapeType="1" noTextEdit="1"/>
          </p:cNvSpPr>
          <p:nvPr/>
        </p:nvSpPr>
        <p:spPr bwMode="auto">
          <a:xfrm>
            <a:off x="779837" y="3120666"/>
            <a:ext cx="184150" cy="282575"/>
          </a:xfrm>
          <a:prstGeom prst="rect">
            <a:avLst/>
          </a:prstGeom>
          <a:ln>
            <a:noFill/>
          </a:ln>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rPr>
              <a:t>3</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endParaRPr>
          </a:p>
        </p:txBody>
      </p:sp>
      <p:sp>
        <p:nvSpPr>
          <p:cNvPr id="25" name="AutoShape 29"/>
          <p:cNvSpPr>
            <a:spLocks noChangeArrowheads="1"/>
          </p:cNvSpPr>
          <p:nvPr/>
        </p:nvSpPr>
        <p:spPr bwMode="auto">
          <a:xfrm>
            <a:off x="1025940" y="2989695"/>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solidFill>
                  <a:prstClr val="black"/>
                </a:solidFill>
                <a:latin typeface="微软雅黑" pitchFamily="34" charset="-122"/>
              </a:rPr>
              <a:t>研究内容</a:t>
            </a:r>
          </a:p>
        </p:txBody>
      </p:sp>
      <p:sp>
        <p:nvSpPr>
          <p:cNvPr id="3" name="灯片编号占位符 2">
            <a:extLst>
              <a:ext uri="{FF2B5EF4-FFF2-40B4-BE49-F238E27FC236}">
                <a16:creationId xmlns:a16="http://schemas.microsoft.com/office/drawing/2014/main" id="{71A88C61-F574-4028-BC82-1F1C16CD3B32}"/>
              </a:ext>
            </a:extLst>
          </p:cNvPr>
          <p:cNvSpPr>
            <a:spLocks noGrp="1"/>
          </p:cNvSpPr>
          <p:nvPr>
            <p:ph type="sldNum" sz="quarter" idx="10"/>
          </p:nvPr>
        </p:nvSpPr>
        <p:spPr/>
        <p:txBody>
          <a:bodyPr/>
          <a:lstStyle/>
          <a:p>
            <a:fld id="{6DE2FBD6-56D3-45DC-8484-A22812E13BA8}" type="slidenum">
              <a:rPr lang="zh-CN" altLang="en-US" smtClean="0"/>
              <a:pPr/>
              <a:t>1</a:t>
            </a:fld>
            <a:endParaRPr lang="zh-CN" altLang="en-US"/>
          </a:p>
        </p:txBody>
      </p:sp>
    </p:spTree>
    <p:extLst>
      <p:ext uri="{BB962C8B-B14F-4D97-AF65-F5344CB8AC3E}">
        <p14:creationId xmlns:p14="http://schemas.microsoft.com/office/powerpoint/2010/main" val="2717762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主要工作及成果</a:t>
            </a:r>
          </a:p>
        </p:txBody>
      </p:sp>
      <p:graphicFrame>
        <p:nvGraphicFramePr>
          <p:cNvPr id="5" name="表格 4"/>
          <p:cNvGraphicFramePr>
            <a:graphicFrameLocks noGrp="1"/>
          </p:cNvGraphicFramePr>
          <p:nvPr/>
        </p:nvGraphicFramePr>
        <p:xfrm>
          <a:off x="607541" y="1643415"/>
          <a:ext cx="7941867" cy="4718337"/>
        </p:xfrm>
        <a:graphic>
          <a:graphicData uri="http://schemas.openxmlformats.org/drawingml/2006/table">
            <a:tbl>
              <a:tblPr firstRow="1" bandRow="1">
                <a:tableStyleId>{D7AC3CCA-C797-4891-BE02-D94E43425B78}</a:tableStyleId>
              </a:tblPr>
              <a:tblGrid>
                <a:gridCol w="1362807">
                  <a:extLst>
                    <a:ext uri="{9D8B030D-6E8A-4147-A177-3AD203B41FA5}">
                      <a16:colId xmlns:a16="http://schemas.microsoft.com/office/drawing/2014/main" val="2124370706"/>
                    </a:ext>
                  </a:extLst>
                </a:gridCol>
                <a:gridCol w="3410474">
                  <a:extLst>
                    <a:ext uri="{9D8B030D-6E8A-4147-A177-3AD203B41FA5}">
                      <a16:colId xmlns:a16="http://schemas.microsoft.com/office/drawing/2014/main" val="726428150"/>
                    </a:ext>
                  </a:extLst>
                </a:gridCol>
                <a:gridCol w="3168586">
                  <a:extLst>
                    <a:ext uri="{9D8B030D-6E8A-4147-A177-3AD203B41FA5}">
                      <a16:colId xmlns:a16="http://schemas.microsoft.com/office/drawing/2014/main" val="377860249"/>
                    </a:ext>
                  </a:extLst>
                </a:gridCol>
              </a:tblGrid>
              <a:tr h="367932">
                <a:tc>
                  <a:txBody>
                    <a:bodyPr/>
                    <a:lstStyle/>
                    <a:p>
                      <a:pPr algn="ctr"/>
                      <a:r>
                        <a:rPr lang="zh-CN" altLang="en-US" sz="1600" b="1" baseline="0" dirty="0">
                          <a:latin typeface="Helvetica" panose="020B0604020202020204" pitchFamily="34" charset="0"/>
                          <a:ea typeface="黑体" panose="02010609060101010101" pitchFamily="49" charset="-122"/>
                        </a:rPr>
                        <a:t>维度</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noFill/>
                  </a:tcPr>
                </a:tc>
                <a:tc>
                  <a:txBody>
                    <a:bodyPr/>
                    <a:lstStyle/>
                    <a:p>
                      <a:pPr marL="180000" marR="0" indent="0" algn="l" defTabSz="685800" rtl="0" eaLnBrk="1" fontAlgn="auto" latinLnBrk="0" hangingPunct="1">
                        <a:lnSpc>
                          <a:spcPct val="100000"/>
                        </a:lnSpc>
                        <a:spcBef>
                          <a:spcPts val="0"/>
                        </a:spcBef>
                        <a:spcAft>
                          <a:spcPts val="0"/>
                        </a:spcAft>
                        <a:buClrTx/>
                        <a:buSzTx/>
                        <a:buFontTx/>
                        <a:buNone/>
                        <a:tabLst/>
                        <a:defRPr/>
                      </a:pPr>
                      <a:r>
                        <a:rPr lang="zh-CN" altLang="en-US" sz="1600" b="1" baseline="0" dirty="0">
                          <a:latin typeface="Helvetica" panose="020B0604020202020204" pitchFamily="34" charset="0"/>
                          <a:ea typeface="黑体" panose="02010609060101010101" pitchFamily="49" charset="-122"/>
                        </a:rPr>
                        <a:t>特征</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noFill/>
                  </a:tcPr>
                </a:tc>
                <a:tc>
                  <a:txBody>
                    <a:bodyPr/>
                    <a:lstStyle/>
                    <a:p>
                      <a:pPr marL="180000" marR="0" indent="0" algn="l" defTabSz="685800" rtl="0" eaLnBrk="1" fontAlgn="auto" latinLnBrk="0" hangingPunct="1">
                        <a:lnSpc>
                          <a:spcPct val="100000"/>
                        </a:lnSpc>
                        <a:spcBef>
                          <a:spcPts val="0"/>
                        </a:spcBef>
                        <a:spcAft>
                          <a:spcPts val="0"/>
                        </a:spcAft>
                        <a:buClrTx/>
                        <a:buSzTx/>
                        <a:buFontTx/>
                        <a:buNone/>
                        <a:tabLst/>
                        <a:defRPr/>
                      </a:pPr>
                      <a:r>
                        <a:rPr lang="zh-CN" altLang="en-US" sz="1600" b="1" baseline="0" dirty="0">
                          <a:latin typeface="Helvetica" panose="020B0604020202020204" pitchFamily="34" charset="0"/>
                          <a:ea typeface="黑体" panose="02010609060101010101" pitchFamily="49" charset="-122"/>
                        </a:rPr>
                        <a:t>说明</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958805620"/>
                  </a:ext>
                </a:extLst>
              </a:tr>
              <a:tr h="334484">
                <a:tc rowSpan="6">
                  <a:txBody>
                    <a:bodyPr/>
                    <a:lstStyle/>
                    <a:p>
                      <a:pPr algn="ctr"/>
                      <a:r>
                        <a:rPr lang="zh-CN" altLang="en-US" sz="1600" b="1" baseline="0" dirty="0">
                          <a:latin typeface="Helvetica" panose="020B0604020202020204" pitchFamily="34" charset="0"/>
                          <a:ea typeface="黑体" panose="02010609060101010101" pitchFamily="49" charset="-122"/>
                        </a:rPr>
                        <a:t>空间</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marL="180000" marR="0" indent="0" algn="l" defTabSz="685800" rtl="0" eaLnBrk="1" fontAlgn="auto" latinLnBrk="0" hangingPunct="1">
                        <a:lnSpc>
                          <a:spcPct val="100000"/>
                        </a:lnSpc>
                        <a:spcBef>
                          <a:spcPts val="0"/>
                        </a:spcBef>
                        <a:spcAft>
                          <a:spcPts val="0"/>
                        </a:spcAft>
                        <a:buClrTx/>
                        <a:buSzTx/>
                        <a:buFontTx/>
                        <a:buNone/>
                        <a:tabLst/>
                        <a:defRPr/>
                      </a:pPr>
                      <a:r>
                        <a:rPr lang="en-US" altLang="zh-CN" sz="1400" b="0" baseline="0" dirty="0">
                          <a:latin typeface="Helvetica" panose="020B0604020202020204" pitchFamily="34" charset="0"/>
                          <a:ea typeface="黑体" panose="02010609060101010101" pitchFamily="49" charset="-122"/>
                        </a:rPr>
                        <a:t>Total packets</a:t>
                      </a:r>
                      <a:endParaRPr lang="zh-CN" altLang="en-US" sz="1400" b="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B w="28575" cap="flat" cmpd="sng" algn="ctr">
                      <a:noFill/>
                      <a:prstDash val="solid"/>
                      <a:round/>
                      <a:headEnd type="none" w="med" len="med"/>
                      <a:tailEnd type="none" w="med" len="med"/>
                    </a:lnB>
                    <a:noFill/>
                  </a:tcPr>
                </a:tc>
                <a:tc>
                  <a:txBody>
                    <a:bodyPr/>
                    <a:lstStyle/>
                    <a:p>
                      <a:pPr marL="180000" marR="0" indent="0" algn="l" defTabSz="685800" rtl="0" eaLnBrk="1" fontAlgn="auto" latinLnBrk="0" hangingPunct="1">
                        <a:lnSpc>
                          <a:spcPct val="100000"/>
                        </a:lnSpc>
                        <a:spcBef>
                          <a:spcPts val="0"/>
                        </a:spcBef>
                        <a:spcAft>
                          <a:spcPts val="0"/>
                        </a:spcAft>
                        <a:buClrTx/>
                        <a:buSzTx/>
                        <a:buFontTx/>
                        <a:buNone/>
                        <a:tabLst/>
                        <a:defRPr/>
                      </a:pPr>
                      <a:r>
                        <a:rPr lang="zh-CN" altLang="en-US" sz="1400" b="0" baseline="0" dirty="0">
                          <a:latin typeface="Helvetica" panose="020B0604020202020204" pitchFamily="34" charset="0"/>
                          <a:ea typeface="黑体" panose="02010609060101010101" pitchFamily="49" charset="-122"/>
                        </a:rPr>
                        <a:t>总包数</a:t>
                      </a:r>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noFill/>
                      <a:prstDash val="solid"/>
                      <a:round/>
                      <a:headEnd type="none" w="med" len="med"/>
                      <a:tailEnd type="none" w="med" len="med"/>
                    </a:lnB>
                    <a:noFill/>
                  </a:tcPr>
                </a:tc>
                <a:extLst>
                  <a:ext uri="{0D108BD9-81ED-4DB2-BD59-A6C34878D82A}">
                    <a16:rowId xmlns:a16="http://schemas.microsoft.com/office/drawing/2014/main" val="3872875012"/>
                  </a:ext>
                </a:extLst>
              </a:tr>
              <a:tr h="334484">
                <a:tc vMerge="1">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zh-CN" altLang="en-US" sz="1600" dirty="0"/>
                    </a:p>
                  </a:txBody>
                  <a:tcPr anchor="ctr">
                    <a:noFill/>
                  </a:tcPr>
                </a:tc>
                <a:tc>
                  <a:txBody>
                    <a:bodyPr/>
                    <a:lstStyle/>
                    <a:p>
                      <a:pPr marL="180000" algn="l"/>
                      <a:r>
                        <a:rPr lang="en-US" altLang="zh-CN" sz="1400" baseline="0" dirty="0">
                          <a:latin typeface="Helvetica" panose="020B0604020202020204" pitchFamily="34" charset="0"/>
                          <a:ea typeface="黑体" panose="02010609060101010101" pitchFamily="49" charset="-122"/>
                        </a:rPr>
                        <a:t>Total </a:t>
                      </a:r>
                      <a:r>
                        <a:rPr lang="en-US" altLang="zh-CN" sz="1350" b="0" i="0" kern="1200" baseline="0" dirty="0">
                          <a:solidFill>
                            <a:schemeClr val="dk1"/>
                          </a:solidFill>
                          <a:effectLst/>
                          <a:latin typeface="Helvetica" panose="020B0604020202020204" pitchFamily="34" charset="0"/>
                          <a:ea typeface="黑体" panose="02010609060101010101" pitchFamily="49" charset="-122"/>
                          <a:cs typeface="+mn-cs"/>
                        </a:rPr>
                        <a:t>bytes</a:t>
                      </a:r>
                      <a:r>
                        <a:rPr lang="en-US" altLang="zh-CN" sz="1400" baseline="0" dirty="0">
                          <a:latin typeface="Helvetica" panose="020B0604020202020204" pitchFamily="34" charset="0"/>
                          <a:ea typeface="黑体" panose="02010609060101010101" pitchFamily="49" charset="-122"/>
                        </a:rPr>
                        <a:t> </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marL="180000" algn="l"/>
                      <a:r>
                        <a:rPr lang="zh-CN" altLang="en-US" sz="1400" baseline="0" dirty="0">
                          <a:latin typeface="Helvetica" panose="020B0604020202020204" pitchFamily="34" charset="0"/>
                          <a:ea typeface="黑体" panose="02010609060101010101" pitchFamily="49" charset="-122"/>
                        </a:rPr>
                        <a:t>总字节数</a:t>
                      </a:r>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2765865007"/>
                  </a:ext>
                </a:extLst>
              </a:tr>
              <a:tr h="334484">
                <a:tc vMerge="1">
                  <a:txBody>
                    <a:bodyPr/>
                    <a:lstStyle/>
                    <a:p>
                      <a:pPr algn="ctr"/>
                      <a:endParaRPr lang="zh-CN" altLang="en-US" sz="1600" dirty="0"/>
                    </a:p>
                  </a:txBody>
                  <a:tcPr anchor="ctr">
                    <a:noFill/>
                  </a:tcPr>
                </a:tc>
                <a:tc>
                  <a:txBody>
                    <a:bodyPr/>
                    <a:lstStyle/>
                    <a:p>
                      <a:pPr marL="180000" algn="l"/>
                      <a:r>
                        <a:rPr lang="en-US" altLang="zh-CN" sz="1400" baseline="0" dirty="0">
                          <a:latin typeface="Helvetica" panose="020B0604020202020204" pitchFamily="34" charset="0"/>
                          <a:ea typeface="黑体" panose="02010609060101010101" pitchFamily="49" charset="-122"/>
                        </a:rPr>
                        <a:t>Mean packet length</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marL="180000" algn="l"/>
                      <a:r>
                        <a:rPr lang="zh-CN" altLang="en-US" sz="1400" baseline="0" dirty="0">
                          <a:latin typeface="Helvetica" panose="020B0604020202020204" pitchFamily="34" charset="0"/>
                          <a:ea typeface="黑体" panose="02010609060101010101" pitchFamily="49" charset="-122"/>
                        </a:rPr>
                        <a:t>包长均值</a:t>
                      </a:r>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3362493328"/>
                  </a:ext>
                </a:extLst>
              </a:tr>
              <a:tr h="334800">
                <a:tc vMerge="1">
                  <a:txBody>
                    <a:bodyPr/>
                    <a:lstStyle/>
                    <a:p>
                      <a:endParaRPr lang="zh-CN" altLang="en-US"/>
                    </a:p>
                  </a:txBody>
                  <a:tcPr/>
                </a:tc>
                <a:tc>
                  <a:txBody>
                    <a:bodyPr/>
                    <a:lstStyle/>
                    <a:p>
                      <a:pPr marL="180000" marR="0" indent="0" algn="l" defTabSz="685800"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dk1"/>
                          </a:solidFill>
                          <a:effectLst/>
                          <a:latin typeface="Helvetica" panose="020B0604020202020204" pitchFamily="34" charset="0"/>
                          <a:ea typeface="黑体" panose="02010609060101010101" pitchFamily="49" charset="-122"/>
                          <a:cs typeface="+mn-cs"/>
                        </a:rPr>
                        <a:t>STD packet length</a:t>
                      </a:r>
                      <a:r>
                        <a:rPr lang="en-US" altLang="zh-CN" sz="1600" baseline="0" dirty="0">
                          <a:latin typeface="Helvetica" panose="020B0604020202020204" pitchFamily="34" charset="0"/>
                          <a:ea typeface="黑体" panose="02010609060101010101" pitchFamily="49" charset="-122"/>
                        </a:rPr>
                        <a:t> </a:t>
                      </a:r>
                      <a:endParaRPr lang="zh-CN" altLang="en-US" sz="16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marL="180000" algn="l"/>
                      <a:r>
                        <a:rPr lang="zh-CN" altLang="en-US" sz="1400" baseline="0" dirty="0">
                          <a:latin typeface="Helvetica" panose="020B0604020202020204" pitchFamily="34" charset="0"/>
                          <a:ea typeface="黑体" panose="02010609060101010101" pitchFamily="49" charset="-122"/>
                        </a:rPr>
                        <a:t>包长均方差</a:t>
                      </a:r>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4168693601"/>
                  </a:ext>
                </a:extLst>
              </a:tr>
              <a:tr h="334484">
                <a:tc vMerge="1">
                  <a:txBody>
                    <a:bodyPr/>
                    <a:lstStyle/>
                    <a:p>
                      <a:endParaRPr lang="zh-CN" altLang="en-US"/>
                    </a:p>
                  </a:txBody>
                  <a:tcPr/>
                </a:tc>
                <a:tc>
                  <a:txBody>
                    <a:bodyPr/>
                    <a:lstStyle/>
                    <a:p>
                      <a:pPr marL="180000" algn="l"/>
                      <a:r>
                        <a:rPr lang="en-US" altLang="zh-CN" sz="1400" baseline="0" dirty="0">
                          <a:latin typeface="Helvetica" panose="020B0604020202020204" pitchFamily="34" charset="0"/>
                          <a:ea typeface="黑体" panose="02010609060101010101" pitchFamily="49" charset="-122"/>
                        </a:rPr>
                        <a:t>Packet length distribution</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marL="180000" algn="l"/>
                      <a:r>
                        <a:rPr lang="zh-CN" altLang="en-US" sz="1400" baseline="0" dirty="0">
                          <a:latin typeface="Helvetica" panose="020B0604020202020204" pitchFamily="34" charset="0"/>
                          <a:ea typeface="黑体" panose="02010609060101010101" pitchFamily="49" charset="-122"/>
                        </a:rPr>
                        <a:t>包长直方图分布</a:t>
                      </a:r>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811732435"/>
                  </a:ext>
                </a:extLst>
              </a:tr>
              <a:tr h="334484">
                <a:tc vMerge="1">
                  <a:txBody>
                    <a:bodyPr/>
                    <a:lstStyle/>
                    <a:p>
                      <a:pPr algn="ctr"/>
                      <a:endParaRPr lang="zh-CN" altLang="en-US" sz="16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marL="180000" algn="l"/>
                      <a:r>
                        <a:rPr lang="en-US" altLang="zh-CN" sz="1400" baseline="0" dirty="0">
                          <a:latin typeface="Helvetica" panose="020B0604020202020204" pitchFamily="34" charset="0"/>
                          <a:ea typeface="黑体" panose="02010609060101010101" pitchFamily="49" charset="-122"/>
                        </a:rPr>
                        <a:t>Packet length MRF matrix</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noFill/>
                  </a:tcPr>
                </a:tc>
                <a:tc>
                  <a:txBody>
                    <a:bodyPr/>
                    <a:lstStyle/>
                    <a:p>
                      <a:pPr marL="180000" algn="l"/>
                      <a:r>
                        <a:rPr lang="zh-CN" altLang="en-US" sz="1400" baseline="0" dirty="0">
                          <a:latin typeface="Helvetica" panose="020B0604020202020204" pitchFamily="34" charset="0"/>
                          <a:ea typeface="黑体" panose="02010609060101010101" pitchFamily="49" charset="-122"/>
                        </a:rPr>
                        <a:t>包长马尔可夫状态转移矩阵</a:t>
                      </a:r>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noFill/>
                  </a:tcPr>
                </a:tc>
                <a:extLst>
                  <a:ext uri="{0D108BD9-81ED-4DB2-BD59-A6C34878D82A}">
                    <a16:rowId xmlns:a16="http://schemas.microsoft.com/office/drawing/2014/main" val="294725985"/>
                  </a:ext>
                </a:extLst>
              </a:tr>
              <a:tr h="334484">
                <a:tc rowSpan="4">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600" b="1" baseline="0" dirty="0">
                          <a:latin typeface="Helvetica" panose="020B0604020202020204" pitchFamily="34" charset="0"/>
                          <a:ea typeface="黑体" panose="02010609060101010101" pitchFamily="49" charset="-122"/>
                        </a:rPr>
                        <a:t>时间</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marL="180000" algn="l"/>
                      <a:r>
                        <a:rPr lang="en-US" altLang="zh-CN" sz="1400" baseline="0" dirty="0">
                          <a:latin typeface="Helvetica" panose="020B0604020202020204" pitchFamily="34" charset="0"/>
                          <a:ea typeface="黑体" panose="02010609060101010101" pitchFamily="49" charset="-122"/>
                        </a:rPr>
                        <a:t>Mean </a:t>
                      </a:r>
                      <a:r>
                        <a:rPr lang="en-US" altLang="zh-CN" sz="1400" b="0" baseline="0" dirty="0">
                          <a:latin typeface="Helvetica" panose="020B0604020202020204" pitchFamily="34" charset="0"/>
                          <a:ea typeface="黑体" panose="02010609060101010101" pitchFamily="49" charset="-122"/>
                        </a:rPr>
                        <a:t>packet</a:t>
                      </a:r>
                      <a:r>
                        <a:rPr lang="en-US" altLang="zh-CN" sz="1400" baseline="0" dirty="0">
                          <a:latin typeface="Helvetica" panose="020B0604020202020204" pitchFamily="34" charset="0"/>
                          <a:ea typeface="黑体" panose="02010609060101010101" pitchFamily="49" charset="-122"/>
                        </a:rPr>
                        <a:t> arrival time diff</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marL="180000" algn="l"/>
                      <a:r>
                        <a:rPr lang="zh-CN" altLang="en-US" sz="1400" baseline="0" dirty="0">
                          <a:latin typeface="Helvetica" panose="020B0604020202020204" pitchFamily="34" charset="0"/>
                          <a:ea typeface="黑体" panose="02010609060101010101" pitchFamily="49" charset="-122"/>
                        </a:rPr>
                        <a:t>间隔均值</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val="1174771563"/>
                  </a:ext>
                </a:extLst>
              </a:tr>
              <a:tr h="335801">
                <a:tc vMerge="1">
                  <a:txBody>
                    <a:bodyPr/>
                    <a:lstStyle/>
                    <a:p>
                      <a:pPr algn="ctr"/>
                      <a:endParaRPr lang="zh-CN" altLang="en-US" sz="1600" dirty="0"/>
                    </a:p>
                  </a:txBody>
                  <a:tcPr anchor="ctr">
                    <a:noFill/>
                  </a:tcPr>
                </a:tc>
                <a:tc>
                  <a:txBody>
                    <a:bodyPr/>
                    <a:lstStyle/>
                    <a:p>
                      <a:pPr marL="180000" algn="l"/>
                      <a:r>
                        <a:rPr lang="en-US" altLang="zh-CN" sz="1400" b="0" baseline="0" dirty="0">
                          <a:latin typeface="Helvetica" panose="020B0604020202020204" pitchFamily="34" charset="0"/>
                          <a:ea typeface="黑体" panose="02010609060101010101" pitchFamily="49" charset="-122"/>
                        </a:rPr>
                        <a:t>STD packet</a:t>
                      </a:r>
                      <a:r>
                        <a:rPr lang="en-US" altLang="zh-CN" sz="1400" baseline="0" dirty="0">
                          <a:latin typeface="Helvetica" panose="020B0604020202020204" pitchFamily="34" charset="0"/>
                          <a:ea typeface="黑体" panose="02010609060101010101" pitchFamily="49" charset="-122"/>
                        </a:rPr>
                        <a:t> arrival time diff</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80000" algn="l"/>
                      <a:r>
                        <a:rPr lang="zh-CN" altLang="en-US" sz="1400" baseline="0" dirty="0">
                          <a:latin typeface="Helvetica" panose="020B0604020202020204" pitchFamily="34" charset="0"/>
                          <a:ea typeface="黑体" panose="02010609060101010101" pitchFamily="49" charset="-122"/>
                        </a:rPr>
                        <a:t>间隔均方差</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24370449"/>
                  </a:ext>
                </a:extLst>
              </a:tr>
              <a:tr h="334484">
                <a:tc vMerge="1">
                  <a:txBody>
                    <a:bodyPr/>
                    <a:lstStyle/>
                    <a:p>
                      <a:pPr algn="ctr"/>
                      <a:endParaRPr lang="zh-CN" altLang="en-US" sz="1600" dirty="0"/>
                    </a:p>
                  </a:txBody>
                  <a:tcPr anchor="ctr">
                    <a:noFill/>
                  </a:tcPr>
                </a:tc>
                <a:tc>
                  <a:txBody>
                    <a:bodyPr/>
                    <a:lstStyle/>
                    <a:p>
                      <a:pPr marL="180000" algn="l"/>
                      <a:r>
                        <a:rPr lang="en-US" altLang="zh-CN" sz="1400" b="0" baseline="0" dirty="0">
                          <a:latin typeface="Helvetica" panose="020B0604020202020204" pitchFamily="34" charset="0"/>
                          <a:ea typeface="黑体" panose="02010609060101010101" pitchFamily="49" charset="-122"/>
                        </a:rPr>
                        <a:t>packet</a:t>
                      </a:r>
                      <a:r>
                        <a:rPr lang="en-US" altLang="zh-CN" sz="1400" baseline="0" dirty="0">
                          <a:latin typeface="Helvetica" panose="020B0604020202020204" pitchFamily="34" charset="0"/>
                          <a:ea typeface="黑体" panose="02010609060101010101" pitchFamily="49" charset="-122"/>
                        </a:rPr>
                        <a:t> arrival time diff </a:t>
                      </a:r>
                      <a:r>
                        <a:rPr lang="en-US" altLang="zh-CN" sz="1350" b="0" i="0" kern="1200" baseline="0" dirty="0">
                          <a:solidFill>
                            <a:schemeClr val="dk1"/>
                          </a:solidFill>
                          <a:effectLst/>
                          <a:latin typeface="Helvetica" panose="020B0604020202020204" pitchFamily="34" charset="0"/>
                          <a:ea typeface="黑体" panose="02010609060101010101" pitchFamily="49" charset="-122"/>
                          <a:cs typeface="+mn-cs"/>
                        </a:rPr>
                        <a:t>distribution</a:t>
                      </a:r>
                      <a:r>
                        <a:rPr lang="en-US" altLang="zh-CN" sz="1400" baseline="0" dirty="0">
                          <a:latin typeface="Helvetica" panose="020B0604020202020204" pitchFamily="34" charset="0"/>
                          <a:ea typeface="黑体" panose="02010609060101010101" pitchFamily="49" charset="-122"/>
                        </a:rPr>
                        <a:t> </a:t>
                      </a:r>
                      <a:endParaRPr lang="zh-CN" altLang="en-US" sz="1400"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a:latin typeface="Helvetica" panose="020B0604020202020204" pitchFamily="34" charset="0"/>
                          <a:ea typeface="黑体" panose="02010609060101010101" pitchFamily="49" charset="-122"/>
                        </a:rPr>
                        <a:t>间隔直方图分布</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72914051"/>
                  </a:ext>
                </a:extLst>
              </a:tr>
              <a:tr h="334484">
                <a:tc vMerge="1">
                  <a:txBody>
                    <a:bodyPr/>
                    <a:lstStyle/>
                    <a:p>
                      <a:pPr algn="ctr"/>
                      <a:endParaRPr lang="zh-CN" altLang="en-US" sz="1600" dirty="0"/>
                    </a:p>
                  </a:txBody>
                  <a:tcPr anchor="ctr">
                    <a:noFill/>
                  </a:tcPr>
                </a:tc>
                <a:tc>
                  <a:txBody>
                    <a:bodyPr/>
                    <a:lstStyle/>
                    <a:p>
                      <a:pPr marL="180000" marR="0" lvl="0" indent="0" algn="l" defTabSz="685800" rtl="0" eaLnBrk="1" fontAlgn="auto" latinLnBrk="0" hangingPunct="1">
                        <a:lnSpc>
                          <a:spcPct val="100000"/>
                        </a:lnSpc>
                        <a:spcBef>
                          <a:spcPts val="0"/>
                        </a:spcBef>
                        <a:spcAft>
                          <a:spcPts val="0"/>
                        </a:spcAft>
                        <a:buClrTx/>
                        <a:buSzTx/>
                        <a:buFontTx/>
                        <a:buNone/>
                        <a:tabLst/>
                        <a:defRPr/>
                      </a:pPr>
                      <a:r>
                        <a:rPr lang="en-US" altLang="zh-CN" sz="1400" kern="1200" baseline="0" dirty="0">
                          <a:solidFill>
                            <a:schemeClr val="dk1"/>
                          </a:solidFill>
                          <a:latin typeface="Helvetica" panose="020B0604020202020204" pitchFamily="34" charset="0"/>
                          <a:ea typeface="黑体" panose="02010609060101010101" pitchFamily="49" charset="-122"/>
                          <a:cs typeface="+mn-cs"/>
                        </a:rPr>
                        <a:t>packet arrival time diff MRF matrix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0000" marR="0" lvl="0" indent="0" algn="l" defTabSz="685800" rtl="0" eaLnBrk="1" fontAlgn="auto" latinLnBrk="0" hangingPunct="1">
                        <a:lnSpc>
                          <a:spcPct val="100000"/>
                        </a:lnSpc>
                        <a:spcBef>
                          <a:spcPts val="0"/>
                        </a:spcBef>
                        <a:spcAft>
                          <a:spcPts val="0"/>
                        </a:spcAft>
                        <a:buClrTx/>
                        <a:buSzTx/>
                        <a:buFontTx/>
                        <a:buNone/>
                        <a:tabLst/>
                        <a:defRPr/>
                      </a:pPr>
                      <a:r>
                        <a:rPr lang="zh-CN" altLang="en-US" sz="1400" baseline="0" dirty="0">
                          <a:latin typeface="Helvetica" panose="020B0604020202020204" pitchFamily="34" charset="0"/>
                          <a:ea typeface="黑体" panose="02010609060101010101" pitchFamily="49" charset="-122"/>
                        </a:rPr>
                        <a:t>间隔长度的</a:t>
                      </a:r>
                      <a:r>
                        <a:rPr lang="en-US" altLang="zh-CN" sz="1400" baseline="0" dirty="0">
                          <a:latin typeface="Helvetica" panose="020B0604020202020204" pitchFamily="34" charset="0"/>
                          <a:ea typeface="黑体" panose="02010609060101010101" pitchFamily="49" charset="-122"/>
                        </a:rPr>
                        <a:t>MRF</a:t>
                      </a:r>
                      <a:r>
                        <a:rPr lang="zh-CN" altLang="en-US" sz="1400" baseline="0" dirty="0">
                          <a:latin typeface="Helvetica" panose="020B0604020202020204" pitchFamily="34" charset="0"/>
                          <a:ea typeface="黑体" panose="02010609060101010101" pitchFamily="49" charset="-122"/>
                        </a:rPr>
                        <a:t>矩阵</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5116422"/>
                  </a:ext>
                </a:extLst>
              </a:tr>
              <a:tr h="334484">
                <a:tc rowSpan="3">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600" b="1" baseline="0" dirty="0">
                          <a:latin typeface="Helvetica" panose="020B0604020202020204" pitchFamily="34" charset="0"/>
                          <a:ea typeface="黑体" panose="02010609060101010101" pitchFamily="49" charset="-122"/>
                        </a:rPr>
                        <a:t>速率</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solidFill>
                      <a:prstDash val="solid"/>
                      <a:round/>
                      <a:headEnd type="none" w="med" len="med"/>
                      <a:tailEnd type="none" w="med" len="med"/>
                    </a:lnB>
                    <a:noFill/>
                  </a:tcPr>
                </a:tc>
                <a:tc>
                  <a:txBody>
                    <a:bodyPr/>
                    <a:lstStyle/>
                    <a:p>
                      <a:pPr marL="180000"/>
                      <a:r>
                        <a:rPr lang="en-US" altLang="zh-CN" sz="1350" b="0" i="0" kern="1200" baseline="0" dirty="0">
                          <a:solidFill>
                            <a:schemeClr val="dk1"/>
                          </a:solidFill>
                          <a:effectLst/>
                          <a:latin typeface="Helvetica" panose="020B0604020202020204" pitchFamily="34" charset="0"/>
                          <a:ea typeface="黑体" panose="02010609060101010101" pitchFamily="49" charset="-122"/>
                          <a:cs typeface="+mn-cs"/>
                        </a:rPr>
                        <a:t>Mean packets throughput</a:t>
                      </a:r>
                      <a:r>
                        <a:rPr lang="en-US" altLang="zh-CN" baseline="0" dirty="0">
                          <a:latin typeface="Helvetica" panose="020B0604020202020204" pitchFamily="34" charset="0"/>
                          <a:ea typeface="黑体" panose="02010609060101010101" pitchFamily="49" charset="-122"/>
                        </a:rPr>
                        <a:t> </a:t>
                      </a:r>
                      <a:endParaRPr lang="zh-CN" altLang="en-US"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a:latin typeface="Helvetica" panose="020B0604020202020204" pitchFamily="34" charset="0"/>
                          <a:ea typeface="黑体" panose="02010609060101010101" pitchFamily="49" charset="-122"/>
                        </a:rPr>
                        <a:t>包数吞吐量均值</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noFill/>
                  </a:tcPr>
                </a:tc>
                <a:extLst>
                  <a:ext uri="{0D108BD9-81ED-4DB2-BD59-A6C34878D82A}">
                    <a16:rowId xmlns:a16="http://schemas.microsoft.com/office/drawing/2014/main" val="3348053737"/>
                  </a:ext>
                </a:extLst>
              </a:tr>
              <a:tr h="334484">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zh-CN" altLang="en-US" sz="16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marL="180000"/>
                      <a:r>
                        <a:rPr lang="en-US" altLang="zh-CN" baseline="0" dirty="0">
                          <a:latin typeface="Helvetica" panose="020B0604020202020204" pitchFamily="34" charset="0"/>
                          <a:ea typeface="黑体" panose="02010609060101010101" pitchFamily="49" charset="-122"/>
                        </a:rPr>
                        <a:t>Mean bytes throughput</a:t>
                      </a:r>
                      <a:endParaRPr lang="zh-CN" altLang="en-US"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a:latin typeface="Helvetica" panose="020B0604020202020204" pitchFamily="34" charset="0"/>
                          <a:ea typeface="黑体" panose="02010609060101010101" pitchFamily="49" charset="-122"/>
                        </a:rPr>
                        <a:t>字节数吞吐量均值</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772478923"/>
                  </a:ext>
                </a:extLst>
              </a:tr>
              <a:tr h="334484">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zh-CN" altLang="en-US" sz="16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marL="180000"/>
                      <a:r>
                        <a:rPr lang="en-US" altLang="zh-CN" baseline="0" dirty="0">
                          <a:latin typeface="Helvetica" panose="020B0604020202020204" pitchFamily="34" charset="0"/>
                          <a:ea typeface="黑体" panose="02010609060101010101" pitchFamily="49" charset="-122"/>
                        </a:rPr>
                        <a:t>Peak distribution</a:t>
                      </a:r>
                      <a:endParaRPr lang="zh-CN" altLang="en-US" baseline="0" dirty="0">
                        <a:latin typeface="Helvetica" panose="020B0604020202020204" pitchFamily="34" charset="0"/>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a:latin typeface="Helvetica" panose="020B0604020202020204" pitchFamily="34" charset="0"/>
                          <a:ea typeface="黑体" panose="02010609060101010101" pitchFamily="49" charset="-122"/>
                        </a:rPr>
                        <a:t>传输峰值分布</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778106"/>
                  </a:ext>
                </a:extLst>
              </a:tr>
            </a:tbl>
          </a:graphicData>
        </a:graphic>
      </p:graphicFrame>
      <p:sp>
        <p:nvSpPr>
          <p:cNvPr id="7" name="文本框 6"/>
          <p:cNvSpPr txBox="1"/>
          <p:nvPr/>
        </p:nvSpPr>
        <p:spPr>
          <a:xfrm>
            <a:off x="206924" y="908462"/>
            <a:ext cx="8556595" cy="369332"/>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研究内容一：</a:t>
            </a:r>
            <a:r>
              <a:rPr lang="zh-CN" altLang="en-US" dirty="0">
                <a:solidFill>
                  <a:prstClr val="black"/>
                </a:solidFill>
              </a:rPr>
              <a:t>开放环境</a:t>
            </a: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中的细粒度主机属性发现</a:t>
            </a:r>
          </a:p>
        </p:txBody>
      </p:sp>
      <p:sp>
        <p:nvSpPr>
          <p:cNvPr id="6" name="文本框 5"/>
          <p:cNvSpPr txBox="1"/>
          <p:nvPr/>
        </p:nvSpPr>
        <p:spPr>
          <a:xfrm>
            <a:off x="206924" y="1195686"/>
            <a:ext cx="5190836"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会话长度序列和时间序列统计特征</a:t>
            </a:r>
          </a:p>
        </p:txBody>
      </p:sp>
      <p:sp>
        <p:nvSpPr>
          <p:cNvPr id="3" name="灯片编号占位符 2">
            <a:extLst>
              <a:ext uri="{FF2B5EF4-FFF2-40B4-BE49-F238E27FC236}">
                <a16:creationId xmlns:a16="http://schemas.microsoft.com/office/drawing/2014/main" id="{9976A044-2F9B-4D0D-8B9F-67B872E1F171}"/>
              </a:ext>
            </a:extLst>
          </p:cNvPr>
          <p:cNvSpPr>
            <a:spLocks noGrp="1"/>
          </p:cNvSpPr>
          <p:nvPr>
            <p:ph type="sldNum" sz="quarter" idx="10"/>
          </p:nvPr>
        </p:nvSpPr>
        <p:spPr/>
        <p:txBody>
          <a:bodyPr/>
          <a:lstStyle/>
          <a:p>
            <a:fld id="{6DE2FBD6-56D3-45DC-8484-A22812E13BA8}" type="slidenum">
              <a:rPr lang="zh-CN" altLang="en-US" smtClean="0"/>
              <a:pPr/>
              <a:t>19</a:t>
            </a:fld>
            <a:endParaRPr lang="zh-CN" altLang="en-US"/>
          </a:p>
        </p:txBody>
      </p:sp>
    </p:spTree>
    <p:extLst>
      <p:ext uri="{BB962C8B-B14F-4D97-AF65-F5344CB8AC3E}">
        <p14:creationId xmlns:p14="http://schemas.microsoft.com/office/powerpoint/2010/main" val="477812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25724D3-2FD5-4F72-B707-2AE041E8C9D3}"/>
              </a:ext>
            </a:extLst>
          </p:cNvPr>
          <p:cNvPicPr>
            <a:picLocks noChangeAspect="1"/>
          </p:cNvPicPr>
          <p:nvPr/>
        </p:nvPicPr>
        <p:blipFill>
          <a:blip r:embed="rId3"/>
          <a:stretch>
            <a:fillRect/>
          </a:stretch>
        </p:blipFill>
        <p:spPr>
          <a:xfrm>
            <a:off x="1001881" y="2777942"/>
            <a:ext cx="6807841" cy="3326416"/>
          </a:xfrm>
          <a:prstGeom prst="rect">
            <a:avLst/>
          </a:prstGeom>
        </p:spPr>
      </p:pic>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主要工作及成果</a:t>
            </a:r>
          </a:p>
        </p:txBody>
      </p:sp>
      <p:sp>
        <p:nvSpPr>
          <p:cNvPr id="7" name="文本框 6"/>
          <p:cNvSpPr txBox="1"/>
          <p:nvPr/>
        </p:nvSpPr>
        <p:spPr>
          <a:xfrm>
            <a:off x="206924" y="908462"/>
            <a:ext cx="8556595" cy="369332"/>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研究内容一：</a:t>
            </a:r>
            <a:r>
              <a:rPr lang="zh-CN" altLang="en-US" dirty="0">
                <a:solidFill>
                  <a:prstClr val="black"/>
                </a:solidFill>
              </a:rPr>
              <a:t>开放环境</a:t>
            </a: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中的细粒度主机属性发现</a:t>
            </a:r>
          </a:p>
        </p:txBody>
      </p:sp>
      <p:sp>
        <p:nvSpPr>
          <p:cNvPr id="9" name="矩形 8"/>
          <p:cNvSpPr/>
          <p:nvPr/>
        </p:nvSpPr>
        <p:spPr bwMode="auto">
          <a:xfrm>
            <a:off x="3708399" y="2777941"/>
            <a:ext cx="1358123" cy="3326416"/>
          </a:xfrm>
          <a:prstGeom prst="rect">
            <a:avLst/>
          </a:prstGeom>
          <a:noFill/>
          <a:ln w="19050" cap="flat">
            <a:solidFill>
              <a:srgbClr val="C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cxnSp>
        <p:nvCxnSpPr>
          <p:cNvPr id="11" name="直接箭头连接符 10"/>
          <p:cNvCxnSpPr>
            <a:cxnSpLocks/>
            <a:stCxn id="9" idx="2"/>
            <a:endCxn id="12" idx="0"/>
          </p:cNvCxnSpPr>
          <p:nvPr/>
        </p:nvCxnSpPr>
        <p:spPr>
          <a:xfrm>
            <a:off x="4387461" y="6104357"/>
            <a:ext cx="2925" cy="25482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2" name="文本框 11"/>
          <p:cNvSpPr txBox="1"/>
          <p:nvPr/>
        </p:nvSpPr>
        <p:spPr>
          <a:xfrm>
            <a:off x="3474452" y="6359186"/>
            <a:ext cx="18318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C00000"/>
                </a:solidFill>
                <a:effectLst/>
                <a:uLnTx/>
                <a:uFillTx/>
                <a:latin typeface="Helvetica"/>
                <a:ea typeface="黑体"/>
                <a:cs typeface="+mn-cs"/>
              </a:rPr>
              <a:t>确定最佳包数</a:t>
            </a:r>
          </a:p>
        </p:txBody>
      </p:sp>
      <p:sp>
        <p:nvSpPr>
          <p:cNvPr id="17" name="文本框 16"/>
          <p:cNvSpPr txBox="1"/>
          <p:nvPr/>
        </p:nvSpPr>
        <p:spPr>
          <a:xfrm>
            <a:off x="2247976" y="1616005"/>
            <a:ext cx="4608625" cy="907108"/>
          </a:xfrm>
          <a:prstGeom prst="rect">
            <a:avLst/>
          </a:prstGeom>
          <a:solidFill>
            <a:srgbClr val="E9F8FD"/>
          </a:solidFill>
        </p:spPr>
        <p:txBody>
          <a:bodyPr wrap="square" rtlCol="0">
            <a:spAutoFit/>
          </a:bodyPr>
          <a:lstStyle/>
          <a:p>
            <a:pPr marL="0" marR="0" lvl="0" indent="0" algn="just" defTabSz="914400" rtl="0" eaLnBrk="1" fontAlgn="auto" latinLnBrk="0" hangingPunct="1">
              <a:lnSpc>
                <a:spcPts val="22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分别从每条流的前</a:t>
            </a:r>
            <a:r>
              <a:rPr kumimoji="0" lang="en-US" altLang="zh-CN" sz="1400" b="0" i="0" u="none" strike="noStrike" kern="1200" cap="none" spc="0" normalizeH="0" baseline="0" noProof="0" dirty="0">
                <a:ln>
                  <a:noFill/>
                </a:ln>
                <a:solidFill>
                  <a:srgbClr val="C00000"/>
                </a:solidFill>
                <a:effectLst/>
                <a:uLnTx/>
                <a:uFillTx/>
                <a:latin typeface="Helvetica"/>
                <a:ea typeface="黑体"/>
                <a:cs typeface="+mn-cs"/>
              </a:rPr>
              <a:t>20</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a:t>
            </a:r>
            <a:r>
              <a:rPr kumimoji="0" lang="en-US" altLang="zh-CN" sz="1400" b="0" i="0" u="none" strike="noStrike" kern="1200" cap="none" spc="0" normalizeH="0" baseline="0" noProof="0" dirty="0">
                <a:ln>
                  <a:noFill/>
                </a:ln>
                <a:solidFill>
                  <a:srgbClr val="C00000"/>
                </a:solidFill>
                <a:effectLst/>
                <a:uLnTx/>
                <a:uFillTx/>
                <a:latin typeface="Helvetica"/>
                <a:ea typeface="黑体"/>
                <a:cs typeface="+mn-cs"/>
              </a:rPr>
              <a:t>50</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a:t>
            </a:r>
            <a:r>
              <a:rPr kumimoji="0" lang="en-US" altLang="zh-CN" sz="1400" b="0" i="0" u="none" strike="noStrike" kern="1200" cap="none" spc="0" normalizeH="0" baseline="0" noProof="0" dirty="0">
                <a:ln>
                  <a:noFill/>
                </a:ln>
                <a:solidFill>
                  <a:srgbClr val="C00000"/>
                </a:solidFill>
                <a:effectLst/>
                <a:uLnTx/>
                <a:uFillTx/>
                <a:latin typeface="Helvetica"/>
                <a:ea typeface="黑体"/>
                <a:cs typeface="+mn-cs"/>
              </a:rPr>
              <a:t>80</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a:t>
            </a:r>
            <a:r>
              <a:rPr kumimoji="0" lang="en-US" altLang="zh-CN" sz="1400" b="0" i="0" u="none" strike="noStrike" kern="1200" cap="none" spc="0" normalizeH="0" baseline="0" noProof="0" dirty="0">
                <a:ln>
                  <a:noFill/>
                </a:ln>
                <a:solidFill>
                  <a:srgbClr val="C00000"/>
                </a:solidFill>
                <a:effectLst/>
                <a:uLnTx/>
                <a:uFillTx/>
                <a:latin typeface="Helvetica"/>
                <a:ea typeface="黑体"/>
                <a:cs typeface="+mn-cs"/>
              </a:rPr>
              <a:t>100</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个包的</a:t>
            </a:r>
            <a:r>
              <a:rPr kumimoji="0" lang="zh-CN" altLang="en-US" sz="1400" b="0" i="0" u="none" strike="noStrike" kern="1200" cap="none" spc="0" normalizeH="0" baseline="0" noProof="0" dirty="0">
                <a:ln>
                  <a:noFill/>
                </a:ln>
                <a:solidFill>
                  <a:srgbClr val="C00000"/>
                </a:solidFill>
                <a:effectLst/>
                <a:uLnTx/>
                <a:uFillTx/>
                <a:latin typeface="Helvetica"/>
                <a:ea typeface="黑体"/>
                <a:cs typeface="+mn-cs"/>
              </a:rPr>
              <a:t>长度序列</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和</a:t>
            </a:r>
            <a:r>
              <a:rPr kumimoji="0" lang="zh-CN" altLang="en-US" sz="1400" b="0" i="0" u="none" strike="noStrike" kern="1200" cap="none" spc="0" normalizeH="0" baseline="0" noProof="0" dirty="0">
                <a:ln>
                  <a:noFill/>
                </a:ln>
                <a:solidFill>
                  <a:srgbClr val="C00000"/>
                </a:solidFill>
                <a:effectLst/>
                <a:uLnTx/>
                <a:uFillTx/>
                <a:latin typeface="Helvetica"/>
                <a:ea typeface="黑体"/>
                <a:cs typeface="+mn-cs"/>
              </a:rPr>
              <a:t>到达时间序列</a:t>
            </a:r>
            <a:r>
              <a:rPr kumimoji="0" lang="en-US" altLang="zh-CN" sz="1400" b="0" i="0" u="none" strike="noStrike" kern="1200" cap="none" spc="0" normalizeH="0" baseline="0" noProof="0" dirty="0">
                <a:ln>
                  <a:noFill/>
                </a:ln>
                <a:solidFill>
                  <a:prstClr val="black"/>
                </a:solidFill>
                <a:effectLst/>
                <a:uLnTx/>
                <a:uFillTx/>
                <a:latin typeface="Helvetica"/>
                <a:ea typeface="黑体"/>
                <a:cs typeface="+mn-cs"/>
              </a:rPr>
              <a:t>(</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对于短流进行零填充</a:t>
            </a:r>
            <a:r>
              <a:rPr kumimoji="0" lang="en-US" altLang="zh-CN" sz="1400" b="0" i="0" u="none" strike="noStrike" kern="1200" cap="none" spc="0" normalizeH="0" baseline="0" noProof="0" dirty="0">
                <a:ln>
                  <a:noFill/>
                </a:ln>
                <a:solidFill>
                  <a:prstClr val="black"/>
                </a:solidFill>
                <a:effectLst/>
                <a:uLnTx/>
                <a:uFillTx/>
                <a:latin typeface="Helvetica"/>
                <a:ea typeface="黑体"/>
                <a:cs typeface="+mn-cs"/>
              </a:rPr>
              <a:t>)</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中提取流统计特征，并结合</a:t>
            </a:r>
            <a:r>
              <a:rPr kumimoji="0" lang="en-US" altLang="zh-CN" sz="1400" b="0" i="0" u="none" strike="noStrike" kern="1200" cap="none" spc="0" normalizeH="0" baseline="0" noProof="0" dirty="0">
                <a:ln>
                  <a:noFill/>
                </a:ln>
                <a:solidFill>
                  <a:srgbClr val="C00000"/>
                </a:solidFill>
                <a:effectLst/>
                <a:uLnTx/>
                <a:uFillTx/>
                <a:latin typeface="Helvetica"/>
                <a:ea typeface="黑体"/>
                <a:cs typeface="+mn-cs"/>
              </a:rPr>
              <a:t>5</a:t>
            </a:r>
            <a:r>
              <a:rPr kumimoji="0" lang="zh-CN" altLang="en-US" sz="1400" b="0" i="0" u="none" strike="noStrike" kern="1200" cap="none" spc="0" normalizeH="0" baseline="0" noProof="0" dirty="0">
                <a:ln>
                  <a:noFill/>
                </a:ln>
                <a:solidFill>
                  <a:srgbClr val="C00000"/>
                </a:solidFill>
                <a:effectLst/>
                <a:uLnTx/>
                <a:uFillTx/>
                <a:latin typeface="Helvetica"/>
                <a:ea typeface="黑体"/>
                <a:cs typeface="+mn-cs"/>
              </a:rPr>
              <a:t>类</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机器学习算法，进行不同识别目标的分组实验。</a:t>
            </a:r>
          </a:p>
        </p:txBody>
      </p:sp>
      <p:sp>
        <p:nvSpPr>
          <p:cNvPr id="10" name="文本框 9"/>
          <p:cNvSpPr txBox="1"/>
          <p:nvPr/>
        </p:nvSpPr>
        <p:spPr>
          <a:xfrm>
            <a:off x="206924" y="1195686"/>
            <a:ext cx="5190836"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会话长度序列和时间序列统计特征</a:t>
            </a:r>
          </a:p>
        </p:txBody>
      </p:sp>
      <p:sp>
        <p:nvSpPr>
          <p:cNvPr id="4" name="灯片编号占位符 3">
            <a:extLst>
              <a:ext uri="{FF2B5EF4-FFF2-40B4-BE49-F238E27FC236}">
                <a16:creationId xmlns:a16="http://schemas.microsoft.com/office/drawing/2014/main" id="{9BBC2936-1A8E-409E-B423-A88C4FCA6AEE}"/>
              </a:ext>
            </a:extLst>
          </p:cNvPr>
          <p:cNvSpPr>
            <a:spLocks noGrp="1"/>
          </p:cNvSpPr>
          <p:nvPr>
            <p:ph type="sldNum" sz="quarter" idx="10"/>
          </p:nvPr>
        </p:nvSpPr>
        <p:spPr/>
        <p:txBody>
          <a:bodyPr/>
          <a:lstStyle/>
          <a:p>
            <a:fld id="{6DE2FBD6-56D3-45DC-8484-A22812E13BA8}" type="slidenum">
              <a:rPr lang="zh-CN" altLang="en-US" smtClean="0"/>
              <a:pPr/>
              <a:t>20</a:t>
            </a:fld>
            <a:endParaRPr lang="zh-CN" altLang="en-US"/>
          </a:p>
        </p:txBody>
      </p:sp>
    </p:spTree>
    <p:extLst>
      <p:ext uri="{BB962C8B-B14F-4D97-AF65-F5344CB8AC3E}">
        <p14:creationId xmlns:p14="http://schemas.microsoft.com/office/powerpoint/2010/main" val="390691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890332" y="5419149"/>
            <a:ext cx="3484966" cy="680400"/>
          </a:xfrm>
          <a:prstGeom prst="rect">
            <a:avLst/>
          </a:prstGeom>
          <a:solidFill>
            <a:srgbClr val="D0E3EA"/>
          </a:solidFill>
          <a:ln>
            <a:noFill/>
          </a:ln>
        </p:spPr>
        <p:style>
          <a:lnRef idx="1">
            <a:schemeClr val="accent5"/>
          </a:lnRef>
          <a:fillRef idx="3">
            <a:schemeClr val="accent5"/>
          </a:fillRef>
          <a:effectRef idx="2">
            <a:schemeClr val="accent5"/>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endParaRPr>
          </a:p>
        </p:txBody>
      </p:sp>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主要工作及成果</a:t>
            </a:r>
          </a:p>
        </p:txBody>
      </p:sp>
      <p:sp>
        <p:nvSpPr>
          <p:cNvPr id="30" name="文本框 29"/>
          <p:cNvSpPr txBox="1"/>
          <p:nvPr/>
        </p:nvSpPr>
        <p:spPr>
          <a:xfrm>
            <a:off x="6054113" y="1885472"/>
            <a:ext cx="1148813" cy="338554"/>
          </a:xfrm>
          <a:prstGeom prst="rect">
            <a:avLst/>
          </a:prstGeom>
        </p:spPr>
        <p:style>
          <a:lnRef idx="3">
            <a:schemeClr val="lt1"/>
          </a:lnRef>
          <a:fillRef idx="1">
            <a:schemeClr val="accent2"/>
          </a:fillRef>
          <a:effectRef idx="1">
            <a:schemeClr val="accent2"/>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Helvetica"/>
                <a:ea typeface="黑体"/>
                <a:cs typeface="+mn-cs"/>
              </a:rPr>
              <a:t>评估指标</a:t>
            </a:r>
          </a:p>
        </p:txBody>
      </p:sp>
      <mc:AlternateContent xmlns:mc="http://schemas.openxmlformats.org/markup-compatibility/2006" xmlns:a14="http://schemas.microsoft.com/office/drawing/2010/main">
        <mc:Choice Requires="a14">
          <p:sp>
            <p:nvSpPr>
              <p:cNvPr id="32" name="文本框 31"/>
              <p:cNvSpPr txBox="1"/>
              <p:nvPr/>
            </p:nvSpPr>
            <p:spPr>
              <a:xfrm>
                <a:off x="4904889" y="2541259"/>
                <a:ext cx="3484966" cy="564898"/>
              </a:xfrm>
              <a:prstGeom prst="rect">
                <a:avLst/>
              </a:prstGeom>
              <a:solidFill>
                <a:srgbClr val="D0E3EA"/>
              </a:solidFill>
              <a:ln>
                <a:noFill/>
              </a:ln>
            </p:spPr>
            <p:style>
              <a:lnRef idx="1">
                <a:schemeClr val="accent5"/>
              </a:lnRef>
              <a:fillRef idx="3">
                <a:schemeClr val="accent5"/>
              </a:fillRef>
              <a:effectRef idx="2">
                <a:schemeClr val="accent5"/>
              </a:effectRef>
              <a:fontRef idx="minor">
                <a:schemeClr val="lt1"/>
              </a:fontRef>
            </p:style>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𝐴𝑐𝑐𝑢𝑟𝑎𝑐𝑦</m:t>
                      </m:r>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f>
                        <m:f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nary>
                            <m:naryPr>
                              <m:chr m:val="∑"/>
                              <m:limLoc m:val="subSup"/>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m:rPr>
                                  <m:brk m:alnAt="25"/>
                                </m:r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𝑛</m:t>
                              </m:r>
                            </m:sup>
                            <m:e>
                              <m:d>
                                <m:d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𝑇</m:t>
                                  </m:r>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𝑃</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𝑇𝑁</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e>
                              </m:d>
                            </m:e>
                          </m:nary>
                        </m:num>
                        <m:den>
                          <m:nary>
                            <m:naryPr>
                              <m:chr m:val="∑"/>
                              <m:limLoc m:val="subSup"/>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m:rPr>
                                  <m:brk m:alnAt="25"/>
                                </m:r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𝑛</m:t>
                              </m:r>
                            </m:sup>
                            <m:e>
                              <m:d>
                                <m:d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𝑇</m:t>
                                  </m:r>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𝑃</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𝐹</m:t>
                                      </m:r>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𝑃</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𝑇𝑁</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𝐹𝑁</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e>
                              </m:d>
                            </m:e>
                          </m:nary>
                        </m:den>
                      </m:f>
                    </m:oMath>
                  </m:oMathPara>
                </a14:m>
                <a:endPar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4904889" y="2541259"/>
                <a:ext cx="3484966" cy="564898"/>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4904889" y="3423483"/>
                <a:ext cx="3484966" cy="680507"/>
              </a:xfrm>
              <a:prstGeom prst="rect">
                <a:avLst/>
              </a:prstGeom>
              <a:solidFill>
                <a:srgbClr val="D0E3EA"/>
              </a:solidFill>
              <a:ln>
                <a:noFill/>
              </a:ln>
            </p:spPr>
            <p:style>
              <a:lnRef idx="1">
                <a:schemeClr val="accent5"/>
              </a:lnRef>
              <a:fillRef idx="3">
                <a:schemeClr val="accent5"/>
              </a:fillRef>
              <a:effectRef idx="2">
                <a:schemeClr val="accent5"/>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𝑃𝑟𝑒𝑐𝑖𝑠𝑖𝑜𝑛</m:t>
                      </m:r>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f>
                        <m:f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𝑛</m:t>
                          </m:r>
                        </m:den>
                      </m:f>
                      <m:nary>
                        <m:naryPr>
                          <m:chr m:val="∑"/>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m:rPr>
                              <m:brk m:alnAt="23"/>
                            </m:r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𝑛</m:t>
                          </m:r>
                        </m:sup>
                        <m:e>
                          <m:f>
                            <m:f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𝑇𝑃</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num>
                            <m:den>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𝑇𝑃</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𝐹𝑃</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den>
                          </m:f>
                        </m:e>
                      </m:nary>
                    </m:oMath>
                  </m:oMathPara>
                </a14:m>
                <a:endPar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4904889" y="3423483"/>
                <a:ext cx="3484966" cy="680507"/>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4890332" y="4421316"/>
                <a:ext cx="3484966" cy="680507"/>
              </a:xfrm>
              <a:prstGeom prst="rect">
                <a:avLst/>
              </a:prstGeom>
              <a:solidFill>
                <a:srgbClr val="D0E3EA"/>
              </a:solidFill>
              <a:ln>
                <a:noFill/>
              </a:ln>
            </p:spPr>
            <p:style>
              <a:lnRef idx="1">
                <a:schemeClr val="accent5"/>
              </a:lnRef>
              <a:fillRef idx="3">
                <a:schemeClr val="accent5"/>
              </a:fillRef>
              <a:effectRef idx="2">
                <a:schemeClr val="accent5"/>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𝑅𝑒𝑐𝑎𝑙𝑙</m:t>
                      </m:r>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f>
                        <m:f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𝑛</m:t>
                          </m:r>
                        </m:den>
                      </m:f>
                      <m:nary>
                        <m:naryPr>
                          <m:chr m:val="∑"/>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m:rPr>
                              <m:brk m:alnAt="23"/>
                            </m:r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𝑛</m:t>
                          </m:r>
                        </m:sup>
                        <m:e>
                          <m:f>
                            <m:f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𝑇𝑃</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num>
                            <m:den>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𝑇𝑃</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𝐹𝑁</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den>
                          </m:f>
                        </m:e>
                      </m:nary>
                    </m:oMath>
                  </m:oMathPara>
                </a14:m>
                <a:endPar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4890332" y="4421316"/>
                <a:ext cx="3484966" cy="680507"/>
              </a:xfrm>
              <a:prstGeom prst="rect">
                <a:avLst/>
              </a:prstGeom>
              <a:blipFill>
                <a:blip r:embed="rId5"/>
                <a:stretch>
                  <a:fillRect/>
                </a:stretch>
              </a:blipFill>
              <a:ln>
                <a:noFill/>
              </a:ln>
            </p:spPr>
            <p:txBody>
              <a:bodyPr/>
              <a:lstStyle/>
              <a:p>
                <a:r>
                  <a:rPr lang="zh-CN" altLang="en-US">
                    <a:noFill/>
                  </a:rPr>
                  <a:t> </a:t>
                </a:r>
              </a:p>
            </p:txBody>
          </p:sp>
        </mc:Fallback>
      </mc:AlternateContent>
      <p:sp>
        <p:nvSpPr>
          <p:cNvPr id="36" name="文本框 35"/>
          <p:cNvSpPr txBox="1"/>
          <p:nvPr/>
        </p:nvSpPr>
        <p:spPr>
          <a:xfrm>
            <a:off x="1407339" y="1881397"/>
            <a:ext cx="1147325" cy="338554"/>
          </a:xfrm>
          <a:prstGeom prst="rect">
            <a:avLst/>
          </a:prstGeom>
        </p:spPr>
        <p:style>
          <a:lnRef idx="3">
            <a:schemeClr val="lt1"/>
          </a:lnRef>
          <a:fillRef idx="1">
            <a:schemeClr val="accent2"/>
          </a:fillRef>
          <a:effectRef idx="1">
            <a:schemeClr val="accent2"/>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Helvetica"/>
                <a:ea typeface="黑体"/>
                <a:cs typeface="+mn-cs"/>
              </a:rPr>
              <a:t>实验环境</a:t>
            </a:r>
          </a:p>
        </p:txBody>
      </p:sp>
      <p:graphicFrame>
        <p:nvGraphicFramePr>
          <p:cNvPr id="38" name="表格 37"/>
          <p:cNvGraphicFramePr>
            <a:graphicFrameLocks noGrp="1"/>
          </p:cNvGraphicFramePr>
          <p:nvPr>
            <p:extLst>
              <p:ext uri="{D42A27DB-BD31-4B8C-83A1-F6EECF244321}">
                <p14:modId xmlns:p14="http://schemas.microsoft.com/office/powerpoint/2010/main" val="2462930282"/>
              </p:ext>
            </p:extLst>
          </p:nvPr>
        </p:nvGraphicFramePr>
        <p:xfrm>
          <a:off x="404007" y="2541259"/>
          <a:ext cx="3630666" cy="2904054"/>
        </p:xfrm>
        <a:graphic>
          <a:graphicData uri="http://schemas.openxmlformats.org/drawingml/2006/table">
            <a:tbl>
              <a:tblPr bandRow="1">
                <a:tableStyleId>{7DF18680-E054-41AD-8BC1-D1AEF772440D}</a:tableStyleId>
              </a:tblPr>
              <a:tblGrid>
                <a:gridCol w="1355450">
                  <a:extLst>
                    <a:ext uri="{9D8B030D-6E8A-4147-A177-3AD203B41FA5}">
                      <a16:colId xmlns:a16="http://schemas.microsoft.com/office/drawing/2014/main" val="4164531083"/>
                    </a:ext>
                  </a:extLst>
                </a:gridCol>
                <a:gridCol w="2275216">
                  <a:extLst>
                    <a:ext uri="{9D8B030D-6E8A-4147-A177-3AD203B41FA5}">
                      <a16:colId xmlns:a16="http://schemas.microsoft.com/office/drawing/2014/main" val="1428032776"/>
                    </a:ext>
                  </a:extLst>
                </a:gridCol>
              </a:tblGrid>
              <a:tr h="484009">
                <a:tc>
                  <a:txBody>
                    <a:bodyPr/>
                    <a:lstStyle/>
                    <a:p>
                      <a:pPr marL="180000"/>
                      <a:r>
                        <a:rPr lang="zh-CN" altLang="en-US" sz="1400" baseline="0" dirty="0">
                          <a:latin typeface="Helvetica" panose="020B0604020202020204" pitchFamily="34" charset="0"/>
                          <a:ea typeface="黑体" panose="02010609060101010101" pitchFamily="49" charset="-122"/>
                        </a:rPr>
                        <a:t>操作系统</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a:r>
                        <a:rPr lang="en-US" altLang="zh-CN" sz="1400" baseline="0" dirty="0">
                          <a:latin typeface="Helvetica" panose="020B0604020202020204" pitchFamily="34" charset="0"/>
                          <a:ea typeface="黑体" panose="02010609060101010101" pitchFamily="49" charset="-122"/>
                        </a:rPr>
                        <a:t>Windows</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267726779"/>
                  </a:ext>
                </a:extLst>
              </a:tr>
              <a:tr h="484009">
                <a:tc>
                  <a:txBody>
                    <a:bodyPr/>
                    <a:lstStyle/>
                    <a:p>
                      <a:pPr marL="180000"/>
                      <a:r>
                        <a:rPr lang="en-US" altLang="zh-CN" sz="1400" baseline="0" dirty="0">
                          <a:latin typeface="Helvetica" panose="020B0604020202020204" pitchFamily="34" charset="0"/>
                          <a:ea typeface="黑体" panose="02010609060101010101" pitchFamily="49" charset="-122"/>
                        </a:rPr>
                        <a:t>CPU</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a:r>
                        <a:rPr lang="en-US" altLang="zh-CN" sz="1400" baseline="0" dirty="0">
                          <a:latin typeface="Helvetica" panose="020B0604020202020204" pitchFamily="34" charset="0"/>
                          <a:ea typeface="黑体" panose="02010609060101010101" pitchFamily="49" charset="-122"/>
                        </a:rPr>
                        <a:t>Intel Core i7-7300HQ</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1772843809"/>
                  </a:ext>
                </a:extLst>
              </a:tr>
              <a:tr h="484009">
                <a:tc>
                  <a:txBody>
                    <a:bodyPr/>
                    <a:lstStyle/>
                    <a:p>
                      <a:pPr marL="180000"/>
                      <a:r>
                        <a:rPr lang="en-US" altLang="zh-CN" sz="1400" baseline="0" dirty="0">
                          <a:latin typeface="Helvetica" panose="020B0604020202020204" pitchFamily="34" charset="0"/>
                          <a:ea typeface="黑体" panose="02010609060101010101" pitchFamily="49" charset="-122"/>
                        </a:rPr>
                        <a:t>GPU</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a:r>
                        <a:rPr lang="en-US" altLang="zh-CN" sz="1400" baseline="0" dirty="0">
                          <a:latin typeface="Helvetica" panose="020B0604020202020204" pitchFamily="34" charset="0"/>
                          <a:ea typeface="黑体" panose="02010609060101010101" pitchFamily="49" charset="-122"/>
                        </a:rPr>
                        <a:t>GTX 1080Ti</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1437057682"/>
                  </a:ext>
                </a:extLst>
              </a:tr>
              <a:tr h="484009">
                <a:tc>
                  <a:txBody>
                    <a:bodyPr/>
                    <a:lstStyle/>
                    <a:p>
                      <a:pPr marL="180000"/>
                      <a:r>
                        <a:rPr lang="zh-CN" altLang="en-US" sz="1400" baseline="0" dirty="0">
                          <a:latin typeface="Helvetica" panose="020B0604020202020204" pitchFamily="34" charset="0"/>
                          <a:ea typeface="黑体" panose="02010609060101010101" pitchFamily="49" charset="-122"/>
                        </a:rPr>
                        <a:t>内存</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a:r>
                        <a:rPr lang="en-US" altLang="zh-CN" sz="1400" baseline="0" dirty="0">
                          <a:latin typeface="Helvetica" panose="020B0604020202020204" pitchFamily="34" charset="0"/>
                          <a:ea typeface="黑体" panose="02010609060101010101" pitchFamily="49" charset="-122"/>
                        </a:rPr>
                        <a:t>32GB</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1828014473"/>
                  </a:ext>
                </a:extLst>
              </a:tr>
              <a:tr h="484009">
                <a:tc>
                  <a:txBody>
                    <a:bodyPr/>
                    <a:lstStyle/>
                    <a:p>
                      <a:pPr marL="180000"/>
                      <a:r>
                        <a:rPr lang="zh-CN" altLang="en-US" sz="1400" baseline="0" dirty="0">
                          <a:latin typeface="Helvetica" panose="020B0604020202020204" pitchFamily="34" charset="0"/>
                          <a:ea typeface="黑体" panose="02010609060101010101" pitchFamily="49" charset="-122"/>
                        </a:rPr>
                        <a:t>编程语言</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a:r>
                        <a:rPr lang="en-US" altLang="zh-CN" sz="1400" baseline="0" dirty="0">
                          <a:latin typeface="Helvetica" panose="020B0604020202020204" pitchFamily="34" charset="0"/>
                          <a:ea typeface="黑体" panose="02010609060101010101" pitchFamily="49" charset="-122"/>
                        </a:rPr>
                        <a:t>Python</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399010187"/>
                  </a:ext>
                </a:extLst>
              </a:tr>
              <a:tr h="484009">
                <a:tc>
                  <a:txBody>
                    <a:bodyPr/>
                    <a:lstStyle/>
                    <a:p>
                      <a:pPr marL="180000"/>
                      <a:r>
                        <a:rPr lang="zh-CN" altLang="en-US" sz="1400" baseline="0" dirty="0">
                          <a:latin typeface="Helvetica" panose="020B0604020202020204" pitchFamily="34" charset="0"/>
                          <a:ea typeface="黑体" panose="02010609060101010101" pitchFamily="49" charset="-122"/>
                        </a:rPr>
                        <a:t>算法实现库</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a:r>
                        <a:rPr lang="en-US" altLang="zh-CN" sz="1400" baseline="0" dirty="0" err="1">
                          <a:latin typeface="Helvetica" panose="020B0604020202020204" pitchFamily="34" charset="0"/>
                          <a:ea typeface="黑体" panose="02010609060101010101" pitchFamily="49" charset="-122"/>
                        </a:rPr>
                        <a:t>Sklearn</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2903315375"/>
                  </a:ext>
                </a:extLst>
              </a:tr>
            </a:tbl>
          </a:graphicData>
        </a:graphic>
      </p:graphicFrame>
      <p:sp>
        <p:nvSpPr>
          <p:cNvPr id="12" name="文本框 11"/>
          <p:cNvSpPr txBox="1"/>
          <p:nvPr/>
        </p:nvSpPr>
        <p:spPr>
          <a:xfrm>
            <a:off x="206924" y="908462"/>
            <a:ext cx="8556595" cy="369332"/>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研究内容一：</a:t>
            </a:r>
            <a:r>
              <a:rPr lang="zh-CN" altLang="en-US" dirty="0">
                <a:solidFill>
                  <a:prstClr val="black"/>
                </a:solidFill>
              </a:rPr>
              <a:t>开放环境</a:t>
            </a: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中的细粒度主机属性发现</a:t>
            </a:r>
          </a:p>
        </p:txBody>
      </p:sp>
      <p:sp>
        <p:nvSpPr>
          <p:cNvPr id="3" name="文本框 2"/>
          <p:cNvSpPr txBox="1"/>
          <p:nvPr/>
        </p:nvSpPr>
        <p:spPr>
          <a:xfrm>
            <a:off x="4890332" y="5605460"/>
            <a:ext cx="3151981" cy="307777"/>
          </a:xfrm>
          <a:prstGeom prst="rect">
            <a:avLst/>
          </a:prstGeom>
          <a:noFill/>
        </p:spPr>
        <p:txBody>
          <a:bodyPr wrap="square" rtlCol="0">
            <a:spAutoFit/>
          </a:bodyPr>
          <a:lstStyle/>
          <a:p>
            <a:pPr lvl="0">
              <a:defRPr/>
            </a:pPr>
            <a:r>
              <a:rPr kumimoji="0" lang="en-US" altLang="zh-CN" sz="1400" b="0" i="0" u="none" strike="noStrike" kern="1200" cap="none" spc="0" normalizeH="0" baseline="0" noProof="0" dirty="0">
                <a:ln>
                  <a:noFill/>
                </a:ln>
                <a:solidFill>
                  <a:prstClr val="black"/>
                </a:solidFill>
                <a:effectLst/>
                <a:uLnTx/>
                <a:uFillTx/>
                <a:latin typeface="Helvetica"/>
                <a:ea typeface="黑体"/>
                <a:cs typeface="+mn-cs"/>
              </a:rPr>
              <a:t>PR</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曲线</a:t>
            </a:r>
            <a:r>
              <a:rPr lang="zh-CN" altLang="en-US" sz="1400" dirty="0"/>
              <a:t>、</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模型预测速度</a:t>
            </a:r>
            <a:endParaRPr kumimoji="0" lang="en-US" altLang="zh-CN" sz="1400" b="0" i="0" u="none" strike="noStrike" kern="1200" cap="none" spc="0" normalizeH="0" baseline="0" noProof="0" dirty="0">
              <a:ln>
                <a:noFill/>
              </a:ln>
              <a:solidFill>
                <a:prstClr val="black"/>
              </a:solidFill>
              <a:effectLst/>
              <a:uLnTx/>
              <a:uFillTx/>
              <a:latin typeface="Helvetica"/>
              <a:ea typeface="黑体"/>
              <a:cs typeface="+mn-cs"/>
            </a:endParaRPr>
          </a:p>
        </p:txBody>
      </p:sp>
      <p:sp>
        <p:nvSpPr>
          <p:cNvPr id="13" name="文本框 12"/>
          <p:cNvSpPr txBox="1"/>
          <p:nvPr/>
        </p:nvSpPr>
        <p:spPr>
          <a:xfrm>
            <a:off x="206924" y="1195686"/>
            <a:ext cx="5190836"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选择最佳模型</a:t>
            </a:r>
          </a:p>
        </p:txBody>
      </p:sp>
      <p:sp>
        <p:nvSpPr>
          <p:cNvPr id="4" name="灯片编号占位符 3">
            <a:extLst>
              <a:ext uri="{FF2B5EF4-FFF2-40B4-BE49-F238E27FC236}">
                <a16:creationId xmlns:a16="http://schemas.microsoft.com/office/drawing/2014/main" id="{694A4BD9-B8DC-4253-9D04-AFB85E66ABCA}"/>
              </a:ext>
            </a:extLst>
          </p:cNvPr>
          <p:cNvSpPr>
            <a:spLocks noGrp="1"/>
          </p:cNvSpPr>
          <p:nvPr>
            <p:ph type="sldNum" sz="quarter" idx="10"/>
          </p:nvPr>
        </p:nvSpPr>
        <p:spPr/>
        <p:txBody>
          <a:bodyPr/>
          <a:lstStyle/>
          <a:p>
            <a:fld id="{6DE2FBD6-56D3-45DC-8484-A22812E13BA8}" type="slidenum">
              <a:rPr lang="zh-CN" altLang="en-US" smtClean="0"/>
              <a:pPr/>
              <a:t>21</a:t>
            </a:fld>
            <a:endParaRPr lang="zh-CN" altLang="en-US"/>
          </a:p>
        </p:txBody>
      </p:sp>
    </p:spTree>
    <p:extLst>
      <p:ext uri="{BB962C8B-B14F-4D97-AF65-F5344CB8AC3E}">
        <p14:creationId xmlns:p14="http://schemas.microsoft.com/office/powerpoint/2010/main" val="6629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0" grpId="0" animBg="1"/>
      <p:bldP spid="32" grpId="0" animBg="1"/>
      <p:bldP spid="33" grpId="0" animBg="1"/>
      <p:bldP spid="34" grpId="0" animBg="1"/>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主要工作及成果</a:t>
            </a:r>
          </a:p>
        </p:txBody>
      </p:sp>
      <p:sp>
        <p:nvSpPr>
          <p:cNvPr id="22" name="文本框 21"/>
          <p:cNvSpPr txBox="1"/>
          <p:nvPr/>
        </p:nvSpPr>
        <p:spPr>
          <a:xfrm>
            <a:off x="3999559" y="3060123"/>
            <a:ext cx="371712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C00000"/>
                </a:solidFill>
                <a:effectLst/>
                <a:uLnTx/>
                <a:uFillTx/>
                <a:latin typeface="Helvetica"/>
                <a:ea typeface="黑体"/>
                <a:cs typeface="+mn-cs"/>
              </a:rPr>
              <a:t>操作系统类型</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识别任务</a:t>
            </a: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rPr>
              <a:t>准确率、精度以及召回率</a:t>
            </a:r>
            <a:endParaRPr kumimoji="0" lang="zh-CN" altLang="en-US" sz="1200" b="0" i="0" u="none" strike="noStrike" kern="1200" cap="none" spc="0" normalizeH="0" baseline="0" noProof="0" dirty="0">
              <a:ln>
                <a:noFill/>
              </a:ln>
              <a:solidFill>
                <a:prstClr val="black"/>
              </a:solidFill>
              <a:effectLst/>
              <a:uLnTx/>
              <a:uFillTx/>
              <a:latin typeface="Helvetica"/>
              <a:ea typeface="黑体"/>
              <a:cs typeface="+mn-cs"/>
            </a:endParaRPr>
          </a:p>
        </p:txBody>
      </p:sp>
      <p:sp>
        <p:nvSpPr>
          <p:cNvPr id="25" name="文本框 24"/>
          <p:cNvSpPr txBox="1"/>
          <p:nvPr/>
        </p:nvSpPr>
        <p:spPr>
          <a:xfrm>
            <a:off x="3999559" y="4739883"/>
            <a:ext cx="371712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C00000"/>
                </a:solidFill>
                <a:effectLst/>
                <a:uLnTx/>
                <a:uFillTx/>
                <a:latin typeface="Helvetica"/>
                <a:ea typeface="黑体"/>
                <a:cs typeface="+mn-cs"/>
              </a:rPr>
              <a:t>操作系统版本</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识别任务</a:t>
            </a: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rPr>
              <a:t>准确率、精度以及召回率</a:t>
            </a:r>
            <a:endParaRPr kumimoji="0" lang="zh-CN" altLang="en-US" sz="1200" b="0" i="0" u="none" strike="noStrike" kern="1200" cap="none" spc="0" normalizeH="0" baseline="0" noProof="0" dirty="0">
              <a:ln>
                <a:noFill/>
              </a:ln>
              <a:solidFill>
                <a:prstClr val="black"/>
              </a:solidFill>
              <a:effectLst/>
              <a:uLnTx/>
              <a:uFillTx/>
              <a:latin typeface="Helvetica"/>
              <a:ea typeface="黑体"/>
              <a:cs typeface="+mn-cs"/>
            </a:endParaRPr>
          </a:p>
        </p:txBody>
      </p:sp>
      <p:sp>
        <p:nvSpPr>
          <p:cNvPr id="26" name="文本框 25"/>
          <p:cNvSpPr txBox="1"/>
          <p:nvPr/>
        </p:nvSpPr>
        <p:spPr>
          <a:xfrm>
            <a:off x="3842016" y="6436284"/>
            <a:ext cx="403220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C00000"/>
                </a:solidFill>
                <a:effectLst/>
                <a:uLnTx/>
                <a:uFillTx/>
                <a:latin typeface="Helvetica"/>
                <a:ea typeface="黑体"/>
                <a:cs typeface="+mn-cs"/>
              </a:rPr>
              <a:t>浏览器类型</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识别任务</a:t>
            </a: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rPr>
              <a:t>准确率、精度以及召回率</a:t>
            </a:r>
            <a:endParaRPr kumimoji="0" lang="zh-CN" altLang="en-US" sz="1200" b="0" i="0" u="none" strike="noStrike" kern="1200" cap="none" spc="0" normalizeH="0" baseline="0" noProof="0" dirty="0">
              <a:ln>
                <a:noFill/>
              </a:ln>
              <a:solidFill>
                <a:prstClr val="black"/>
              </a:solidFill>
              <a:effectLst/>
              <a:uLnTx/>
              <a:uFillTx/>
              <a:latin typeface="Helvetica"/>
              <a:ea typeface="黑体"/>
              <a:cs typeface="+mn-cs"/>
            </a:endParaRPr>
          </a:p>
        </p:txBody>
      </p:sp>
      <p:pic>
        <p:nvPicPr>
          <p:cNvPr id="4" name="图片 3"/>
          <p:cNvPicPr>
            <a:picLocks noChangeAspect="1"/>
          </p:cNvPicPr>
          <p:nvPr/>
        </p:nvPicPr>
        <p:blipFill>
          <a:blip r:embed="rId3"/>
          <a:stretch>
            <a:fillRect/>
          </a:stretch>
        </p:blipFill>
        <p:spPr>
          <a:xfrm>
            <a:off x="3183461" y="1708564"/>
            <a:ext cx="5349320" cy="1393231"/>
          </a:xfrm>
          <a:prstGeom prst="rect">
            <a:avLst/>
          </a:prstGeom>
        </p:spPr>
      </p:pic>
      <p:pic>
        <p:nvPicPr>
          <p:cNvPr id="5" name="图片 4"/>
          <p:cNvPicPr>
            <a:picLocks noChangeAspect="1"/>
          </p:cNvPicPr>
          <p:nvPr/>
        </p:nvPicPr>
        <p:blipFill>
          <a:blip r:embed="rId4"/>
          <a:stretch>
            <a:fillRect/>
          </a:stretch>
        </p:blipFill>
        <p:spPr>
          <a:xfrm>
            <a:off x="3183461" y="3388760"/>
            <a:ext cx="5349320" cy="1412441"/>
          </a:xfrm>
          <a:prstGeom prst="rect">
            <a:avLst/>
          </a:prstGeom>
        </p:spPr>
      </p:pic>
      <p:pic>
        <p:nvPicPr>
          <p:cNvPr id="8" name="图片 7"/>
          <p:cNvPicPr>
            <a:picLocks noChangeAspect="1"/>
          </p:cNvPicPr>
          <p:nvPr/>
        </p:nvPicPr>
        <p:blipFill>
          <a:blip r:embed="rId5"/>
          <a:stretch>
            <a:fillRect/>
          </a:stretch>
        </p:blipFill>
        <p:spPr>
          <a:xfrm>
            <a:off x="3183461" y="5069775"/>
            <a:ext cx="5349320" cy="1406443"/>
          </a:xfrm>
          <a:prstGeom prst="rect">
            <a:avLst/>
          </a:prstGeom>
        </p:spPr>
      </p:pic>
      <p:sp>
        <p:nvSpPr>
          <p:cNvPr id="12" name="文本框 11"/>
          <p:cNvSpPr txBox="1"/>
          <p:nvPr/>
        </p:nvSpPr>
        <p:spPr>
          <a:xfrm>
            <a:off x="206924" y="908462"/>
            <a:ext cx="8556595" cy="369332"/>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研究内容一：</a:t>
            </a:r>
            <a:r>
              <a:rPr lang="zh-CN" altLang="en-US" dirty="0">
                <a:solidFill>
                  <a:prstClr val="black"/>
                </a:solidFill>
              </a:rPr>
              <a:t>开放环境</a:t>
            </a: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中的细粒度主机属性发现</a:t>
            </a:r>
          </a:p>
        </p:txBody>
      </p:sp>
      <p:sp>
        <p:nvSpPr>
          <p:cNvPr id="3" name="椭圆 2"/>
          <p:cNvSpPr/>
          <p:nvPr/>
        </p:nvSpPr>
        <p:spPr bwMode="auto">
          <a:xfrm>
            <a:off x="3372476" y="1658667"/>
            <a:ext cx="1072662" cy="1493027"/>
          </a:xfrm>
          <a:prstGeom prst="ellipse">
            <a:avLst/>
          </a:prstGeom>
          <a:noFill/>
          <a:ln w="19050" cap="flat">
            <a:solidFill>
              <a:srgbClr val="C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14" name="椭圆 13"/>
          <p:cNvSpPr/>
          <p:nvPr/>
        </p:nvSpPr>
        <p:spPr bwMode="auto">
          <a:xfrm>
            <a:off x="3372476" y="3605695"/>
            <a:ext cx="1072662" cy="1309203"/>
          </a:xfrm>
          <a:prstGeom prst="ellipse">
            <a:avLst/>
          </a:prstGeom>
          <a:noFill/>
          <a:ln w="19050" cap="flat">
            <a:solidFill>
              <a:srgbClr val="C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15" name="椭圆 14"/>
          <p:cNvSpPr/>
          <p:nvPr/>
        </p:nvSpPr>
        <p:spPr bwMode="auto">
          <a:xfrm>
            <a:off x="3372476" y="5020794"/>
            <a:ext cx="1072662" cy="1573435"/>
          </a:xfrm>
          <a:prstGeom prst="ellipse">
            <a:avLst/>
          </a:prstGeom>
          <a:noFill/>
          <a:ln w="19050" cap="flat">
            <a:solidFill>
              <a:srgbClr val="C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7" name="文本框 6"/>
          <p:cNvSpPr txBox="1"/>
          <p:nvPr/>
        </p:nvSpPr>
        <p:spPr>
          <a:xfrm>
            <a:off x="400674" y="2948512"/>
            <a:ext cx="2521635" cy="20056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Helvetica"/>
                <a:ea typeface="黑体"/>
                <a:cs typeface="+mn-cs"/>
              </a:rPr>
              <a:t>五类机器学习模型：</a:t>
            </a:r>
            <a:endParaRPr kumimoji="0" lang="en-US" altLang="zh-CN" sz="1600" b="0" i="0" u="none" strike="noStrike" kern="1200" cap="none" spc="0" normalizeH="0" baseline="0" noProof="0" dirty="0">
              <a:ln>
                <a:noFill/>
              </a:ln>
              <a:solidFill>
                <a:prstClr val="black"/>
              </a:solidFill>
              <a:effectLst/>
              <a:uLnTx/>
              <a:uFillTx/>
              <a:latin typeface="Helvetica"/>
              <a:ea typeface="黑体"/>
              <a:cs typeface="+mn-cs"/>
            </a:endParaRPr>
          </a:p>
          <a:p>
            <a:pPr marL="285750" marR="0" lvl="0" indent="-285750" algn="l" defTabSz="914400" rtl="0" eaLnBrk="1" fontAlgn="auto" latinLnBrk="0" hangingPunct="1">
              <a:lnSpc>
                <a:spcPts val="2500"/>
              </a:lnSpc>
              <a:spcBef>
                <a:spcPts val="0"/>
              </a:spcBef>
              <a:spcAft>
                <a:spcPts val="0"/>
              </a:spcAft>
              <a:buClrTx/>
              <a:buSzTx/>
              <a:buFont typeface="Wingdings" panose="05000000000000000000" pitchFamily="2" charset="2"/>
              <a:buChar char="Ø"/>
              <a:tabLst/>
              <a:defRPr/>
            </a:pPr>
            <a:r>
              <a:rPr kumimoji="0" lang="en-US" altLang="zh-CN" sz="1400" b="0" i="0" u="none" strike="noStrike" kern="1200" cap="none" spc="0" normalizeH="0" baseline="0" noProof="0" dirty="0" err="1">
                <a:ln>
                  <a:noFill/>
                </a:ln>
                <a:solidFill>
                  <a:prstClr val="black"/>
                </a:solidFill>
                <a:effectLst/>
                <a:uLnTx/>
                <a:uFillTx/>
                <a:latin typeface="Helvetica"/>
                <a:ea typeface="黑体"/>
                <a:cs typeface="+mn-cs"/>
              </a:rPr>
              <a:t>LightGBM</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模型</a:t>
            </a:r>
            <a:endParaRPr kumimoji="0" lang="en-US" altLang="zh-CN" sz="1400" b="0" i="0" u="none" strike="noStrike" kern="1200" cap="none" spc="0" normalizeH="0" baseline="0" noProof="0" dirty="0">
              <a:ln>
                <a:noFill/>
              </a:ln>
              <a:solidFill>
                <a:prstClr val="black"/>
              </a:solidFill>
              <a:effectLst/>
              <a:uLnTx/>
              <a:uFillTx/>
              <a:latin typeface="Helvetica"/>
              <a:ea typeface="黑体"/>
              <a:cs typeface="+mn-cs"/>
            </a:endParaRPr>
          </a:p>
          <a:p>
            <a:pPr marL="285750" marR="0" lvl="0" indent="-285750" algn="l" defTabSz="914400" rtl="0" eaLnBrk="1" fontAlgn="auto" latinLnBrk="0" hangingPunct="1">
              <a:lnSpc>
                <a:spcPts val="2500"/>
              </a:lnSpc>
              <a:spcBef>
                <a:spcPts val="0"/>
              </a:spcBef>
              <a:spcAft>
                <a:spcPts val="0"/>
              </a:spcAft>
              <a:buClrTx/>
              <a:buSzTx/>
              <a:buFont typeface="Wingdings" panose="05000000000000000000" pitchFamily="2" charset="2"/>
              <a:buChar char="Ø"/>
              <a:tabLst/>
              <a:defRPr/>
            </a:pPr>
            <a:r>
              <a:rPr kumimoji="0" lang="en-US" altLang="zh-CN" sz="1400" b="0" i="0" u="none" strike="noStrike" kern="1200" cap="none" spc="0" normalizeH="0" baseline="0" noProof="0" dirty="0" err="1">
                <a:ln>
                  <a:noFill/>
                </a:ln>
                <a:solidFill>
                  <a:prstClr val="black"/>
                </a:solidFill>
                <a:effectLst/>
                <a:uLnTx/>
                <a:uFillTx/>
                <a:latin typeface="Helvetica"/>
                <a:ea typeface="黑体"/>
                <a:cs typeface="+mn-cs"/>
              </a:rPr>
              <a:t>XGBoost</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模型</a:t>
            </a:r>
            <a:endParaRPr kumimoji="0" lang="en-US" altLang="zh-CN" sz="1400" b="0" i="0" u="none" strike="noStrike" kern="1200" cap="none" spc="0" normalizeH="0" baseline="0" noProof="0" dirty="0">
              <a:ln>
                <a:noFill/>
              </a:ln>
              <a:solidFill>
                <a:prstClr val="black"/>
              </a:solidFill>
              <a:effectLst/>
              <a:uLnTx/>
              <a:uFillTx/>
              <a:latin typeface="Helvetica"/>
              <a:ea typeface="黑体"/>
              <a:cs typeface="+mn-cs"/>
            </a:endParaRPr>
          </a:p>
          <a:p>
            <a:pPr marL="285750" marR="0" lvl="0" indent="-285750" algn="l" defTabSz="914400" rtl="0" eaLnBrk="1" fontAlgn="auto" latinLnBrk="0" hangingPunct="1">
              <a:lnSpc>
                <a:spcPts val="2500"/>
              </a:lnSpc>
              <a:spcBef>
                <a:spcPts val="0"/>
              </a:spcBef>
              <a:spcAft>
                <a:spcPts val="0"/>
              </a:spcAft>
              <a:buClrTx/>
              <a:buSzTx/>
              <a:buFont typeface="Wingdings" panose="05000000000000000000" pitchFamily="2" charset="2"/>
              <a:buChar char="Ø"/>
              <a:tabLst/>
              <a:defRPr/>
            </a:pPr>
            <a:r>
              <a:rPr kumimoji="0" lang="en-US" altLang="zh-CN" sz="1400" b="0" i="0" u="none" strike="noStrike" kern="1200" cap="none" spc="0" normalizeH="0" baseline="0" noProof="0" dirty="0" err="1">
                <a:ln>
                  <a:noFill/>
                </a:ln>
                <a:solidFill>
                  <a:prstClr val="black"/>
                </a:solidFill>
                <a:effectLst/>
                <a:uLnTx/>
                <a:uFillTx/>
                <a:latin typeface="Helvetica"/>
                <a:ea typeface="黑体"/>
                <a:cs typeface="+mn-cs"/>
              </a:rPr>
              <a:t>RandomForest</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模型</a:t>
            </a:r>
            <a:endParaRPr kumimoji="0" lang="en-US" altLang="zh-CN" sz="1400" b="0" i="0" u="none" strike="noStrike" kern="1200" cap="none" spc="0" normalizeH="0" baseline="0" noProof="0" dirty="0">
              <a:ln>
                <a:noFill/>
              </a:ln>
              <a:solidFill>
                <a:prstClr val="black"/>
              </a:solidFill>
              <a:effectLst/>
              <a:uLnTx/>
              <a:uFillTx/>
              <a:latin typeface="Helvetica"/>
              <a:ea typeface="黑体"/>
              <a:cs typeface="+mn-cs"/>
            </a:endParaRPr>
          </a:p>
          <a:p>
            <a:pPr marL="285750" marR="0" lvl="0" indent="-285750" algn="l" defTabSz="914400" rtl="0" eaLnBrk="1" fontAlgn="auto" latinLnBrk="0" hangingPunct="1">
              <a:lnSpc>
                <a:spcPts val="2500"/>
              </a:lnSpc>
              <a:spcBef>
                <a:spcPts val="0"/>
              </a:spcBef>
              <a:spcAft>
                <a:spcPts val="0"/>
              </a:spcAft>
              <a:buClrTx/>
              <a:buSzTx/>
              <a:buFont typeface="Wingdings" panose="05000000000000000000" pitchFamily="2" charset="2"/>
              <a:buChar char="Ø"/>
              <a:tabLst/>
              <a:defRPr/>
            </a:pPr>
            <a:r>
              <a:rPr kumimoji="0" lang="en-US" altLang="zh-CN" sz="1400" b="0" i="0" u="none" strike="noStrike" kern="1200" cap="none" spc="0" normalizeH="0" baseline="0" noProof="0" dirty="0">
                <a:ln>
                  <a:noFill/>
                </a:ln>
                <a:solidFill>
                  <a:prstClr val="black"/>
                </a:solidFill>
                <a:effectLst/>
                <a:uLnTx/>
                <a:uFillTx/>
                <a:latin typeface="Helvetica"/>
                <a:ea typeface="黑体"/>
                <a:cs typeface="+mn-cs"/>
              </a:rPr>
              <a:t>KNN</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模型</a:t>
            </a:r>
            <a:endParaRPr kumimoji="0" lang="en-US" altLang="zh-CN" sz="1400" b="0" i="0" u="none" strike="noStrike" kern="1200" cap="none" spc="0" normalizeH="0" baseline="0" noProof="0" dirty="0">
              <a:ln>
                <a:noFill/>
              </a:ln>
              <a:solidFill>
                <a:prstClr val="black"/>
              </a:solidFill>
              <a:effectLst/>
              <a:uLnTx/>
              <a:uFillTx/>
              <a:latin typeface="Helvetica"/>
              <a:ea typeface="黑体"/>
              <a:cs typeface="+mn-cs"/>
            </a:endParaRPr>
          </a:p>
          <a:p>
            <a:pPr marL="285750" marR="0" lvl="0" indent="-285750" algn="l" defTabSz="914400" rtl="0" eaLnBrk="1" fontAlgn="auto" latinLnBrk="0" hangingPunct="1">
              <a:lnSpc>
                <a:spcPts val="2500"/>
              </a:lnSpc>
              <a:spcBef>
                <a:spcPts val="0"/>
              </a:spcBef>
              <a:spcAft>
                <a:spcPts val="0"/>
              </a:spcAft>
              <a:buClrTx/>
              <a:buSzTx/>
              <a:buFont typeface="Wingdings" panose="05000000000000000000" pitchFamily="2" charset="2"/>
              <a:buChar char="Ø"/>
              <a:tabLst/>
              <a:defRPr/>
            </a:pPr>
            <a:r>
              <a:rPr kumimoji="0" lang="en-US" altLang="zh-CN" sz="1400" b="0" i="0" u="none" strike="noStrike" kern="1200" cap="none" spc="0" normalizeH="0" baseline="0" noProof="0" dirty="0">
                <a:ln>
                  <a:noFill/>
                </a:ln>
                <a:solidFill>
                  <a:prstClr val="black"/>
                </a:solidFill>
                <a:effectLst/>
                <a:uLnTx/>
                <a:uFillTx/>
                <a:latin typeface="Helvetica"/>
                <a:ea typeface="黑体"/>
                <a:cs typeface="+mn-cs"/>
              </a:rPr>
              <a:t>Logistic Regression</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模型</a:t>
            </a:r>
          </a:p>
        </p:txBody>
      </p:sp>
      <p:sp>
        <p:nvSpPr>
          <p:cNvPr id="16" name="文本框 15"/>
          <p:cNvSpPr txBox="1"/>
          <p:nvPr/>
        </p:nvSpPr>
        <p:spPr>
          <a:xfrm>
            <a:off x="206924" y="1195686"/>
            <a:ext cx="5190836"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选择最佳模型</a:t>
            </a:r>
          </a:p>
        </p:txBody>
      </p:sp>
      <p:sp>
        <p:nvSpPr>
          <p:cNvPr id="6" name="灯片编号占位符 5">
            <a:extLst>
              <a:ext uri="{FF2B5EF4-FFF2-40B4-BE49-F238E27FC236}">
                <a16:creationId xmlns:a16="http://schemas.microsoft.com/office/drawing/2014/main" id="{480F824C-1DFE-4B36-B193-C10B8394F084}"/>
              </a:ext>
            </a:extLst>
          </p:cNvPr>
          <p:cNvSpPr>
            <a:spLocks noGrp="1"/>
          </p:cNvSpPr>
          <p:nvPr>
            <p:ph type="sldNum" sz="quarter" idx="10"/>
          </p:nvPr>
        </p:nvSpPr>
        <p:spPr/>
        <p:txBody>
          <a:bodyPr/>
          <a:lstStyle/>
          <a:p>
            <a:fld id="{6DE2FBD6-56D3-45DC-8484-A22812E13BA8}" type="slidenum">
              <a:rPr lang="zh-CN" altLang="en-US" smtClean="0"/>
              <a:pPr/>
              <a:t>22</a:t>
            </a:fld>
            <a:endParaRPr lang="zh-CN" altLang="en-US"/>
          </a:p>
        </p:txBody>
      </p:sp>
    </p:spTree>
    <p:extLst>
      <p:ext uri="{BB962C8B-B14F-4D97-AF65-F5344CB8AC3E}">
        <p14:creationId xmlns:p14="http://schemas.microsoft.com/office/powerpoint/2010/main" val="1884771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4371303" y="1682008"/>
            <a:ext cx="4304915" cy="1137517"/>
          </a:xfrm>
          <a:prstGeom prst="rect">
            <a:avLst/>
          </a:prstGeom>
        </p:spPr>
      </p:pic>
      <p:sp>
        <p:nvSpPr>
          <p:cNvPr id="15" name="圆角矩形 14"/>
          <p:cNvSpPr/>
          <p:nvPr/>
        </p:nvSpPr>
        <p:spPr bwMode="auto">
          <a:xfrm>
            <a:off x="4855069" y="3973147"/>
            <a:ext cx="3613331" cy="2642136"/>
          </a:xfrm>
          <a:prstGeom prst="roundRect">
            <a:avLst/>
          </a:prstGeom>
          <a:solidFill>
            <a:srgbClr val="E9F8FD"/>
          </a:solidFill>
          <a:ln w="19050" cap="flat">
            <a:solidFill>
              <a:srgbClr val="D0E3EA"/>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最佳模型</a:t>
            </a:r>
            <a:endParaRPr kumimoji="0" lang="zh-CN" altLang="en-US" sz="1800" b="0" i="0" u="none" strike="noStrike" kern="1200" cap="none" spc="0" normalizeH="0" baseline="0" noProof="0" dirty="0">
              <a:ln>
                <a:noFill/>
              </a:ln>
              <a:solidFill>
                <a:srgbClr val="C00000"/>
              </a:solidFill>
              <a:effectLst/>
              <a:uLnTx/>
              <a:uFillTx/>
              <a:latin typeface="Helvetica"/>
              <a:ea typeface="黑体"/>
              <a:cs typeface="+mn-cs"/>
            </a:endParaRPr>
          </a:p>
        </p:txBody>
      </p:sp>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主要工作及成果</a:t>
            </a:r>
          </a:p>
        </p:txBody>
      </p:sp>
      <p:sp>
        <p:nvSpPr>
          <p:cNvPr id="25" name="文本框 24"/>
          <p:cNvSpPr txBox="1"/>
          <p:nvPr/>
        </p:nvSpPr>
        <p:spPr>
          <a:xfrm>
            <a:off x="6661616" y="4467678"/>
            <a:ext cx="1092962" cy="2015936"/>
          </a:xfrm>
          <a:prstGeom prst="rect">
            <a:avLst/>
          </a:prstGeom>
          <a:noFill/>
        </p:spPr>
        <p:txBody>
          <a:bodyPr wrap="square" rtlCol="0">
            <a:sp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准确率  </a:t>
            </a:r>
            <a:endParaRPr kumimoji="0" lang="en-US" altLang="zh-CN" sz="1400" b="0" i="0" u="none" strike="noStrike" kern="1200" cap="none" spc="0" normalizeH="0" baseline="0" noProof="0" dirty="0">
              <a:ln>
                <a:noFill/>
              </a:ln>
              <a:solidFill>
                <a:prstClr val="black"/>
              </a:solidFill>
              <a:effectLst/>
              <a:uLnTx/>
              <a:uFillTx/>
              <a:latin typeface="Helvetica"/>
              <a:ea typeface="黑体"/>
              <a:cs typeface="+mn-cs"/>
            </a:endParaRPr>
          </a:p>
          <a:p>
            <a:pPr marL="0" marR="0" lvl="0" indent="0" algn="l" defTabSz="914400" rtl="0" eaLnBrk="1" fontAlgn="auto" latinLnBrk="0" hangingPunct="1">
              <a:lnSpc>
                <a:spcPts val="3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精度</a:t>
            </a:r>
            <a:endParaRPr kumimoji="0" lang="en-US" altLang="zh-CN" sz="1400" b="0" i="0" u="none" strike="noStrike" kern="1200" cap="none" spc="0" normalizeH="0" baseline="0" noProof="0" dirty="0">
              <a:ln>
                <a:noFill/>
              </a:ln>
              <a:solidFill>
                <a:prstClr val="black"/>
              </a:solidFill>
              <a:effectLst/>
              <a:uLnTx/>
              <a:uFillTx/>
              <a:latin typeface="Helvetica"/>
              <a:ea typeface="黑体"/>
              <a:cs typeface="+mn-cs"/>
            </a:endParaRPr>
          </a:p>
          <a:p>
            <a:pPr marL="0" marR="0" lvl="0" indent="0" algn="l" defTabSz="914400" rtl="0" eaLnBrk="1" fontAlgn="auto" latinLnBrk="0" hangingPunct="1">
              <a:lnSpc>
                <a:spcPts val="3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召回率</a:t>
            </a:r>
            <a:endParaRPr kumimoji="0" lang="en-US" altLang="zh-CN" sz="1400" b="0" i="0" u="none" strike="noStrike" kern="1200" cap="none" spc="0" normalizeH="0" baseline="0" noProof="0" dirty="0">
              <a:ln>
                <a:noFill/>
              </a:ln>
              <a:solidFill>
                <a:prstClr val="black"/>
              </a:solidFill>
              <a:effectLst/>
              <a:uLnTx/>
              <a:uFillTx/>
              <a:latin typeface="Helvetica"/>
              <a:ea typeface="黑体"/>
              <a:cs typeface="+mn-cs"/>
            </a:endParaRPr>
          </a:p>
          <a:p>
            <a:pPr marL="0" marR="0" lvl="0" indent="0" algn="l" defTabSz="914400" rtl="0" eaLnBrk="1" fontAlgn="auto" latinLnBrk="0" hangingPunct="1">
              <a:lnSpc>
                <a:spcPts val="3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Helvetica"/>
                <a:ea typeface="黑体"/>
                <a:cs typeface="+mn-cs"/>
              </a:rPr>
              <a:t>PR</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曲线</a:t>
            </a:r>
            <a:endParaRPr kumimoji="0" lang="en-US" altLang="zh-CN" sz="1400" b="0" i="0" u="none" strike="noStrike" kern="1200" cap="none" spc="0" normalizeH="0" baseline="0" noProof="0" dirty="0">
              <a:ln>
                <a:noFill/>
              </a:ln>
              <a:solidFill>
                <a:prstClr val="black"/>
              </a:solidFill>
              <a:effectLst/>
              <a:uLnTx/>
              <a:uFillTx/>
              <a:latin typeface="Helvetica"/>
              <a:ea typeface="黑体"/>
              <a:cs typeface="+mn-cs"/>
            </a:endParaRPr>
          </a:p>
          <a:p>
            <a:pPr marL="0" marR="0" lvl="0" indent="0" algn="l" defTabSz="914400" rtl="0" eaLnBrk="1" fontAlgn="auto" latinLnBrk="0" hangingPunct="1">
              <a:lnSpc>
                <a:spcPts val="3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吞吐量</a:t>
            </a:r>
          </a:p>
        </p:txBody>
      </p:sp>
      <p:sp>
        <p:nvSpPr>
          <p:cNvPr id="27" name="横卷形 26"/>
          <p:cNvSpPr/>
          <p:nvPr/>
        </p:nvSpPr>
        <p:spPr bwMode="auto">
          <a:xfrm>
            <a:off x="7524028" y="4537962"/>
            <a:ext cx="539820" cy="287139"/>
          </a:xfrm>
          <a:prstGeom prst="horizontalScroll">
            <a:avLst/>
          </a:prstGeo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Helvetica"/>
                <a:ea typeface="黑体"/>
                <a:cs typeface="+mn-cs"/>
              </a:rPr>
              <a:t>1</a:t>
            </a:r>
            <a:endParaRPr kumimoji="0" lang="zh-CN" altLang="en-US" sz="1600" b="0" i="0" u="none" strike="noStrike" kern="1200" cap="none" spc="0" normalizeH="0" baseline="0" noProof="0" dirty="0">
              <a:ln>
                <a:noFill/>
              </a:ln>
              <a:solidFill>
                <a:prstClr val="white"/>
              </a:solidFill>
              <a:effectLst/>
              <a:uLnTx/>
              <a:uFillTx/>
              <a:latin typeface="Helvetica"/>
              <a:ea typeface="黑体"/>
              <a:cs typeface="+mn-cs"/>
            </a:endParaRPr>
          </a:p>
        </p:txBody>
      </p:sp>
      <p:sp>
        <p:nvSpPr>
          <p:cNvPr id="28" name="横卷形 27"/>
          <p:cNvSpPr/>
          <p:nvPr/>
        </p:nvSpPr>
        <p:spPr bwMode="auto">
          <a:xfrm>
            <a:off x="7524028" y="4923443"/>
            <a:ext cx="539820" cy="287139"/>
          </a:xfrm>
          <a:prstGeom prst="horizontalScroll">
            <a:avLst/>
          </a:prstGeo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Helvetica"/>
                <a:ea typeface="黑体"/>
                <a:cs typeface="+mn-cs"/>
              </a:rPr>
              <a:t>1</a:t>
            </a:r>
            <a:endParaRPr kumimoji="0" lang="zh-CN" altLang="en-US" sz="1600" b="0" i="0" u="none" strike="noStrike" kern="1200" cap="none" spc="0" normalizeH="0" baseline="0" noProof="0" dirty="0">
              <a:ln>
                <a:noFill/>
              </a:ln>
              <a:solidFill>
                <a:prstClr val="white"/>
              </a:solidFill>
              <a:effectLst/>
              <a:uLnTx/>
              <a:uFillTx/>
              <a:latin typeface="Helvetica"/>
              <a:ea typeface="黑体"/>
              <a:cs typeface="+mn-cs"/>
            </a:endParaRPr>
          </a:p>
        </p:txBody>
      </p:sp>
      <p:sp>
        <p:nvSpPr>
          <p:cNvPr id="29" name="横卷形 28"/>
          <p:cNvSpPr/>
          <p:nvPr/>
        </p:nvSpPr>
        <p:spPr bwMode="auto">
          <a:xfrm>
            <a:off x="7524028" y="5308924"/>
            <a:ext cx="539820" cy="287139"/>
          </a:xfrm>
          <a:prstGeom prst="horizontalScroll">
            <a:avLst/>
          </a:prstGeo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Helvetica"/>
                <a:ea typeface="黑体"/>
                <a:cs typeface="+mn-cs"/>
              </a:rPr>
              <a:t>1</a:t>
            </a:r>
            <a:endParaRPr kumimoji="0" lang="zh-CN" altLang="en-US" sz="1600" b="0" i="0" u="none" strike="noStrike" kern="1200" cap="none" spc="0" normalizeH="0" baseline="0" noProof="0" dirty="0">
              <a:ln>
                <a:noFill/>
              </a:ln>
              <a:solidFill>
                <a:prstClr val="white"/>
              </a:solidFill>
              <a:effectLst/>
              <a:uLnTx/>
              <a:uFillTx/>
              <a:latin typeface="Helvetica"/>
              <a:ea typeface="黑体"/>
              <a:cs typeface="+mn-cs"/>
            </a:endParaRPr>
          </a:p>
        </p:txBody>
      </p:sp>
      <p:sp>
        <p:nvSpPr>
          <p:cNvPr id="30" name="横卷形 29"/>
          <p:cNvSpPr/>
          <p:nvPr/>
        </p:nvSpPr>
        <p:spPr bwMode="auto">
          <a:xfrm>
            <a:off x="7524028" y="5706566"/>
            <a:ext cx="539820" cy="287139"/>
          </a:xfrm>
          <a:prstGeom prst="horizontalScroll">
            <a:avLst/>
          </a:prstGeo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Helvetica"/>
                <a:ea typeface="黑体"/>
                <a:cs typeface="+mn-cs"/>
              </a:rPr>
              <a:t>2</a:t>
            </a:r>
            <a:endParaRPr kumimoji="0" lang="zh-CN" altLang="en-US" sz="1600" b="0" i="0" u="none" strike="noStrike" kern="1200" cap="none" spc="0" normalizeH="0" baseline="0" noProof="0" dirty="0">
              <a:ln>
                <a:noFill/>
              </a:ln>
              <a:solidFill>
                <a:prstClr val="white"/>
              </a:solidFill>
              <a:effectLst/>
              <a:uLnTx/>
              <a:uFillTx/>
              <a:latin typeface="Helvetica"/>
              <a:ea typeface="黑体"/>
              <a:cs typeface="+mn-cs"/>
            </a:endParaRPr>
          </a:p>
        </p:txBody>
      </p:sp>
      <p:sp>
        <p:nvSpPr>
          <p:cNvPr id="31" name="横卷形 30"/>
          <p:cNvSpPr/>
          <p:nvPr/>
        </p:nvSpPr>
        <p:spPr bwMode="auto">
          <a:xfrm>
            <a:off x="7524028" y="6104208"/>
            <a:ext cx="539820" cy="287139"/>
          </a:xfrm>
          <a:prstGeom prst="horizontalScroll">
            <a:avLst/>
          </a:prstGeo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Helvetica"/>
                <a:ea typeface="黑体"/>
                <a:cs typeface="+mn-cs"/>
              </a:rPr>
              <a:t>2</a:t>
            </a:r>
            <a:endParaRPr kumimoji="0" lang="zh-CN" altLang="en-US" sz="1600" b="0" i="0" u="none" strike="noStrike" kern="1200" cap="none" spc="0" normalizeH="0" baseline="0" noProof="0" dirty="0">
              <a:ln>
                <a:noFill/>
              </a:ln>
              <a:solidFill>
                <a:prstClr val="white"/>
              </a:solidFill>
              <a:effectLst/>
              <a:uLnTx/>
              <a:uFillTx/>
              <a:latin typeface="Helvetica"/>
              <a:ea typeface="黑体"/>
              <a:cs typeface="+mn-cs"/>
            </a:endParaRPr>
          </a:p>
        </p:txBody>
      </p:sp>
      <p:sp>
        <p:nvSpPr>
          <p:cNvPr id="38" name="文本框 37"/>
          <p:cNvSpPr txBox="1"/>
          <p:nvPr/>
        </p:nvSpPr>
        <p:spPr>
          <a:xfrm>
            <a:off x="795667" y="3918920"/>
            <a:ext cx="227217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C00000"/>
                </a:solidFill>
                <a:effectLst/>
                <a:uLnTx/>
                <a:uFillTx/>
                <a:latin typeface="Helvetica"/>
                <a:ea typeface="黑体"/>
                <a:cs typeface="+mn-cs"/>
              </a:rPr>
              <a:t>操作系统版本</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识别任务</a:t>
            </a: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rPr>
              <a:t>PR</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曲线</a:t>
            </a:r>
          </a:p>
        </p:txBody>
      </p:sp>
      <p:pic>
        <p:nvPicPr>
          <p:cNvPr id="42" name="图片 41"/>
          <p:cNvPicPr>
            <a:picLocks noChangeAspect="1"/>
          </p:cNvPicPr>
          <p:nvPr/>
        </p:nvPicPr>
        <p:blipFill>
          <a:blip r:embed="rId4"/>
          <a:stretch>
            <a:fillRect/>
          </a:stretch>
        </p:blipFill>
        <p:spPr>
          <a:xfrm>
            <a:off x="496058" y="1726259"/>
            <a:ext cx="2871395" cy="2257401"/>
          </a:xfrm>
          <a:prstGeom prst="rect">
            <a:avLst/>
          </a:prstGeom>
        </p:spPr>
      </p:pic>
      <p:sp>
        <p:nvSpPr>
          <p:cNvPr id="21" name="文本框 20"/>
          <p:cNvSpPr txBox="1"/>
          <p:nvPr/>
        </p:nvSpPr>
        <p:spPr>
          <a:xfrm>
            <a:off x="206924" y="908462"/>
            <a:ext cx="8556595" cy="369332"/>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研究内容一：</a:t>
            </a:r>
            <a:r>
              <a:rPr lang="zh-CN" altLang="en-US" dirty="0">
                <a:solidFill>
                  <a:prstClr val="black"/>
                </a:solidFill>
              </a:rPr>
              <a:t>开放环境</a:t>
            </a: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中的细粒度主机属性发现</a:t>
            </a:r>
          </a:p>
        </p:txBody>
      </p:sp>
      <p:sp>
        <p:nvSpPr>
          <p:cNvPr id="10" name="文本框 9"/>
          <p:cNvSpPr txBox="1"/>
          <p:nvPr/>
        </p:nvSpPr>
        <p:spPr>
          <a:xfrm>
            <a:off x="4855069" y="5317522"/>
            <a:ext cx="18065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prstClr val="black"/>
                </a:solidFill>
                <a:effectLst/>
                <a:uLnTx/>
                <a:uFillTx/>
                <a:latin typeface="Helvetica" panose="020B0604020202020204" pitchFamily="34" charset="0"/>
                <a:ea typeface="黑体" panose="02010609060101010101" pitchFamily="49" charset="-122"/>
                <a:cs typeface="Arial" panose="020B0604020202020204" pitchFamily="34" charset="0"/>
              </a:rPr>
              <a:t>LightGBM</a:t>
            </a: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Arial" panose="020B0604020202020204" pitchFamily="34" charset="0"/>
              </a:rPr>
              <a:t>算法</a:t>
            </a:r>
          </a:p>
        </p:txBody>
      </p:sp>
      <p:sp>
        <p:nvSpPr>
          <p:cNvPr id="11" name="左大括号 10"/>
          <p:cNvSpPr/>
          <p:nvPr/>
        </p:nvSpPr>
        <p:spPr>
          <a:xfrm>
            <a:off x="6445797" y="4592729"/>
            <a:ext cx="215819" cy="1809609"/>
          </a:xfrm>
          <a:prstGeom prst="leftBrace">
            <a:avLst>
              <a:gd name="adj1" fmla="val 59604"/>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17" name="右箭头 16"/>
          <p:cNvSpPr/>
          <p:nvPr/>
        </p:nvSpPr>
        <p:spPr bwMode="auto">
          <a:xfrm rot="1620211">
            <a:off x="3691456" y="3668268"/>
            <a:ext cx="540000" cy="281927"/>
          </a:xfrm>
          <a:prstGeom prst="rightArrow">
            <a:avLst/>
          </a:prstGeom>
          <a:solidFill>
            <a:srgbClr val="7030A0"/>
          </a:solid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39" name="右箭头 38"/>
          <p:cNvSpPr/>
          <p:nvPr/>
        </p:nvSpPr>
        <p:spPr bwMode="auto">
          <a:xfrm>
            <a:off x="3701011" y="5294215"/>
            <a:ext cx="540000" cy="281927"/>
          </a:xfrm>
          <a:prstGeom prst="rightArrow">
            <a:avLst/>
          </a:prstGeom>
          <a:solidFill>
            <a:srgbClr val="7030A0"/>
          </a:solid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50" name="右箭头 49"/>
          <p:cNvSpPr/>
          <p:nvPr/>
        </p:nvSpPr>
        <p:spPr bwMode="auto">
          <a:xfrm rot="5400000">
            <a:off x="6394726" y="3310959"/>
            <a:ext cx="540000" cy="281927"/>
          </a:xfrm>
          <a:prstGeom prst="rightArrow">
            <a:avLst/>
          </a:prstGeom>
          <a:solidFill>
            <a:srgbClr val="7030A0"/>
          </a:solid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18" name="矩形 17"/>
          <p:cNvSpPr/>
          <p:nvPr/>
        </p:nvSpPr>
        <p:spPr>
          <a:xfrm>
            <a:off x="4815601" y="2827617"/>
            <a:ext cx="3416320"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C00000"/>
                </a:solidFill>
                <a:effectLst/>
                <a:uLnTx/>
                <a:uFillTx/>
                <a:latin typeface="Helvetica"/>
                <a:ea typeface="黑体"/>
                <a:cs typeface="+mn-cs"/>
              </a:rPr>
              <a:t>操作系统版本</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识别任务</a:t>
            </a: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rPr>
              <a:t>准确率、精度以及召回率</a:t>
            </a:r>
            <a:endParaRPr kumimoji="0" lang="zh-CN" altLang="en-US" sz="1200" b="0" i="0" u="none" strike="noStrike" kern="1200" cap="none" spc="0" normalizeH="0" baseline="0" noProof="0" dirty="0">
              <a:ln>
                <a:noFill/>
              </a:ln>
              <a:solidFill>
                <a:prstClr val="black"/>
              </a:solidFill>
              <a:effectLst/>
              <a:uLnTx/>
              <a:uFillTx/>
              <a:latin typeface="Helvetica"/>
              <a:ea typeface="黑体"/>
              <a:cs typeface="+mn-cs"/>
            </a:endParaRPr>
          </a:p>
        </p:txBody>
      </p:sp>
      <p:grpSp>
        <p:nvGrpSpPr>
          <p:cNvPr id="4" name="组合 3"/>
          <p:cNvGrpSpPr/>
          <p:nvPr/>
        </p:nvGrpSpPr>
        <p:grpSpPr>
          <a:xfrm>
            <a:off x="582812" y="4736328"/>
            <a:ext cx="2800401" cy="1679628"/>
            <a:chOff x="496058" y="4866752"/>
            <a:chExt cx="2800401" cy="1679628"/>
          </a:xfrm>
        </p:grpSpPr>
        <p:grpSp>
          <p:nvGrpSpPr>
            <p:cNvPr id="41" name="组合 40"/>
            <p:cNvGrpSpPr/>
            <p:nvPr/>
          </p:nvGrpSpPr>
          <p:grpSpPr>
            <a:xfrm>
              <a:off x="496058" y="4866752"/>
              <a:ext cx="2800401" cy="1679628"/>
              <a:chOff x="3958101" y="1796543"/>
              <a:chExt cx="3957385" cy="2337333"/>
            </a:xfrm>
          </p:grpSpPr>
          <p:pic>
            <p:nvPicPr>
              <p:cNvPr id="12" name="图片 11"/>
              <p:cNvPicPr>
                <a:picLocks noChangeAspect="1"/>
              </p:cNvPicPr>
              <p:nvPr/>
            </p:nvPicPr>
            <p:blipFill>
              <a:blip r:embed="rId5"/>
              <a:stretch>
                <a:fillRect/>
              </a:stretch>
            </p:blipFill>
            <p:spPr>
              <a:xfrm>
                <a:off x="3958101" y="1796543"/>
                <a:ext cx="3957385" cy="2073539"/>
              </a:xfrm>
              <a:prstGeom prst="rect">
                <a:avLst/>
              </a:prstGeom>
            </p:spPr>
          </p:pic>
          <p:sp>
            <p:nvSpPr>
              <p:cNvPr id="40" name="文本框 39"/>
              <p:cNvSpPr txBox="1"/>
              <p:nvPr/>
            </p:nvSpPr>
            <p:spPr>
              <a:xfrm>
                <a:off x="4476788" y="3824507"/>
                <a:ext cx="3114779" cy="3093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C00000"/>
                    </a:solidFill>
                    <a:effectLst/>
                    <a:uLnTx/>
                    <a:uFillTx/>
                    <a:latin typeface="Helvetica"/>
                    <a:ea typeface="黑体"/>
                    <a:cs typeface="+mn-cs"/>
                  </a:rPr>
                  <a:t>操作系统版本</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识别任务</a:t>
                </a: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rPr>
                  <a:t>吞吐量</a:t>
                </a:r>
                <a:endParaRPr kumimoji="0" lang="zh-CN" altLang="en-US" sz="1200" b="0" i="0" u="none" strike="noStrike" kern="1200" cap="none" spc="0" normalizeH="0" baseline="0" noProof="0" dirty="0">
                  <a:ln>
                    <a:noFill/>
                  </a:ln>
                  <a:solidFill>
                    <a:prstClr val="black"/>
                  </a:solidFill>
                  <a:effectLst/>
                  <a:uLnTx/>
                  <a:uFillTx/>
                  <a:latin typeface="Helvetica"/>
                  <a:ea typeface="黑体"/>
                  <a:cs typeface="+mn-cs"/>
                </a:endParaRPr>
              </a:p>
            </p:txBody>
          </p:sp>
        </p:grpSp>
        <p:sp>
          <p:nvSpPr>
            <p:cNvPr id="52" name="椭圆 51"/>
            <p:cNvSpPr/>
            <p:nvPr/>
          </p:nvSpPr>
          <p:spPr bwMode="auto">
            <a:xfrm>
              <a:off x="1450730" y="5596063"/>
              <a:ext cx="520173" cy="760752"/>
            </a:xfrm>
            <a:prstGeom prst="ellipse">
              <a:avLst/>
            </a:prstGeom>
            <a:noFill/>
            <a:ln w="19050" cap="flat">
              <a:solidFill>
                <a:srgbClr val="C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grpSp>
      <p:sp>
        <p:nvSpPr>
          <p:cNvPr id="53" name="椭圆 52"/>
          <p:cNvSpPr/>
          <p:nvPr/>
        </p:nvSpPr>
        <p:spPr bwMode="auto">
          <a:xfrm>
            <a:off x="4586286" y="1837633"/>
            <a:ext cx="718642" cy="1031415"/>
          </a:xfrm>
          <a:prstGeom prst="ellipse">
            <a:avLst/>
          </a:prstGeom>
          <a:noFill/>
          <a:ln w="19050" cap="flat">
            <a:solidFill>
              <a:srgbClr val="C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54" name="椭圆 53"/>
          <p:cNvSpPr/>
          <p:nvPr/>
        </p:nvSpPr>
        <p:spPr bwMode="auto">
          <a:xfrm rot="1941395">
            <a:off x="2872232" y="1922211"/>
            <a:ext cx="507316" cy="160874"/>
          </a:xfrm>
          <a:prstGeom prst="ellipse">
            <a:avLst/>
          </a:prstGeom>
          <a:noFill/>
          <a:ln w="19050" cap="flat">
            <a:solidFill>
              <a:srgbClr val="C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32" name="文本框 31"/>
          <p:cNvSpPr txBox="1"/>
          <p:nvPr/>
        </p:nvSpPr>
        <p:spPr>
          <a:xfrm>
            <a:off x="206924" y="1195686"/>
            <a:ext cx="5190836"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选择最佳模型</a:t>
            </a:r>
          </a:p>
        </p:txBody>
      </p:sp>
      <p:sp>
        <p:nvSpPr>
          <p:cNvPr id="5" name="灯片编号占位符 4">
            <a:extLst>
              <a:ext uri="{FF2B5EF4-FFF2-40B4-BE49-F238E27FC236}">
                <a16:creationId xmlns:a16="http://schemas.microsoft.com/office/drawing/2014/main" id="{A06C6295-8E49-4A02-AB56-CE36E33047E1}"/>
              </a:ext>
            </a:extLst>
          </p:cNvPr>
          <p:cNvSpPr>
            <a:spLocks noGrp="1"/>
          </p:cNvSpPr>
          <p:nvPr>
            <p:ph type="sldNum" sz="quarter" idx="10"/>
          </p:nvPr>
        </p:nvSpPr>
        <p:spPr/>
        <p:txBody>
          <a:bodyPr/>
          <a:lstStyle/>
          <a:p>
            <a:fld id="{6DE2FBD6-56D3-45DC-8484-A22812E13BA8}" type="slidenum">
              <a:rPr lang="zh-CN" altLang="en-US" smtClean="0"/>
              <a:pPr/>
              <a:t>23</a:t>
            </a:fld>
            <a:endParaRPr lang="zh-CN" altLang="en-US"/>
          </a:p>
        </p:txBody>
      </p:sp>
    </p:spTree>
    <p:extLst>
      <p:ext uri="{BB962C8B-B14F-4D97-AF65-F5344CB8AC3E}">
        <p14:creationId xmlns:p14="http://schemas.microsoft.com/office/powerpoint/2010/main" val="202968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5" grpId="0"/>
      <p:bldP spid="27" grpId="0" animBg="1"/>
      <p:bldP spid="28" grpId="0" animBg="1"/>
      <p:bldP spid="29" grpId="0" animBg="1"/>
      <p:bldP spid="30" grpId="0" animBg="1"/>
      <p:bldP spid="31" grpId="0" animBg="1"/>
      <p:bldP spid="10" grpId="0"/>
      <p:bldP spid="11" grpId="0" animBg="1"/>
      <p:bldP spid="17" grpId="0" animBg="1"/>
      <p:bldP spid="39" grpId="0" animBg="1"/>
      <p:bldP spid="5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主要工作及成果</a:t>
            </a:r>
          </a:p>
        </p:txBody>
      </p:sp>
      <p:sp>
        <p:nvSpPr>
          <p:cNvPr id="21" name="文本框 20"/>
          <p:cNvSpPr txBox="1"/>
          <p:nvPr/>
        </p:nvSpPr>
        <p:spPr>
          <a:xfrm>
            <a:off x="206924" y="908462"/>
            <a:ext cx="8556595" cy="369332"/>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研究内容一：</a:t>
            </a:r>
            <a:r>
              <a:rPr lang="zh-CN" altLang="en-US" dirty="0">
                <a:solidFill>
                  <a:prstClr val="black"/>
                </a:solidFill>
              </a:rPr>
              <a:t>开放环境</a:t>
            </a: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中的细粒度主机属性发现</a:t>
            </a:r>
          </a:p>
        </p:txBody>
      </p:sp>
      <p:sp>
        <p:nvSpPr>
          <p:cNvPr id="3" name="矩形 2"/>
          <p:cNvSpPr/>
          <p:nvPr/>
        </p:nvSpPr>
        <p:spPr>
          <a:xfrm>
            <a:off x="359468" y="1605975"/>
            <a:ext cx="4885748" cy="2456581"/>
          </a:xfrm>
          <a:prstGeom prst="rect">
            <a:avLst/>
          </a:prstGeom>
          <a:solidFill>
            <a:srgbClr val="E9F8FD"/>
          </a:solidFill>
          <a:ln w="0" cap="flat">
            <a:no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分类难点：</a:t>
            </a:r>
            <a:endParaRPr kumimoji="0" lang="en-US" altLang="zh-CN" sz="1400" b="0" i="0" u="none" strike="noStrike" kern="1200" cap="none" spc="0" normalizeH="0" baseline="0" noProof="0" dirty="0">
              <a:ln>
                <a:noFill/>
              </a:ln>
              <a:solidFill>
                <a:prstClr val="black"/>
              </a:solidFill>
              <a:effectLst/>
              <a:uLnTx/>
              <a:uFillTx/>
              <a:latin typeface="Helvetica"/>
              <a:ea typeface="黑体"/>
              <a:cs typeface="+mn-cs"/>
            </a:endParaRPr>
          </a:p>
          <a:p>
            <a:pPr marL="0" marR="0" lvl="0" indent="0" algn="l" defTabSz="914400" rtl="0" eaLnBrk="1" fontAlgn="auto" latinLnBrk="0" hangingPunct="1">
              <a:lnSpc>
                <a:spcPts val="2500"/>
              </a:lnSpc>
              <a:spcBef>
                <a:spcPts val="0"/>
              </a:spcBef>
              <a:spcAft>
                <a:spcPts val="10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Helvetica"/>
                <a:ea typeface="黑体"/>
                <a:cs typeface="+mn-cs"/>
              </a:rPr>
              <a:t>50%</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以上的协议字段特征是</a:t>
            </a:r>
            <a:r>
              <a:rPr kumimoji="0" lang="zh-CN" altLang="en-US" sz="1400" b="0" i="0" u="none" strike="noStrike" kern="1200" cap="none" spc="0" normalizeH="0" baseline="0" noProof="0" dirty="0">
                <a:ln>
                  <a:noFill/>
                </a:ln>
                <a:solidFill>
                  <a:srgbClr val="C00000"/>
                </a:solidFill>
                <a:effectLst/>
                <a:uLnTx/>
                <a:uFillTx/>
                <a:latin typeface="Helvetica"/>
                <a:ea typeface="黑体"/>
                <a:cs typeface="+mn-cs"/>
              </a:rPr>
              <a:t>类别特征</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，在经过</a:t>
            </a:r>
            <a:r>
              <a:rPr kumimoji="0" lang="en-US" altLang="zh-CN" sz="1400" b="0" i="0" u="none" strike="noStrike" kern="1200" cap="none" spc="0" normalizeH="0" baseline="0" noProof="0" dirty="0">
                <a:ln>
                  <a:noFill/>
                </a:ln>
                <a:solidFill>
                  <a:srgbClr val="C00000"/>
                </a:solidFill>
                <a:effectLst/>
                <a:uLnTx/>
                <a:uFillTx/>
                <a:latin typeface="Helvetica"/>
                <a:ea typeface="黑体"/>
                <a:cs typeface="+mn-cs"/>
              </a:rPr>
              <a:t>one-hot</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编码处理后，极易出现</a:t>
            </a:r>
            <a:r>
              <a:rPr kumimoji="0" lang="zh-CN" altLang="en-US" sz="1400" b="0" i="0" u="none" strike="noStrike" kern="1200" cap="none" spc="0" normalizeH="0" baseline="0" noProof="0" dirty="0">
                <a:ln>
                  <a:noFill/>
                </a:ln>
                <a:solidFill>
                  <a:srgbClr val="C00000"/>
                </a:solidFill>
                <a:effectLst/>
                <a:uLnTx/>
                <a:uFillTx/>
                <a:latin typeface="Helvetica"/>
                <a:ea typeface="黑体"/>
                <a:cs typeface="+mn-cs"/>
              </a:rPr>
              <a:t>维度爆炸</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和</a:t>
            </a:r>
            <a:r>
              <a:rPr kumimoji="0" lang="zh-CN" altLang="en-US" sz="1400" b="0" i="0" u="none" strike="noStrike" kern="1200" cap="none" spc="0" normalizeH="0" baseline="0" noProof="0" dirty="0">
                <a:ln>
                  <a:noFill/>
                </a:ln>
                <a:solidFill>
                  <a:srgbClr val="C00000"/>
                </a:solidFill>
                <a:effectLst/>
                <a:uLnTx/>
                <a:uFillTx/>
                <a:latin typeface="Helvetica"/>
                <a:ea typeface="黑体"/>
                <a:cs typeface="+mn-cs"/>
              </a:rPr>
              <a:t>数据稀疏</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问题，降低识别精度。</a:t>
            </a:r>
            <a:endParaRPr kumimoji="0" lang="en-US" altLang="zh-CN" sz="1400" b="0" i="0" u="none" strike="noStrike" kern="1200" cap="none" spc="0" normalizeH="0" baseline="0" noProof="0" dirty="0">
              <a:ln>
                <a:noFill/>
              </a:ln>
              <a:solidFill>
                <a:prstClr val="black"/>
              </a:solidFill>
              <a:effectLst/>
              <a:uLnTx/>
              <a:uFillTx/>
              <a:latin typeface="Helvetica"/>
              <a:ea typeface="黑体"/>
              <a:cs typeface="+mn-cs"/>
            </a:endParaRPr>
          </a:p>
          <a:p>
            <a:pPr marL="0" marR="0" lvl="0" indent="0" algn="l" defTabSz="914400" rtl="0" eaLnBrk="1" fontAlgn="auto" latinLnBrk="0" hangingPunct="1">
              <a:lnSpc>
                <a:spcPts val="25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prstClr val="black"/>
                </a:solidFill>
                <a:effectLst/>
                <a:uLnTx/>
                <a:uFillTx/>
                <a:latin typeface="Helvetica"/>
                <a:ea typeface="黑体"/>
                <a:cs typeface="+mn-cs"/>
              </a:rPr>
              <a:t>LightGBM</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模型特点：</a:t>
            </a:r>
            <a:endParaRPr kumimoji="0" lang="en-US" altLang="zh-CN" sz="1400" b="0" i="0" u="none" strike="noStrike" kern="1200" cap="none" spc="0" normalizeH="0" baseline="0" noProof="0" dirty="0">
              <a:ln>
                <a:noFill/>
              </a:ln>
              <a:solidFill>
                <a:prstClr val="black"/>
              </a:solidFill>
              <a:effectLst/>
              <a:uLnTx/>
              <a:uFillTx/>
              <a:latin typeface="Helvetica"/>
              <a:ea typeface="黑体"/>
              <a:cs typeface="+mn-cs"/>
            </a:endParaRPr>
          </a:p>
          <a:p>
            <a:pPr marL="0" marR="0" lvl="0" indent="0" algn="l" defTabSz="914400" rtl="0" eaLnBrk="1" fontAlgn="auto" latinLnBrk="0" hangingPunct="1">
              <a:lnSpc>
                <a:spcPts val="25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基于</a:t>
            </a:r>
            <a:r>
              <a:rPr kumimoji="0" lang="zh-CN" altLang="en-US" sz="1400" b="0" i="0" u="none" strike="noStrike" kern="1200" cap="none" spc="0" normalizeH="0" baseline="0" noProof="0" dirty="0">
                <a:ln>
                  <a:noFill/>
                </a:ln>
                <a:solidFill>
                  <a:srgbClr val="C00000"/>
                </a:solidFill>
                <a:effectLst/>
                <a:uLnTx/>
                <a:uFillTx/>
                <a:latin typeface="Helvetica"/>
                <a:ea typeface="黑体"/>
                <a:cs typeface="+mn-cs"/>
              </a:rPr>
              <a:t>直方图</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生成决策树，使其支持将类别特征直接作为模型输入，解决了以上问题。</a:t>
            </a:r>
            <a:endParaRPr kumimoji="0" lang="en-US" altLang="zh-CN" sz="1400" b="0" i="0" u="none" strike="noStrike" kern="1200" cap="none" spc="0" normalizeH="0" baseline="0" noProof="0" dirty="0">
              <a:ln>
                <a:noFill/>
              </a:ln>
              <a:solidFill>
                <a:prstClr val="black"/>
              </a:solidFill>
              <a:effectLst/>
              <a:uLnTx/>
              <a:uFillTx/>
              <a:latin typeface="Helvetica"/>
              <a:ea typeface="黑体"/>
              <a:cs typeface="+mn-cs"/>
            </a:endParaRPr>
          </a:p>
          <a:p>
            <a:pPr marL="0" marR="0" lvl="0" indent="0" algn="l" defTabSz="914400" rtl="0" eaLnBrk="1" fontAlgn="auto" latinLnBrk="0" hangingPunct="1">
              <a:lnSpc>
                <a:spcPts val="25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支持</a:t>
            </a:r>
            <a:r>
              <a:rPr kumimoji="0" lang="zh-CN" altLang="en-US" sz="1400" b="0" i="0" u="none" strike="noStrike" kern="1200" cap="none" spc="0" normalizeH="0" baseline="0" noProof="0" dirty="0">
                <a:ln>
                  <a:noFill/>
                </a:ln>
                <a:solidFill>
                  <a:srgbClr val="C00000"/>
                </a:solidFill>
                <a:effectLst/>
                <a:uLnTx/>
                <a:uFillTx/>
                <a:latin typeface="Helvetica"/>
                <a:ea typeface="黑体"/>
                <a:cs typeface="+mn-cs"/>
              </a:rPr>
              <a:t>分布式</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训练模型，提高了大数据背景下的模型训练效率。</a:t>
            </a:r>
          </a:p>
        </p:txBody>
      </p:sp>
      <p:sp>
        <p:nvSpPr>
          <p:cNvPr id="7" name="文本框 6"/>
          <p:cNvSpPr txBox="1"/>
          <p:nvPr/>
        </p:nvSpPr>
        <p:spPr>
          <a:xfrm>
            <a:off x="206924" y="1195686"/>
            <a:ext cx="5190836"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err="1">
                <a:ln>
                  <a:noFill/>
                </a:ln>
                <a:solidFill>
                  <a:srgbClr val="C00000"/>
                </a:solidFill>
                <a:effectLst/>
                <a:uLnTx/>
                <a:uFillTx/>
                <a:latin typeface="Helvetica"/>
                <a:ea typeface="黑体"/>
                <a:cs typeface="+mn-cs"/>
              </a:rPr>
              <a:t>LightGBM</a:t>
            </a: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模型</a:t>
            </a:r>
          </a:p>
        </p:txBody>
      </p:sp>
      <p:graphicFrame>
        <p:nvGraphicFramePr>
          <p:cNvPr id="4" name="表格 3"/>
          <p:cNvGraphicFramePr>
            <a:graphicFrameLocks noGrp="1"/>
          </p:cNvGraphicFramePr>
          <p:nvPr/>
        </p:nvGraphicFramePr>
        <p:xfrm>
          <a:off x="5397760" y="1605976"/>
          <a:ext cx="3501143" cy="2456580"/>
        </p:xfrm>
        <a:graphic>
          <a:graphicData uri="http://schemas.openxmlformats.org/drawingml/2006/table">
            <a:tbl>
              <a:tblPr firstRow="1" bandRow="1">
                <a:tableStyleId>{7DF18680-E054-41AD-8BC1-D1AEF772440D}</a:tableStyleId>
              </a:tblPr>
              <a:tblGrid>
                <a:gridCol w="1969217">
                  <a:extLst>
                    <a:ext uri="{9D8B030D-6E8A-4147-A177-3AD203B41FA5}">
                      <a16:colId xmlns:a16="http://schemas.microsoft.com/office/drawing/2014/main" val="2111753903"/>
                    </a:ext>
                  </a:extLst>
                </a:gridCol>
                <a:gridCol w="1531926">
                  <a:extLst>
                    <a:ext uri="{9D8B030D-6E8A-4147-A177-3AD203B41FA5}">
                      <a16:colId xmlns:a16="http://schemas.microsoft.com/office/drawing/2014/main" val="1304289190"/>
                    </a:ext>
                  </a:extLst>
                </a:gridCol>
              </a:tblGrid>
              <a:tr h="388353">
                <a:tc gridSpan="2">
                  <a:txBody>
                    <a:bodyPr/>
                    <a:lstStyle/>
                    <a:p>
                      <a:pPr algn="ctr"/>
                      <a:r>
                        <a:rPr lang="en-US" altLang="zh-CN" sz="1400" dirty="0" err="1"/>
                        <a:t>LightGBM</a:t>
                      </a:r>
                      <a:r>
                        <a:rPr lang="zh-CN" altLang="en-US" sz="1400" dirty="0"/>
                        <a:t>模型最适参数</a:t>
                      </a:r>
                    </a:p>
                  </a:txBody>
                  <a:tcPr anchor="ctr"/>
                </a:tc>
                <a:tc hMerge="1">
                  <a:txBody>
                    <a:bodyPr/>
                    <a:lstStyle/>
                    <a:p>
                      <a:endParaRPr lang="zh-CN" altLang="en-US" dirty="0"/>
                    </a:p>
                  </a:txBody>
                  <a:tcPr/>
                </a:tc>
                <a:extLst>
                  <a:ext uri="{0D108BD9-81ED-4DB2-BD59-A6C34878D82A}">
                    <a16:rowId xmlns:a16="http://schemas.microsoft.com/office/drawing/2014/main" val="442576984"/>
                  </a:ext>
                </a:extLst>
              </a:tr>
              <a:tr h="295461">
                <a:tc>
                  <a:txBody>
                    <a:bodyPr/>
                    <a:lstStyle/>
                    <a:p>
                      <a:pPr algn="ctr"/>
                      <a:r>
                        <a:rPr lang="en-US" altLang="zh-CN" sz="1200" dirty="0"/>
                        <a:t>Boosting type</a:t>
                      </a:r>
                      <a:endParaRPr lang="zh-CN" altLang="en-US" sz="1200" dirty="0"/>
                    </a:p>
                  </a:txBody>
                  <a:tcPr anchor="ctr"/>
                </a:tc>
                <a:tc>
                  <a:txBody>
                    <a:bodyPr/>
                    <a:lstStyle/>
                    <a:p>
                      <a:pPr algn="ctr"/>
                      <a:r>
                        <a:rPr lang="en-US" altLang="zh-CN" sz="1200" dirty="0"/>
                        <a:t>‘</a:t>
                      </a:r>
                      <a:r>
                        <a:rPr lang="en-US" altLang="zh-CN" sz="1200" dirty="0" err="1"/>
                        <a:t>gbdt</a:t>
                      </a:r>
                      <a:r>
                        <a:rPr lang="en-US" altLang="zh-CN" sz="1200" dirty="0"/>
                        <a:t>’</a:t>
                      </a:r>
                      <a:endParaRPr lang="zh-CN" altLang="en-US" sz="1200" dirty="0"/>
                    </a:p>
                  </a:txBody>
                  <a:tcPr anchor="ctr"/>
                </a:tc>
                <a:extLst>
                  <a:ext uri="{0D108BD9-81ED-4DB2-BD59-A6C34878D82A}">
                    <a16:rowId xmlns:a16="http://schemas.microsoft.com/office/drawing/2014/main" val="1824591596"/>
                  </a:ext>
                </a:extLst>
              </a:tr>
              <a:tr h="295461">
                <a:tc>
                  <a:txBody>
                    <a:bodyPr/>
                    <a:lstStyle/>
                    <a:p>
                      <a:pPr algn="ctr"/>
                      <a:r>
                        <a:rPr lang="en-US" altLang="zh-CN" sz="1200" dirty="0"/>
                        <a:t>Learning rate</a:t>
                      </a:r>
                      <a:endParaRPr lang="zh-CN" altLang="en-US" sz="1200" dirty="0"/>
                    </a:p>
                  </a:txBody>
                  <a:tcPr anchor="ctr"/>
                </a:tc>
                <a:tc>
                  <a:txBody>
                    <a:bodyPr/>
                    <a:lstStyle/>
                    <a:p>
                      <a:pPr algn="ctr"/>
                      <a:r>
                        <a:rPr lang="en-US" altLang="zh-CN" sz="1200" dirty="0"/>
                        <a:t>0.05</a:t>
                      </a:r>
                      <a:endParaRPr lang="zh-CN" altLang="en-US" sz="1200" dirty="0"/>
                    </a:p>
                  </a:txBody>
                  <a:tcPr anchor="ctr"/>
                </a:tc>
                <a:extLst>
                  <a:ext uri="{0D108BD9-81ED-4DB2-BD59-A6C34878D82A}">
                    <a16:rowId xmlns:a16="http://schemas.microsoft.com/office/drawing/2014/main" val="32938263"/>
                  </a:ext>
                </a:extLst>
              </a:tr>
              <a:tr h="295461">
                <a:tc>
                  <a:txBody>
                    <a:bodyPr/>
                    <a:lstStyle/>
                    <a:p>
                      <a:pPr algn="ctr"/>
                      <a:r>
                        <a:rPr lang="en-US" altLang="zh-CN" sz="1200" kern="1200" dirty="0">
                          <a:solidFill>
                            <a:schemeClr val="dk1"/>
                          </a:solidFill>
                          <a:effectLst/>
                          <a:latin typeface="+mn-lt"/>
                          <a:ea typeface="+mn-ea"/>
                          <a:cs typeface="+mn-cs"/>
                        </a:rPr>
                        <a:t>Max depth</a:t>
                      </a:r>
                      <a:endParaRPr lang="zh-CN" altLang="en-US" sz="1200" dirty="0"/>
                    </a:p>
                  </a:txBody>
                  <a:tcPr anchor="ctr"/>
                </a:tc>
                <a:tc>
                  <a:txBody>
                    <a:bodyPr/>
                    <a:lstStyle/>
                    <a:p>
                      <a:pPr algn="ctr"/>
                      <a:r>
                        <a:rPr lang="en-US" altLang="zh-CN" sz="1200" dirty="0"/>
                        <a:t>10</a:t>
                      </a:r>
                      <a:endParaRPr lang="zh-CN" altLang="en-US" sz="1200" dirty="0"/>
                    </a:p>
                  </a:txBody>
                  <a:tcPr anchor="ctr"/>
                </a:tc>
                <a:extLst>
                  <a:ext uri="{0D108BD9-81ED-4DB2-BD59-A6C34878D82A}">
                    <a16:rowId xmlns:a16="http://schemas.microsoft.com/office/drawing/2014/main" val="1322691178"/>
                  </a:ext>
                </a:extLst>
              </a:tr>
              <a:tr h="295461">
                <a:tc>
                  <a:txBody>
                    <a:bodyPr/>
                    <a:lstStyle/>
                    <a:p>
                      <a:pPr algn="ctr"/>
                      <a:r>
                        <a:rPr lang="en-US" altLang="zh-CN" sz="1200" kern="1200" dirty="0" err="1">
                          <a:solidFill>
                            <a:schemeClr val="dk1"/>
                          </a:solidFill>
                          <a:effectLst/>
                          <a:latin typeface="+mn-lt"/>
                          <a:ea typeface="+mn-ea"/>
                          <a:cs typeface="+mn-cs"/>
                        </a:rPr>
                        <a:t>Num</a:t>
                      </a:r>
                      <a:r>
                        <a:rPr lang="en-US" altLang="zh-CN" sz="1200" kern="1200" dirty="0">
                          <a:solidFill>
                            <a:schemeClr val="dk1"/>
                          </a:solidFill>
                          <a:effectLst/>
                          <a:latin typeface="+mn-lt"/>
                          <a:ea typeface="+mn-ea"/>
                          <a:cs typeface="+mn-cs"/>
                        </a:rPr>
                        <a:t> leaves</a:t>
                      </a:r>
                      <a:endParaRPr lang="zh-CN" altLang="en-US" sz="1200" dirty="0"/>
                    </a:p>
                  </a:txBody>
                  <a:tcPr anchor="ctr"/>
                </a:tc>
                <a:tc>
                  <a:txBody>
                    <a:bodyPr/>
                    <a:lstStyle/>
                    <a:p>
                      <a:pPr algn="ctr"/>
                      <a:r>
                        <a:rPr lang="en-US" altLang="zh-CN" sz="1200" dirty="0"/>
                        <a:t>512</a:t>
                      </a:r>
                      <a:endParaRPr lang="zh-CN" altLang="en-US" sz="1200" dirty="0"/>
                    </a:p>
                  </a:txBody>
                  <a:tcPr anchor="ctr"/>
                </a:tc>
                <a:extLst>
                  <a:ext uri="{0D108BD9-81ED-4DB2-BD59-A6C34878D82A}">
                    <a16:rowId xmlns:a16="http://schemas.microsoft.com/office/drawing/2014/main" val="1338867447"/>
                  </a:ext>
                </a:extLst>
              </a:tr>
              <a:tr h="295461">
                <a:tc>
                  <a:txBody>
                    <a:bodyPr/>
                    <a:lstStyle/>
                    <a:p>
                      <a:pPr algn="ctr"/>
                      <a:r>
                        <a:rPr lang="en-US" altLang="zh-CN" sz="1200" kern="1200" dirty="0">
                          <a:solidFill>
                            <a:schemeClr val="dk1"/>
                          </a:solidFill>
                          <a:effectLst/>
                          <a:latin typeface="+mn-lt"/>
                          <a:ea typeface="+mn-ea"/>
                          <a:cs typeface="+mn-cs"/>
                        </a:rPr>
                        <a:t>Max bin</a:t>
                      </a:r>
                      <a:endParaRPr lang="zh-CN" altLang="en-US" sz="1200" dirty="0"/>
                    </a:p>
                  </a:txBody>
                  <a:tcPr anchor="ctr"/>
                </a:tc>
                <a:tc>
                  <a:txBody>
                    <a:bodyPr/>
                    <a:lstStyle/>
                    <a:p>
                      <a:pPr algn="ctr"/>
                      <a:r>
                        <a:rPr lang="en-US" altLang="zh-CN" sz="1200" dirty="0"/>
                        <a:t>500</a:t>
                      </a:r>
                      <a:endParaRPr lang="zh-CN" altLang="en-US" sz="1200" dirty="0"/>
                    </a:p>
                  </a:txBody>
                  <a:tcPr anchor="ctr"/>
                </a:tc>
                <a:extLst>
                  <a:ext uri="{0D108BD9-81ED-4DB2-BD59-A6C34878D82A}">
                    <a16:rowId xmlns:a16="http://schemas.microsoft.com/office/drawing/2014/main" val="4151703340"/>
                  </a:ext>
                </a:extLst>
              </a:tr>
              <a:tr h="295461">
                <a:tc>
                  <a:txBody>
                    <a:bodyPr/>
                    <a:lstStyle/>
                    <a:p>
                      <a:pPr algn="ctr"/>
                      <a:r>
                        <a:rPr lang="en-US" altLang="zh-CN" sz="1200" kern="1200" dirty="0">
                          <a:solidFill>
                            <a:schemeClr val="dk1"/>
                          </a:solidFill>
                          <a:effectLst/>
                          <a:latin typeface="+mn-lt"/>
                          <a:ea typeface="+mn-ea"/>
                          <a:cs typeface="+mn-cs"/>
                        </a:rPr>
                        <a:t>Min data in leaf</a:t>
                      </a:r>
                      <a:endParaRPr lang="zh-CN" altLang="en-US" sz="1200" dirty="0"/>
                    </a:p>
                  </a:txBody>
                  <a:tcPr anchor="ctr"/>
                </a:tc>
                <a:tc>
                  <a:txBody>
                    <a:bodyPr/>
                    <a:lstStyle/>
                    <a:p>
                      <a:pPr algn="ctr"/>
                      <a:r>
                        <a:rPr lang="en-US" altLang="zh-CN" sz="1200" dirty="0"/>
                        <a:t>20</a:t>
                      </a:r>
                      <a:endParaRPr lang="zh-CN" altLang="en-US" sz="1200" dirty="0"/>
                    </a:p>
                  </a:txBody>
                  <a:tcPr anchor="ctr"/>
                </a:tc>
                <a:extLst>
                  <a:ext uri="{0D108BD9-81ED-4DB2-BD59-A6C34878D82A}">
                    <a16:rowId xmlns:a16="http://schemas.microsoft.com/office/drawing/2014/main" val="1176638889"/>
                  </a:ext>
                </a:extLst>
              </a:tr>
              <a:tr h="295461">
                <a:tc>
                  <a:txBody>
                    <a:bodyPr/>
                    <a:lstStyle/>
                    <a:p>
                      <a:pPr algn="ctr"/>
                      <a:r>
                        <a:rPr lang="en-US" altLang="zh-CN" sz="1200" kern="1200" dirty="0" err="1">
                          <a:solidFill>
                            <a:schemeClr val="dk1"/>
                          </a:solidFill>
                          <a:effectLst/>
                          <a:latin typeface="+mn-lt"/>
                          <a:ea typeface="+mn-ea"/>
                          <a:cs typeface="+mn-cs"/>
                        </a:rPr>
                        <a:t>Num</a:t>
                      </a:r>
                      <a:r>
                        <a:rPr lang="en-US" altLang="zh-CN" sz="1200" kern="1200" dirty="0">
                          <a:solidFill>
                            <a:schemeClr val="dk1"/>
                          </a:solidFill>
                          <a:effectLst/>
                          <a:latin typeface="+mn-lt"/>
                          <a:ea typeface="+mn-ea"/>
                          <a:cs typeface="+mn-cs"/>
                        </a:rPr>
                        <a:t> boost round</a:t>
                      </a:r>
                      <a:endParaRPr lang="zh-CN" altLang="en-US" sz="1200" dirty="0"/>
                    </a:p>
                  </a:txBody>
                  <a:tcPr anchor="ctr"/>
                </a:tc>
                <a:tc>
                  <a:txBody>
                    <a:bodyPr/>
                    <a:lstStyle/>
                    <a:p>
                      <a:pPr algn="ctr"/>
                      <a:r>
                        <a:rPr lang="en-US" altLang="zh-CN" sz="1200" dirty="0"/>
                        <a:t>500</a:t>
                      </a:r>
                      <a:endParaRPr lang="zh-CN" altLang="en-US" sz="1200" dirty="0"/>
                    </a:p>
                  </a:txBody>
                  <a:tcPr anchor="ctr"/>
                </a:tc>
                <a:extLst>
                  <a:ext uri="{0D108BD9-81ED-4DB2-BD59-A6C34878D82A}">
                    <a16:rowId xmlns:a16="http://schemas.microsoft.com/office/drawing/2014/main" val="3907161798"/>
                  </a:ext>
                </a:extLst>
              </a:tr>
            </a:tbl>
          </a:graphicData>
        </a:graphic>
      </p:graphicFrame>
      <p:sp>
        <p:nvSpPr>
          <p:cNvPr id="10" name="矩形 9"/>
          <p:cNvSpPr/>
          <p:nvPr/>
        </p:nvSpPr>
        <p:spPr>
          <a:xfrm>
            <a:off x="3655561" y="6374146"/>
            <a:ext cx="2026517" cy="25391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err="1">
                <a:ln>
                  <a:noFill/>
                </a:ln>
                <a:solidFill>
                  <a:prstClr val="black"/>
                </a:solidFill>
                <a:effectLst/>
                <a:uLnTx/>
                <a:uFillTx/>
                <a:latin typeface="Helvetica"/>
                <a:ea typeface="黑体"/>
                <a:cs typeface="+mn-cs"/>
              </a:rPr>
              <a:t>LightGBM</a:t>
            </a:r>
            <a:r>
              <a:rPr kumimoji="0" lang="zh-CN" altLang="en-US" sz="1050" b="0" i="0" u="none" strike="noStrike" kern="1200" cap="none" spc="0" normalizeH="0" baseline="0" noProof="0" dirty="0">
                <a:ln>
                  <a:noFill/>
                </a:ln>
                <a:solidFill>
                  <a:prstClr val="black"/>
                </a:solidFill>
                <a:effectLst/>
                <a:uLnTx/>
                <a:uFillTx/>
                <a:latin typeface="Helvetica"/>
                <a:ea typeface="黑体"/>
                <a:cs typeface="+mn-cs"/>
              </a:rPr>
              <a:t>模型并行训练示意图</a:t>
            </a:r>
          </a:p>
        </p:txBody>
      </p:sp>
      <p:pic>
        <p:nvPicPr>
          <p:cNvPr id="5" name="图片 4"/>
          <p:cNvPicPr>
            <a:picLocks noChangeAspect="1"/>
          </p:cNvPicPr>
          <p:nvPr/>
        </p:nvPicPr>
        <p:blipFill>
          <a:blip r:embed="rId3"/>
          <a:stretch>
            <a:fillRect/>
          </a:stretch>
        </p:blipFill>
        <p:spPr>
          <a:xfrm>
            <a:off x="1384870" y="4254365"/>
            <a:ext cx="6567897" cy="2167095"/>
          </a:xfrm>
          <a:prstGeom prst="rect">
            <a:avLst/>
          </a:prstGeom>
        </p:spPr>
      </p:pic>
      <p:sp>
        <p:nvSpPr>
          <p:cNvPr id="6" name="灯片编号占位符 5">
            <a:extLst>
              <a:ext uri="{FF2B5EF4-FFF2-40B4-BE49-F238E27FC236}">
                <a16:creationId xmlns:a16="http://schemas.microsoft.com/office/drawing/2014/main" id="{630BE8ED-CCB4-413C-8193-8F2756CE6161}"/>
              </a:ext>
            </a:extLst>
          </p:cNvPr>
          <p:cNvSpPr>
            <a:spLocks noGrp="1"/>
          </p:cNvSpPr>
          <p:nvPr>
            <p:ph type="sldNum" sz="quarter" idx="10"/>
          </p:nvPr>
        </p:nvSpPr>
        <p:spPr/>
        <p:txBody>
          <a:bodyPr/>
          <a:lstStyle/>
          <a:p>
            <a:fld id="{6DE2FBD6-56D3-45DC-8484-A22812E13BA8}" type="slidenum">
              <a:rPr lang="zh-CN" altLang="en-US" smtClean="0"/>
              <a:pPr/>
              <a:t>24</a:t>
            </a:fld>
            <a:endParaRPr lang="zh-CN" altLang="en-US"/>
          </a:p>
        </p:txBody>
      </p:sp>
    </p:spTree>
    <p:extLst>
      <p:ext uri="{BB962C8B-B14F-4D97-AF65-F5344CB8AC3E}">
        <p14:creationId xmlns:p14="http://schemas.microsoft.com/office/powerpoint/2010/main" val="316704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主要工作及成果</a:t>
            </a:r>
          </a:p>
        </p:txBody>
      </p:sp>
      <p:sp>
        <p:nvSpPr>
          <p:cNvPr id="21" name="文本框 20"/>
          <p:cNvSpPr txBox="1"/>
          <p:nvPr/>
        </p:nvSpPr>
        <p:spPr>
          <a:xfrm>
            <a:off x="206924" y="908462"/>
            <a:ext cx="8556595" cy="369332"/>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研究内容一：</a:t>
            </a:r>
            <a:r>
              <a:rPr lang="zh-CN" altLang="en-US" dirty="0">
                <a:solidFill>
                  <a:prstClr val="black"/>
                </a:solidFill>
              </a:rPr>
              <a:t>开放环境</a:t>
            </a: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中的细粒度主机属性发现</a:t>
            </a:r>
          </a:p>
        </p:txBody>
      </p:sp>
      <p:sp>
        <p:nvSpPr>
          <p:cNvPr id="7" name="文本框 6"/>
          <p:cNvSpPr txBox="1"/>
          <p:nvPr/>
        </p:nvSpPr>
        <p:spPr>
          <a:xfrm>
            <a:off x="206924" y="1195686"/>
            <a:ext cx="5190836"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操作系统类型识别结果</a:t>
            </a:r>
          </a:p>
        </p:txBody>
      </p:sp>
      <p:pic>
        <p:nvPicPr>
          <p:cNvPr id="13" name="图片 12"/>
          <p:cNvPicPr>
            <a:picLocks noChangeAspect="1"/>
          </p:cNvPicPr>
          <p:nvPr/>
        </p:nvPicPr>
        <p:blipFill>
          <a:blip r:embed="rId3"/>
          <a:stretch>
            <a:fillRect/>
          </a:stretch>
        </p:blipFill>
        <p:spPr>
          <a:xfrm>
            <a:off x="3354725" y="4639854"/>
            <a:ext cx="2819832" cy="1728566"/>
          </a:xfrm>
          <a:prstGeom prst="rect">
            <a:avLst/>
          </a:prstGeom>
        </p:spPr>
      </p:pic>
      <p:pic>
        <p:nvPicPr>
          <p:cNvPr id="17" name="图片 16"/>
          <p:cNvPicPr>
            <a:picLocks noChangeAspect="1"/>
          </p:cNvPicPr>
          <p:nvPr/>
        </p:nvPicPr>
        <p:blipFill>
          <a:blip r:embed="rId4"/>
          <a:stretch>
            <a:fillRect/>
          </a:stretch>
        </p:blipFill>
        <p:spPr>
          <a:xfrm>
            <a:off x="795424" y="4639855"/>
            <a:ext cx="2287141" cy="1730520"/>
          </a:xfrm>
          <a:prstGeom prst="rect">
            <a:avLst/>
          </a:prstGeom>
        </p:spPr>
      </p:pic>
      <p:pic>
        <p:nvPicPr>
          <p:cNvPr id="18" name="图片 17"/>
          <p:cNvPicPr>
            <a:picLocks noChangeAspect="1"/>
          </p:cNvPicPr>
          <p:nvPr/>
        </p:nvPicPr>
        <p:blipFill>
          <a:blip r:embed="rId5"/>
          <a:stretch>
            <a:fillRect/>
          </a:stretch>
        </p:blipFill>
        <p:spPr>
          <a:xfrm>
            <a:off x="6436166" y="4639855"/>
            <a:ext cx="1830368" cy="1728566"/>
          </a:xfrm>
          <a:prstGeom prst="rect">
            <a:avLst/>
          </a:prstGeom>
        </p:spPr>
      </p:pic>
      <p:sp>
        <p:nvSpPr>
          <p:cNvPr id="19" name="文本框 18"/>
          <p:cNvSpPr txBox="1"/>
          <p:nvPr/>
        </p:nvSpPr>
        <p:spPr>
          <a:xfrm>
            <a:off x="941194" y="6368420"/>
            <a:ext cx="2272176"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Helvetica"/>
                <a:ea typeface="黑体"/>
                <a:cs typeface="+mn-cs"/>
              </a:rPr>
              <a:t>准确率、精度和召回率柱状图</a:t>
            </a:r>
          </a:p>
        </p:txBody>
      </p:sp>
      <p:sp>
        <p:nvSpPr>
          <p:cNvPr id="20" name="文本框 19"/>
          <p:cNvSpPr txBox="1"/>
          <p:nvPr/>
        </p:nvSpPr>
        <p:spPr>
          <a:xfrm>
            <a:off x="3731428" y="6365441"/>
            <a:ext cx="2272176"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Helvetica"/>
                <a:ea typeface="黑体"/>
                <a:cs typeface="+mn-cs"/>
              </a:rPr>
              <a:t>精度和召回率折线图</a:t>
            </a:r>
          </a:p>
        </p:txBody>
      </p:sp>
      <p:sp>
        <p:nvSpPr>
          <p:cNvPr id="22" name="文本框 21"/>
          <p:cNvSpPr txBox="1"/>
          <p:nvPr/>
        </p:nvSpPr>
        <p:spPr>
          <a:xfrm>
            <a:off x="6872094" y="6362464"/>
            <a:ext cx="1187824" cy="2491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Helvetica"/>
                <a:ea typeface="黑体"/>
                <a:cs typeface="+mn-cs"/>
              </a:rPr>
              <a:t>识别混淆矩阵</a:t>
            </a:r>
          </a:p>
        </p:txBody>
      </p:sp>
      <p:sp>
        <p:nvSpPr>
          <p:cNvPr id="3" name="灯片编号占位符 2">
            <a:extLst>
              <a:ext uri="{FF2B5EF4-FFF2-40B4-BE49-F238E27FC236}">
                <a16:creationId xmlns:a16="http://schemas.microsoft.com/office/drawing/2014/main" id="{FD62A0F4-6BFE-4D41-9044-03EBED37E5E8}"/>
              </a:ext>
            </a:extLst>
          </p:cNvPr>
          <p:cNvSpPr>
            <a:spLocks noGrp="1"/>
          </p:cNvSpPr>
          <p:nvPr>
            <p:ph type="sldNum" sz="quarter" idx="10"/>
          </p:nvPr>
        </p:nvSpPr>
        <p:spPr/>
        <p:txBody>
          <a:bodyPr/>
          <a:lstStyle/>
          <a:p>
            <a:fld id="{6DE2FBD6-56D3-45DC-8484-A22812E13BA8}" type="slidenum">
              <a:rPr lang="zh-CN" altLang="en-US" smtClean="0"/>
              <a:pPr/>
              <a:t>25</a:t>
            </a:fld>
            <a:endParaRPr lang="zh-CN" altLang="en-US"/>
          </a:p>
        </p:txBody>
      </p:sp>
      <p:pic>
        <p:nvPicPr>
          <p:cNvPr id="4" name="图片 3">
            <a:extLst>
              <a:ext uri="{FF2B5EF4-FFF2-40B4-BE49-F238E27FC236}">
                <a16:creationId xmlns:a16="http://schemas.microsoft.com/office/drawing/2014/main" id="{87BEF20D-ACC0-4F53-9650-4341A84F89FF}"/>
              </a:ext>
            </a:extLst>
          </p:cNvPr>
          <p:cNvPicPr>
            <a:picLocks noChangeAspect="1"/>
          </p:cNvPicPr>
          <p:nvPr/>
        </p:nvPicPr>
        <p:blipFill>
          <a:blip r:embed="rId6"/>
          <a:stretch>
            <a:fillRect/>
          </a:stretch>
        </p:blipFill>
        <p:spPr>
          <a:xfrm>
            <a:off x="1196921" y="1607058"/>
            <a:ext cx="6533540" cy="2851589"/>
          </a:xfrm>
          <a:prstGeom prst="rect">
            <a:avLst/>
          </a:prstGeom>
        </p:spPr>
      </p:pic>
    </p:spTree>
    <p:extLst>
      <p:ext uri="{BB962C8B-B14F-4D97-AF65-F5344CB8AC3E}">
        <p14:creationId xmlns:p14="http://schemas.microsoft.com/office/powerpoint/2010/main" val="2736560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主要工作及成果</a:t>
            </a:r>
          </a:p>
        </p:txBody>
      </p:sp>
      <p:sp>
        <p:nvSpPr>
          <p:cNvPr id="21" name="文本框 20"/>
          <p:cNvSpPr txBox="1"/>
          <p:nvPr/>
        </p:nvSpPr>
        <p:spPr>
          <a:xfrm>
            <a:off x="206924" y="908462"/>
            <a:ext cx="8556595" cy="369332"/>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研究内容一：</a:t>
            </a:r>
            <a:r>
              <a:rPr lang="zh-CN" altLang="en-US" dirty="0">
                <a:solidFill>
                  <a:prstClr val="black"/>
                </a:solidFill>
              </a:rPr>
              <a:t>开放环境</a:t>
            </a: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中的细粒度主机属性发现</a:t>
            </a:r>
          </a:p>
        </p:txBody>
      </p:sp>
      <p:sp>
        <p:nvSpPr>
          <p:cNvPr id="7" name="文本框 6"/>
          <p:cNvSpPr txBox="1"/>
          <p:nvPr/>
        </p:nvSpPr>
        <p:spPr>
          <a:xfrm>
            <a:off x="206924" y="1195686"/>
            <a:ext cx="5190836"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操作系统版本识别结果</a:t>
            </a:r>
          </a:p>
        </p:txBody>
      </p:sp>
      <p:pic>
        <p:nvPicPr>
          <p:cNvPr id="12" name="图片 11"/>
          <p:cNvPicPr>
            <a:picLocks noChangeAspect="1"/>
          </p:cNvPicPr>
          <p:nvPr/>
        </p:nvPicPr>
        <p:blipFill>
          <a:blip r:embed="rId3"/>
          <a:stretch>
            <a:fillRect/>
          </a:stretch>
        </p:blipFill>
        <p:spPr>
          <a:xfrm>
            <a:off x="5433968" y="4366846"/>
            <a:ext cx="2134510" cy="2108792"/>
          </a:xfrm>
          <a:prstGeom prst="rect">
            <a:avLst/>
          </a:prstGeom>
        </p:spPr>
      </p:pic>
      <p:sp>
        <p:nvSpPr>
          <p:cNvPr id="15" name="文本框 14"/>
          <p:cNvSpPr txBox="1"/>
          <p:nvPr/>
        </p:nvSpPr>
        <p:spPr>
          <a:xfrm>
            <a:off x="1392855" y="6475638"/>
            <a:ext cx="227217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latin typeface="Helvetica"/>
                <a:ea typeface="黑体"/>
                <a:cs typeface="+mn-cs"/>
              </a:rPr>
              <a:t>准确率、精度和召回率柱状图</a:t>
            </a:r>
          </a:p>
        </p:txBody>
      </p:sp>
      <p:sp>
        <p:nvSpPr>
          <p:cNvPr id="17" name="文本框 16"/>
          <p:cNvSpPr txBox="1"/>
          <p:nvPr/>
        </p:nvSpPr>
        <p:spPr>
          <a:xfrm>
            <a:off x="6108499" y="6475638"/>
            <a:ext cx="118782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latin typeface="Helvetica"/>
                <a:ea typeface="黑体"/>
                <a:cs typeface="+mn-cs"/>
              </a:rPr>
              <a:t>识别混淆矩阵</a:t>
            </a:r>
          </a:p>
        </p:txBody>
      </p:sp>
      <p:pic>
        <p:nvPicPr>
          <p:cNvPr id="11" name="图片 10"/>
          <p:cNvPicPr>
            <a:picLocks noChangeAspect="1"/>
          </p:cNvPicPr>
          <p:nvPr/>
        </p:nvPicPr>
        <p:blipFill>
          <a:blip r:embed="rId4"/>
          <a:stretch>
            <a:fillRect/>
          </a:stretch>
        </p:blipFill>
        <p:spPr>
          <a:xfrm>
            <a:off x="1091814" y="4366846"/>
            <a:ext cx="2874259" cy="2147825"/>
          </a:xfrm>
          <a:prstGeom prst="rect">
            <a:avLst/>
          </a:prstGeom>
        </p:spPr>
      </p:pic>
      <p:sp>
        <p:nvSpPr>
          <p:cNvPr id="3" name="灯片编号占位符 2">
            <a:extLst>
              <a:ext uri="{FF2B5EF4-FFF2-40B4-BE49-F238E27FC236}">
                <a16:creationId xmlns:a16="http://schemas.microsoft.com/office/drawing/2014/main" id="{A905256A-2E62-46D4-92D1-32070E151071}"/>
              </a:ext>
            </a:extLst>
          </p:cNvPr>
          <p:cNvSpPr>
            <a:spLocks noGrp="1"/>
          </p:cNvSpPr>
          <p:nvPr>
            <p:ph type="sldNum" sz="quarter" idx="10"/>
          </p:nvPr>
        </p:nvSpPr>
        <p:spPr/>
        <p:txBody>
          <a:bodyPr/>
          <a:lstStyle/>
          <a:p>
            <a:fld id="{6DE2FBD6-56D3-45DC-8484-A22812E13BA8}" type="slidenum">
              <a:rPr lang="zh-CN" altLang="en-US" smtClean="0"/>
              <a:pPr/>
              <a:t>26</a:t>
            </a:fld>
            <a:endParaRPr lang="zh-CN" altLang="en-US"/>
          </a:p>
        </p:txBody>
      </p:sp>
      <p:pic>
        <p:nvPicPr>
          <p:cNvPr id="5" name="图片 4">
            <a:extLst>
              <a:ext uri="{FF2B5EF4-FFF2-40B4-BE49-F238E27FC236}">
                <a16:creationId xmlns:a16="http://schemas.microsoft.com/office/drawing/2014/main" id="{C82C2E94-DE94-4CB0-8280-75FD8A62BCC4}"/>
              </a:ext>
            </a:extLst>
          </p:cNvPr>
          <p:cNvPicPr>
            <a:picLocks noChangeAspect="1"/>
          </p:cNvPicPr>
          <p:nvPr/>
        </p:nvPicPr>
        <p:blipFill>
          <a:blip r:embed="rId5"/>
          <a:stretch>
            <a:fillRect/>
          </a:stretch>
        </p:blipFill>
        <p:spPr>
          <a:xfrm>
            <a:off x="1091814" y="1573421"/>
            <a:ext cx="6475018" cy="2703542"/>
          </a:xfrm>
          <a:prstGeom prst="rect">
            <a:avLst/>
          </a:prstGeom>
        </p:spPr>
      </p:pic>
    </p:spTree>
    <p:extLst>
      <p:ext uri="{BB962C8B-B14F-4D97-AF65-F5344CB8AC3E}">
        <p14:creationId xmlns:p14="http://schemas.microsoft.com/office/powerpoint/2010/main" val="522813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主要工作及成果</a:t>
            </a:r>
          </a:p>
        </p:txBody>
      </p:sp>
      <p:sp>
        <p:nvSpPr>
          <p:cNvPr id="21" name="文本框 20"/>
          <p:cNvSpPr txBox="1"/>
          <p:nvPr/>
        </p:nvSpPr>
        <p:spPr>
          <a:xfrm>
            <a:off x="206924" y="908462"/>
            <a:ext cx="8556595" cy="369332"/>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研究内容一：</a:t>
            </a:r>
            <a:r>
              <a:rPr lang="zh-CN" altLang="en-US" dirty="0">
                <a:solidFill>
                  <a:prstClr val="black"/>
                </a:solidFill>
              </a:rPr>
              <a:t>开放环境</a:t>
            </a: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中的细粒度主机属性发现</a:t>
            </a:r>
          </a:p>
        </p:txBody>
      </p:sp>
      <p:sp>
        <p:nvSpPr>
          <p:cNvPr id="7" name="文本框 6"/>
          <p:cNvSpPr txBox="1"/>
          <p:nvPr/>
        </p:nvSpPr>
        <p:spPr>
          <a:xfrm>
            <a:off x="206924" y="1195686"/>
            <a:ext cx="5190836"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浏览器类型识别结果</a:t>
            </a:r>
          </a:p>
        </p:txBody>
      </p:sp>
      <p:pic>
        <p:nvPicPr>
          <p:cNvPr id="4" name="图片 3"/>
          <p:cNvPicPr>
            <a:picLocks noChangeAspect="1"/>
          </p:cNvPicPr>
          <p:nvPr/>
        </p:nvPicPr>
        <p:blipFill>
          <a:blip r:embed="rId3"/>
          <a:stretch>
            <a:fillRect/>
          </a:stretch>
        </p:blipFill>
        <p:spPr>
          <a:xfrm>
            <a:off x="6323194" y="4617749"/>
            <a:ext cx="1802222" cy="1776839"/>
          </a:xfrm>
          <a:prstGeom prst="rect">
            <a:avLst/>
          </a:prstGeom>
        </p:spPr>
      </p:pic>
      <p:pic>
        <p:nvPicPr>
          <p:cNvPr id="6" name="图片 5"/>
          <p:cNvPicPr>
            <a:picLocks noChangeAspect="1"/>
          </p:cNvPicPr>
          <p:nvPr/>
        </p:nvPicPr>
        <p:blipFill>
          <a:blip r:embed="rId4"/>
          <a:stretch>
            <a:fillRect/>
          </a:stretch>
        </p:blipFill>
        <p:spPr>
          <a:xfrm>
            <a:off x="899293" y="4617750"/>
            <a:ext cx="2340018" cy="1781383"/>
          </a:xfrm>
          <a:prstGeom prst="rect">
            <a:avLst/>
          </a:prstGeom>
        </p:spPr>
      </p:pic>
      <p:pic>
        <p:nvPicPr>
          <p:cNvPr id="13" name="图片 12"/>
          <p:cNvPicPr>
            <a:picLocks noChangeAspect="1"/>
          </p:cNvPicPr>
          <p:nvPr/>
        </p:nvPicPr>
        <p:blipFill>
          <a:blip r:embed="rId5"/>
          <a:stretch>
            <a:fillRect/>
          </a:stretch>
        </p:blipFill>
        <p:spPr>
          <a:xfrm>
            <a:off x="3345495" y="4617749"/>
            <a:ext cx="2871515" cy="1776839"/>
          </a:xfrm>
          <a:prstGeom prst="rect">
            <a:avLst/>
          </a:prstGeom>
        </p:spPr>
      </p:pic>
      <p:sp>
        <p:nvSpPr>
          <p:cNvPr id="17" name="文本框 16"/>
          <p:cNvSpPr txBox="1"/>
          <p:nvPr/>
        </p:nvSpPr>
        <p:spPr>
          <a:xfrm>
            <a:off x="1081607" y="6361397"/>
            <a:ext cx="2272176"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Helvetica"/>
                <a:ea typeface="黑体"/>
                <a:cs typeface="+mn-cs"/>
              </a:rPr>
              <a:t>准确率、精度和召回率柱状图</a:t>
            </a:r>
          </a:p>
        </p:txBody>
      </p:sp>
      <p:sp>
        <p:nvSpPr>
          <p:cNvPr id="18" name="文本框 17"/>
          <p:cNvSpPr txBox="1"/>
          <p:nvPr/>
        </p:nvSpPr>
        <p:spPr>
          <a:xfrm>
            <a:off x="3760480" y="6356856"/>
            <a:ext cx="2272176"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Helvetica"/>
                <a:ea typeface="黑体"/>
                <a:cs typeface="+mn-cs"/>
              </a:rPr>
              <a:t>精度和召回率折线图</a:t>
            </a:r>
          </a:p>
        </p:txBody>
      </p:sp>
      <p:sp>
        <p:nvSpPr>
          <p:cNvPr id="19" name="文本框 18"/>
          <p:cNvSpPr txBox="1"/>
          <p:nvPr/>
        </p:nvSpPr>
        <p:spPr>
          <a:xfrm>
            <a:off x="6708648" y="6351875"/>
            <a:ext cx="1187824" cy="2491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Helvetica"/>
                <a:ea typeface="黑体"/>
                <a:cs typeface="+mn-cs"/>
              </a:rPr>
              <a:t>识别混淆矩阵</a:t>
            </a:r>
          </a:p>
        </p:txBody>
      </p:sp>
      <p:sp>
        <p:nvSpPr>
          <p:cNvPr id="3" name="灯片编号占位符 2">
            <a:extLst>
              <a:ext uri="{FF2B5EF4-FFF2-40B4-BE49-F238E27FC236}">
                <a16:creationId xmlns:a16="http://schemas.microsoft.com/office/drawing/2014/main" id="{1572C6DE-2F81-4364-AE2F-B3F044919B4A}"/>
              </a:ext>
            </a:extLst>
          </p:cNvPr>
          <p:cNvSpPr>
            <a:spLocks noGrp="1"/>
          </p:cNvSpPr>
          <p:nvPr>
            <p:ph type="sldNum" sz="quarter" idx="10"/>
          </p:nvPr>
        </p:nvSpPr>
        <p:spPr/>
        <p:txBody>
          <a:bodyPr/>
          <a:lstStyle/>
          <a:p>
            <a:fld id="{6DE2FBD6-56D3-45DC-8484-A22812E13BA8}" type="slidenum">
              <a:rPr lang="zh-CN" altLang="en-US" smtClean="0"/>
              <a:pPr/>
              <a:t>27</a:t>
            </a:fld>
            <a:endParaRPr lang="zh-CN" altLang="en-US"/>
          </a:p>
        </p:txBody>
      </p:sp>
      <p:pic>
        <p:nvPicPr>
          <p:cNvPr id="10" name="图片 9">
            <a:extLst>
              <a:ext uri="{FF2B5EF4-FFF2-40B4-BE49-F238E27FC236}">
                <a16:creationId xmlns:a16="http://schemas.microsoft.com/office/drawing/2014/main" id="{69346D16-CF4D-4FE9-BE04-9F53955FE320}"/>
              </a:ext>
            </a:extLst>
          </p:cNvPr>
          <p:cNvPicPr>
            <a:picLocks noChangeAspect="1"/>
          </p:cNvPicPr>
          <p:nvPr/>
        </p:nvPicPr>
        <p:blipFill>
          <a:blip r:embed="rId6"/>
          <a:stretch>
            <a:fillRect/>
          </a:stretch>
        </p:blipFill>
        <p:spPr>
          <a:xfrm>
            <a:off x="1266510" y="1580891"/>
            <a:ext cx="6629962" cy="2939269"/>
          </a:xfrm>
          <a:prstGeom prst="rect">
            <a:avLst/>
          </a:prstGeom>
        </p:spPr>
      </p:pic>
    </p:spTree>
    <p:extLst>
      <p:ext uri="{BB962C8B-B14F-4D97-AF65-F5344CB8AC3E}">
        <p14:creationId xmlns:p14="http://schemas.microsoft.com/office/powerpoint/2010/main" val="3716467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5EEEDF70-9841-41FE-8B66-A86E5EAD83F0}"/>
              </a:ext>
            </a:extLst>
          </p:cNvPr>
          <p:cNvSpPr/>
          <p:nvPr/>
        </p:nvSpPr>
        <p:spPr bwMode="auto">
          <a:xfrm>
            <a:off x="406711" y="2255297"/>
            <a:ext cx="8356808" cy="3196865"/>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pic>
        <p:nvPicPr>
          <p:cNvPr id="21" name="图片 20">
            <a:extLst>
              <a:ext uri="{FF2B5EF4-FFF2-40B4-BE49-F238E27FC236}">
                <a16:creationId xmlns:a16="http://schemas.microsoft.com/office/drawing/2014/main" id="{EB1EABD6-0040-4D03-8E61-DC2E8648F1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0504" y="2291290"/>
            <a:ext cx="291602" cy="360000"/>
          </a:xfrm>
          <a:prstGeom prst="rect">
            <a:avLst/>
          </a:prstGeom>
        </p:spPr>
      </p:pic>
      <p:cxnSp>
        <p:nvCxnSpPr>
          <p:cNvPr id="22" name="肘形连接符 23">
            <a:extLst>
              <a:ext uri="{FF2B5EF4-FFF2-40B4-BE49-F238E27FC236}">
                <a16:creationId xmlns:a16="http://schemas.microsoft.com/office/drawing/2014/main" id="{E3A9A2E8-9369-472B-9B0B-05A3E44D59D8}"/>
              </a:ext>
            </a:extLst>
          </p:cNvPr>
          <p:cNvCxnSpPr>
            <a:stCxn id="46" idx="2"/>
            <a:endCxn id="51" idx="1"/>
          </p:cNvCxnSpPr>
          <p:nvPr/>
        </p:nvCxnSpPr>
        <p:spPr>
          <a:xfrm rot="16200000" flipH="1">
            <a:off x="2425476" y="1074615"/>
            <a:ext cx="258219" cy="3365930"/>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肘形连接符 24">
            <a:extLst>
              <a:ext uri="{FF2B5EF4-FFF2-40B4-BE49-F238E27FC236}">
                <a16:creationId xmlns:a16="http://schemas.microsoft.com/office/drawing/2014/main" id="{0989620F-6615-4595-BE8E-54820197A553}"/>
              </a:ext>
            </a:extLst>
          </p:cNvPr>
          <p:cNvCxnSpPr>
            <a:stCxn id="21" idx="2"/>
            <a:endCxn id="51" idx="1"/>
          </p:cNvCxnSpPr>
          <p:nvPr/>
        </p:nvCxnSpPr>
        <p:spPr>
          <a:xfrm rot="16200000" flipH="1">
            <a:off x="3089227" y="1738367"/>
            <a:ext cx="235400" cy="2061245"/>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肘形连接符 29">
            <a:extLst>
              <a:ext uri="{FF2B5EF4-FFF2-40B4-BE49-F238E27FC236}">
                <a16:creationId xmlns:a16="http://schemas.microsoft.com/office/drawing/2014/main" id="{EFB8E006-9D79-43C8-8958-9848EE0929BE}"/>
              </a:ext>
            </a:extLst>
          </p:cNvPr>
          <p:cNvCxnSpPr>
            <a:stCxn id="48" idx="2"/>
            <a:endCxn id="51" idx="1"/>
          </p:cNvCxnSpPr>
          <p:nvPr/>
        </p:nvCxnSpPr>
        <p:spPr>
          <a:xfrm rot="16200000" flipH="1">
            <a:off x="2758062" y="1407201"/>
            <a:ext cx="236937" cy="2722040"/>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肘形连接符 32">
            <a:extLst>
              <a:ext uri="{FF2B5EF4-FFF2-40B4-BE49-F238E27FC236}">
                <a16:creationId xmlns:a16="http://schemas.microsoft.com/office/drawing/2014/main" id="{D1B1FC96-5903-4ABD-A043-B78C918C3B6E}"/>
              </a:ext>
            </a:extLst>
          </p:cNvPr>
          <p:cNvCxnSpPr>
            <a:stCxn id="44" idx="2"/>
            <a:endCxn id="51" idx="1"/>
          </p:cNvCxnSpPr>
          <p:nvPr/>
        </p:nvCxnSpPr>
        <p:spPr>
          <a:xfrm rot="16200000" flipH="1">
            <a:off x="3363513" y="2012652"/>
            <a:ext cx="271393" cy="1476682"/>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肘形连接符 37">
            <a:extLst>
              <a:ext uri="{FF2B5EF4-FFF2-40B4-BE49-F238E27FC236}">
                <a16:creationId xmlns:a16="http://schemas.microsoft.com/office/drawing/2014/main" id="{92BCB0D6-5E51-4969-9EEB-5DF8F0294CEE}"/>
              </a:ext>
            </a:extLst>
          </p:cNvPr>
          <p:cNvCxnSpPr>
            <a:stCxn id="45" idx="0"/>
            <a:endCxn id="51" idx="1"/>
          </p:cNvCxnSpPr>
          <p:nvPr/>
        </p:nvCxnSpPr>
        <p:spPr>
          <a:xfrm rot="5400000" flipH="1" flipV="1">
            <a:off x="2434809" y="1323501"/>
            <a:ext cx="239552" cy="3365930"/>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肘形连接符 39">
            <a:extLst>
              <a:ext uri="{FF2B5EF4-FFF2-40B4-BE49-F238E27FC236}">
                <a16:creationId xmlns:a16="http://schemas.microsoft.com/office/drawing/2014/main" id="{1F7619A5-C0AE-4EAB-9949-6ED61918EEC1}"/>
              </a:ext>
            </a:extLst>
          </p:cNvPr>
          <p:cNvCxnSpPr>
            <a:stCxn id="50" idx="0"/>
            <a:endCxn id="51" idx="1"/>
          </p:cNvCxnSpPr>
          <p:nvPr/>
        </p:nvCxnSpPr>
        <p:spPr>
          <a:xfrm rot="5400000" flipH="1" flipV="1">
            <a:off x="2749590" y="1652610"/>
            <a:ext cx="253879" cy="2722041"/>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肘形连接符 40">
            <a:extLst>
              <a:ext uri="{FF2B5EF4-FFF2-40B4-BE49-F238E27FC236}">
                <a16:creationId xmlns:a16="http://schemas.microsoft.com/office/drawing/2014/main" id="{89A0EA28-0917-464B-928C-84B6AF846BCA}"/>
              </a:ext>
            </a:extLst>
          </p:cNvPr>
          <p:cNvCxnSpPr>
            <a:stCxn id="47" idx="0"/>
            <a:endCxn id="51" idx="1"/>
          </p:cNvCxnSpPr>
          <p:nvPr/>
        </p:nvCxnSpPr>
        <p:spPr>
          <a:xfrm rot="5400000" flipH="1" flipV="1">
            <a:off x="3379433" y="2268125"/>
            <a:ext cx="239552" cy="1476682"/>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4A0D7DFA-CDA5-4F53-B822-132CA42ABD61}"/>
              </a:ext>
            </a:extLst>
          </p:cNvPr>
          <p:cNvCxnSpPr>
            <a:stCxn id="21" idx="2"/>
            <a:endCxn id="49" idx="0"/>
          </p:cNvCxnSpPr>
          <p:nvPr/>
        </p:nvCxnSpPr>
        <p:spPr>
          <a:xfrm flipH="1">
            <a:off x="2176304" y="2651290"/>
            <a:ext cx="1" cy="470828"/>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直接箭头连接符 29">
            <a:extLst>
              <a:ext uri="{FF2B5EF4-FFF2-40B4-BE49-F238E27FC236}">
                <a16:creationId xmlns:a16="http://schemas.microsoft.com/office/drawing/2014/main" id="{BD32A66B-EB81-475E-88D1-F7709FF93ACD}"/>
              </a:ext>
            </a:extLst>
          </p:cNvPr>
          <p:cNvCxnSpPr>
            <a:stCxn id="51" idx="2"/>
            <a:endCxn id="31" idx="0"/>
          </p:cNvCxnSpPr>
          <p:nvPr/>
        </p:nvCxnSpPr>
        <p:spPr>
          <a:xfrm>
            <a:off x="4585625" y="3234764"/>
            <a:ext cx="4144" cy="4827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矩形 30">
            <a:extLst>
              <a:ext uri="{FF2B5EF4-FFF2-40B4-BE49-F238E27FC236}">
                <a16:creationId xmlns:a16="http://schemas.microsoft.com/office/drawing/2014/main" id="{606AF0E3-2F53-43EC-A253-F5ED68313DC9}"/>
              </a:ext>
            </a:extLst>
          </p:cNvPr>
          <p:cNvSpPr/>
          <p:nvPr/>
        </p:nvSpPr>
        <p:spPr bwMode="auto">
          <a:xfrm>
            <a:off x="493199" y="3717546"/>
            <a:ext cx="8193139" cy="1621902"/>
          </a:xfrm>
          <a:prstGeom prst="rect">
            <a:avLst/>
          </a:prstGeom>
          <a:noFill/>
          <a:ln w="19050" cap="flat">
            <a:solidFill>
              <a:srgbClr val="0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32" name="圆角矩形 102">
            <a:extLst>
              <a:ext uri="{FF2B5EF4-FFF2-40B4-BE49-F238E27FC236}">
                <a16:creationId xmlns:a16="http://schemas.microsoft.com/office/drawing/2014/main" id="{457A3A22-49BD-4134-87C8-759191B50B0B}"/>
              </a:ext>
            </a:extLst>
          </p:cNvPr>
          <p:cNvSpPr/>
          <p:nvPr/>
        </p:nvSpPr>
        <p:spPr bwMode="auto">
          <a:xfrm>
            <a:off x="2390201" y="3818424"/>
            <a:ext cx="2635912" cy="1411141"/>
          </a:xfrm>
          <a:prstGeom prst="roundRect">
            <a:avLst/>
          </a:prstGeom>
          <a:noFill/>
          <a:ln w="19050" cap="flat">
            <a:solidFill>
              <a:srgbClr val="000000"/>
            </a:solidFill>
            <a:prstDash val="dash"/>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cxnSp>
        <p:nvCxnSpPr>
          <p:cNvPr id="33" name="直接箭头连接符 32">
            <a:extLst>
              <a:ext uri="{FF2B5EF4-FFF2-40B4-BE49-F238E27FC236}">
                <a16:creationId xmlns:a16="http://schemas.microsoft.com/office/drawing/2014/main" id="{1FD9ADCD-3577-41A1-A35B-71D186F6F751}"/>
              </a:ext>
            </a:extLst>
          </p:cNvPr>
          <p:cNvCxnSpPr>
            <a:stCxn id="34" idx="3"/>
            <a:endCxn id="32" idx="1"/>
          </p:cNvCxnSpPr>
          <p:nvPr/>
        </p:nvCxnSpPr>
        <p:spPr>
          <a:xfrm>
            <a:off x="2047489" y="4523994"/>
            <a:ext cx="342712"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4" name="圆角矩形 93">
            <a:extLst>
              <a:ext uri="{FF2B5EF4-FFF2-40B4-BE49-F238E27FC236}">
                <a16:creationId xmlns:a16="http://schemas.microsoft.com/office/drawing/2014/main" id="{C3C41660-F35D-48E2-B1A3-5BF84239DDD8}"/>
              </a:ext>
            </a:extLst>
          </p:cNvPr>
          <p:cNvSpPr/>
          <p:nvPr/>
        </p:nvSpPr>
        <p:spPr bwMode="auto">
          <a:xfrm>
            <a:off x="941521" y="4325994"/>
            <a:ext cx="1105968"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TLS</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会话</a:t>
            </a:r>
          </a:p>
        </p:txBody>
      </p:sp>
      <p:sp>
        <p:nvSpPr>
          <p:cNvPr id="35" name="圆角矩形 96">
            <a:extLst>
              <a:ext uri="{FF2B5EF4-FFF2-40B4-BE49-F238E27FC236}">
                <a16:creationId xmlns:a16="http://schemas.microsoft.com/office/drawing/2014/main" id="{CEA96A5F-0919-4BA8-9EDE-419F779C3341}"/>
              </a:ext>
            </a:extLst>
          </p:cNvPr>
          <p:cNvSpPr/>
          <p:nvPr/>
        </p:nvSpPr>
        <p:spPr bwMode="auto">
          <a:xfrm>
            <a:off x="2566477" y="3880966"/>
            <a:ext cx="1725976" cy="360000"/>
          </a:xfrm>
          <a:prstGeom prst="roundRect">
            <a:avLst/>
          </a:prstGeom>
          <a:solidFill>
            <a:srgbClr val="DAE8FC"/>
          </a:solidFill>
          <a:ln w="19050" cap="flat">
            <a:solidFill>
              <a:srgbClr val="8BA8CE"/>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TCP/IP</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协议头部特征</a:t>
            </a:r>
          </a:p>
        </p:txBody>
      </p:sp>
      <p:sp>
        <p:nvSpPr>
          <p:cNvPr id="36" name="圆角矩形 97">
            <a:extLst>
              <a:ext uri="{FF2B5EF4-FFF2-40B4-BE49-F238E27FC236}">
                <a16:creationId xmlns:a16="http://schemas.microsoft.com/office/drawing/2014/main" id="{633EE273-DCE4-46F2-8A95-B70FDCECD203}"/>
              </a:ext>
            </a:extLst>
          </p:cNvPr>
          <p:cNvSpPr/>
          <p:nvPr/>
        </p:nvSpPr>
        <p:spPr bwMode="auto">
          <a:xfrm>
            <a:off x="2566477" y="4336036"/>
            <a:ext cx="1725976" cy="360000"/>
          </a:xfrm>
          <a:prstGeom prst="roundRect">
            <a:avLst/>
          </a:prstGeom>
          <a:solidFill>
            <a:srgbClr val="D5E8D4"/>
          </a:solidFill>
          <a:ln w="19050" cap="flat">
            <a:solidFill>
              <a:srgbClr val="AFCFA0"/>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TLS</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协议头部特征</a:t>
            </a:r>
          </a:p>
        </p:txBody>
      </p:sp>
      <p:sp>
        <p:nvSpPr>
          <p:cNvPr id="37" name="圆角矩形 98">
            <a:extLst>
              <a:ext uri="{FF2B5EF4-FFF2-40B4-BE49-F238E27FC236}">
                <a16:creationId xmlns:a16="http://schemas.microsoft.com/office/drawing/2014/main" id="{7E4D3689-4F30-4C3A-80C0-305D98D0C933}"/>
              </a:ext>
            </a:extLst>
          </p:cNvPr>
          <p:cNvSpPr/>
          <p:nvPr/>
        </p:nvSpPr>
        <p:spPr bwMode="auto">
          <a:xfrm>
            <a:off x="2576713" y="4794590"/>
            <a:ext cx="1724735" cy="360000"/>
          </a:xfrm>
          <a:prstGeom prst="roundRect">
            <a:avLst/>
          </a:prstGeom>
          <a:solidFill>
            <a:srgbClr val="E1D5E7"/>
          </a:solidFill>
          <a:ln w="19050" cap="flat">
            <a:solidFill>
              <a:srgbClr val="C2AECC"/>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前</a:t>
            </a: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50</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包的统计特征</a:t>
            </a:r>
          </a:p>
        </p:txBody>
      </p:sp>
      <p:sp>
        <p:nvSpPr>
          <p:cNvPr id="38" name="圆角矩形 99">
            <a:extLst>
              <a:ext uri="{FF2B5EF4-FFF2-40B4-BE49-F238E27FC236}">
                <a16:creationId xmlns:a16="http://schemas.microsoft.com/office/drawing/2014/main" id="{DED5A779-7044-43D8-9E69-846298686002}"/>
              </a:ext>
            </a:extLst>
          </p:cNvPr>
          <p:cNvSpPr/>
          <p:nvPr/>
        </p:nvSpPr>
        <p:spPr bwMode="auto">
          <a:xfrm>
            <a:off x="4413392" y="3880966"/>
            <a:ext cx="396000" cy="1275734"/>
          </a:xfrm>
          <a:prstGeom prst="roundRect">
            <a:avLst/>
          </a:prstGeom>
          <a:solidFill>
            <a:srgbClr val="F8CECC"/>
          </a:solidFill>
          <a:ln w="19050" cap="flat">
            <a:solidFill>
              <a:srgbClr val="DC9592"/>
            </a:solidFill>
            <a:prstDash val="solid"/>
            <a:round/>
          </a:ln>
        </p:spPr>
        <p:txBody>
          <a:bodyPr vert="eaVert"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300" normalizeH="0" baseline="0" noProof="0" dirty="0">
                <a:ln>
                  <a:noFill/>
                </a:ln>
                <a:solidFill>
                  <a:prstClr val="black"/>
                </a:solidFill>
                <a:effectLst/>
                <a:uLnTx/>
                <a:uFillTx/>
                <a:latin typeface="Helvetica"/>
                <a:ea typeface="黑体"/>
                <a:cs typeface="+mn-cs"/>
              </a:rPr>
              <a:t>数据预处理</a:t>
            </a:r>
          </a:p>
        </p:txBody>
      </p:sp>
      <p:sp>
        <p:nvSpPr>
          <p:cNvPr id="39" name="圆角矩形 100">
            <a:extLst>
              <a:ext uri="{FF2B5EF4-FFF2-40B4-BE49-F238E27FC236}">
                <a16:creationId xmlns:a16="http://schemas.microsoft.com/office/drawing/2014/main" id="{FF6D3F27-E2C6-4340-991C-1253E6A8827D}"/>
              </a:ext>
            </a:extLst>
          </p:cNvPr>
          <p:cNvSpPr/>
          <p:nvPr/>
        </p:nvSpPr>
        <p:spPr bwMode="auto">
          <a:xfrm>
            <a:off x="5427430" y="4323414"/>
            <a:ext cx="1245784"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black"/>
                </a:solidFill>
                <a:effectLst/>
                <a:uLnTx/>
                <a:uFillTx/>
                <a:latin typeface="Helvetica"/>
                <a:ea typeface="黑体"/>
                <a:cs typeface="+mn-cs"/>
              </a:rPr>
              <a:t>LightGBM</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模型</a:t>
            </a:r>
          </a:p>
        </p:txBody>
      </p:sp>
      <p:sp>
        <p:nvSpPr>
          <p:cNvPr id="40" name="圆角矩形 101">
            <a:extLst>
              <a:ext uri="{FF2B5EF4-FFF2-40B4-BE49-F238E27FC236}">
                <a16:creationId xmlns:a16="http://schemas.microsoft.com/office/drawing/2014/main" id="{E9309BF0-DC3F-429C-A155-6A0D35FCEB9E}"/>
              </a:ext>
            </a:extLst>
          </p:cNvPr>
          <p:cNvSpPr/>
          <p:nvPr/>
        </p:nvSpPr>
        <p:spPr bwMode="auto">
          <a:xfrm>
            <a:off x="7194795" y="4323414"/>
            <a:ext cx="102165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主机属性</a:t>
            </a:r>
          </a:p>
        </p:txBody>
      </p:sp>
      <p:cxnSp>
        <p:nvCxnSpPr>
          <p:cNvPr id="41" name="直接箭头连接符 40">
            <a:extLst>
              <a:ext uri="{FF2B5EF4-FFF2-40B4-BE49-F238E27FC236}">
                <a16:creationId xmlns:a16="http://schemas.microsoft.com/office/drawing/2014/main" id="{E56F5B6A-680E-4E39-8631-DA9ACD6F0387}"/>
              </a:ext>
            </a:extLst>
          </p:cNvPr>
          <p:cNvCxnSpPr>
            <a:cxnSpLocks/>
            <a:stCxn id="32" idx="3"/>
            <a:endCxn id="39" idx="1"/>
          </p:cNvCxnSpPr>
          <p:nvPr/>
        </p:nvCxnSpPr>
        <p:spPr>
          <a:xfrm flipV="1">
            <a:off x="5026113" y="4521414"/>
            <a:ext cx="401317" cy="258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033B67FD-E0E6-441E-B4ED-92B47CE1DBFC}"/>
              </a:ext>
            </a:extLst>
          </p:cNvPr>
          <p:cNvCxnSpPr>
            <a:cxnSpLocks/>
            <a:stCxn id="39" idx="3"/>
            <a:endCxn id="40" idx="1"/>
          </p:cNvCxnSpPr>
          <p:nvPr/>
        </p:nvCxnSpPr>
        <p:spPr>
          <a:xfrm>
            <a:off x="6673214" y="4521414"/>
            <a:ext cx="52158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D4759B9B-AB01-4F18-B27A-5633CF06B9DE}"/>
              </a:ext>
            </a:extLst>
          </p:cNvPr>
          <p:cNvCxnSpPr>
            <a:stCxn id="51" idx="3"/>
            <a:endCxn id="52" idx="1"/>
          </p:cNvCxnSpPr>
          <p:nvPr/>
        </p:nvCxnSpPr>
        <p:spPr>
          <a:xfrm flipV="1">
            <a:off x="4933699" y="2862089"/>
            <a:ext cx="2907148" cy="24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44" name="图片 43">
            <a:extLst>
              <a:ext uri="{FF2B5EF4-FFF2-40B4-BE49-F238E27FC236}">
                <a16:creationId xmlns:a16="http://schemas.microsoft.com/office/drawing/2014/main" id="{04F7B21F-B08F-47A4-A0E1-63C5F8CAF4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0868" y="2255297"/>
            <a:ext cx="360000" cy="360000"/>
          </a:xfrm>
          <a:prstGeom prst="rect">
            <a:avLst/>
          </a:prstGeom>
        </p:spPr>
      </p:pic>
      <p:pic>
        <p:nvPicPr>
          <p:cNvPr id="45" name="图片 44">
            <a:extLst>
              <a:ext uri="{FF2B5EF4-FFF2-40B4-BE49-F238E27FC236}">
                <a16:creationId xmlns:a16="http://schemas.microsoft.com/office/drawing/2014/main" id="{8CC1D178-F4EA-47D6-8E52-9BD4D4B845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620" y="3126242"/>
            <a:ext cx="360000" cy="360000"/>
          </a:xfrm>
          <a:prstGeom prst="rect">
            <a:avLst/>
          </a:prstGeom>
        </p:spPr>
      </p:pic>
      <p:pic>
        <p:nvPicPr>
          <p:cNvPr id="46" name="图片 45">
            <a:extLst>
              <a:ext uri="{FF2B5EF4-FFF2-40B4-BE49-F238E27FC236}">
                <a16:creationId xmlns:a16="http://schemas.microsoft.com/office/drawing/2014/main" id="{4CA22CEC-78C0-4EF0-8D18-5655CCE8F5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1620" y="2268471"/>
            <a:ext cx="360000" cy="360000"/>
          </a:xfrm>
          <a:prstGeom prst="rect">
            <a:avLst/>
          </a:prstGeom>
        </p:spPr>
      </p:pic>
      <p:pic>
        <p:nvPicPr>
          <p:cNvPr id="47" name="图片 46">
            <a:extLst>
              <a:ext uri="{FF2B5EF4-FFF2-40B4-BE49-F238E27FC236}">
                <a16:creationId xmlns:a16="http://schemas.microsoft.com/office/drawing/2014/main" id="{70BDBE76-FA8C-468C-8E39-DE7C1E9D184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80868" y="3126242"/>
            <a:ext cx="360000" cy="360000"/>
          </a:xfrm>
          <a:prstGeom prst="rect">
            <a:avLst/>
          </a:prstGeom>
        </p:spPr>
      </p:pic>
      <p:pic>
        <p:nvPicPr>
          <p:cNvPr id="48" name="图片 47">
            <a:extLst>
              <a:ext uri="{FF2B5EF4-FFF2-40B4-BE49-F238E27FC236}">
                <a16:creationId xmlns:a16="http://schemas.microsoft.com/office/drawing/2014/main" id="{1E967E51-E5BB-40F7-9066-B8476B8F80F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35510" y="2289753"/>
            <a:ext cx="360000" cy="360000"/>
          </a:xfrm>
          <a:prstGeom prst="rect">
            <a:avLst/>
          </a:prstGeom>
        </p:spPr>
      </p:pic>
      <p:pic>
        <p:nvPicPr>
          <p:cNvPr id="49" name="图片 48">
            <a:extLst>
              <a:ext uri="{FF2B5EF4-FFF2-40B4-BE49-F238E27FC236}">
                <a16:creationId xmlns:a16="http://schemas.microsoft.com/office/drawing/2014/main" id="{4DF6DC45-7AF9-428C-A501-C10072AA5BB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96304" y="3122118"/>
            <a:ext cx="360000" cy="360000"/>
          </a:xfrm>
          <a:prstGeom prst="rect">
            <a:avLst/>
          </a:prstGeom>
        </p:spPr>
      </p:pic>
      <p:pic>
        <p:nvPicPr>
          <p:cNvPr id="50" name="图片 49">
            <a:extLst>
              <a:ext uri="{FF2B5EF4-FFF2-40B4-BE49-F238E27FC236}">
                <a16:creationId xmlns:a16="http://schemas.microsoft.com/office/drawing/2014/main" id="{DDC66812-747A-4A77-87B2-01424BB7659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35509" y="3140569"/>
            <a:ext cx="360000" cy="360000"/>
          </a:xfrm>
          <a:prstGeom prst="rect">
            <a:avLst/>
          </a:prstGeom>
        </p:spPr>
      </p:pic>
      <p:pic>
        <p:nvPicPr>
          <p:cNvPr id="51" name="图片 50">
            <a:extLst>
              <a:ext uri="{FF2B5EF4-FFF2-40B4-BE49-F238E27FC236}">
                <a16:creationId xmlns:a16="http://schemas.microsoft.com/office/drawing/2014/main" id="{3C7FD9C4-C12A-4C5D-942D-D1F8D56DDDC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37550" y="2538615"/>
            <a:ext cx="696149" cy="696149"/>
          </a:xfrm>
          <a:prstGeom prst="rect">
            <a:avLst/>
          </a:prstGeom>
        </p:spPr>
      </p:pic>
      <p:pic>
        <p:nvPicPr>
          <p:cNvPr id="52" name="图片 51">
            <a:extLst>
              <a:ext uri="{FF2B5EF4-FFF2-40B4-BE49-F238E27FC236}">
                <a16:creationId xmlns:a16="http://schemas.microsoft.com/office/drawing/2014/main" id="{420DB610-47E0-43D7-8F96-3996A5D5B5C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40847" y="2486484"/>
            <a:ext cx="751210" cy="751210"/>
          </a:xfrm>
          <a:prstGeom prst="rect">
            <a:avLst/>
          </a:prstGeom>
        </p:spPr>
      </p:pic>
      <p:sp>
        <p:nvSpPr>
          <p:cNvPr id="53" name="文本框 52">
            <a:extLst>
              <a:ext uri="{FF2B5EF4-FFF2-40B4-BE49-F238E27FC236}">
                <a16:creationId xmlns:a16="http://schemas.microsoft.com/office/drawing/2014/main" id="{93FD2E61-86B2-4CF5-BF7F-C833626D035A}"/>
              </a:ext>
            </a:extLst>
          </p:cNvPr>
          <p:cNvSpPr txBox="1"/>
          <p:nvPr/>
        </p:nvSpPr>
        <p:spPr>
          <a:xfrm>
            <a:off x="3990705" y="3283154"/>
            <a:ext cx="188598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镜像流量</a:t>
            </a:r>
          </a:p>
        </p:txBody>
      </p:sp>
      <p:sp>
        <p:nvSpPr>
          <p:cNvPr id="54" name="文本框 53">
            <a:extLst>
              <a:ext uri="{FF2B5EF4-FFF2-40B4-BE49-F238E27FC236}">
                <a16:creationId xmlns:a16="http://schemas.microsoft.com/office/drawing/2014/main" id="{945738DB-769B-4CF2-BAF2-2DC726481621}"/>
              </a:ext>
            </a:extLst>
          </p:cNvPr>
          <p:cNvSpPr txBox="1"/>
          <p:nvPr/>
        </p:nvSpPr>
        <p:spPr>
          <a:xfrm>
            <a:off x="7860971" y="3174896"/>
            <a:ext cx="65885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服务器</a:t>
            </a:r>
          </a:p>
        </p:txBody>
      </p:sp>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主要工作及成果</a:t>
            </a:r>
          </a:p>
        </p:txBody>
      </p:sp>
      <p:sp>
        <p:nvSpPr>
          <p:cNvPr id="4" name="圆角矩形 3"/>
          <p:cNvSpPr/>
          <p:nvPr/>
        </p:nvSpPr>
        <p:spPr bwMode="auto">
          <a:xfrm>
            <a:off x="930565" y="2783031"/>
            <a:ext cx="7285887" cy="2033854"/>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lstStyle/>
          <a:p>
            <a:pPr marL="0" marR="0" lvl="0" indent="0" algn="ctr" defTabSz="914400" rtl="0" eaLnBrk="1" fontAlgn="auto" latinLnBrk="0" hangingPunct="1">
              <a:lnSpc>
                <a:spcPts val="25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Helvetica"/>
                <a:ea typeface="黑体"/>
                <a:cs typeface="+mn-cs"/>
              </a:rPr>
              <a:t>已发表论文</a:t>
            </a:r>
            <a:endParaRPr kumimoji="0" lang="en-US" altLang="zh-CN" sz="1800" b="0" i="0" u="none" strike="noStrike" kern="1200" cap="none" spc="0" normalizeH="0" baseline="0" noProof="0" dirty="0">
              <a:ln>
                <a:noFill/>
              </a:ln>
              <a:solidFill>
                <a:prstClr val="white"/>
              </a:solidFill>
              <a:effectLst/>
              <a:uLnTx/>
              <a:uFillTx/>
              <a:latin typeface="Helvetica"/>
              <a:ea typeface="黑体"/>
              <a:cs typeface="+mn-cs"/>
            </a:endParaRPr>
          </a:p>
          <a:p>
            <a:pPr marL="0" marR="0" lvl="0" indent="0" algn="ctr" defTabSz="914400" rtl="0" eaLnBrk="1" fontAlgn="auto" latinLnBrk="0" hangingPunct="1">
              <a:lnSpc>
                <a:spcPts val="2500"/>
              </a:lnSpc>
              <a:spcBef>
                <a:spcPts val="0"/>
              </a:spcBef>
              <a:spcAft>
                <a:spcPts val="100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黑体"/>
                <a:cs typeface="Arial" panose="020B0604020202020204" pitchFamily="34" charset="0"/>
              </a:rPr>
              <a:t>Identify OS from encrypted traffic with TCP/IP stack fingerprinting</a:t>
            </a: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a:cs typeface="Arial" panose="020B0604020202020204" pitchFamily="34" charset="0"/>
              </a:rPr>
              <a:t>（</a:t>
            </a: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黑体"/>
                <a:cs typeface="Arial" panose="020B0604020202020204" pitchFamily="34" charset="0"/>
              </a:rPr>
              <a:t>IPCCC</a:t>
            </a: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a:cs typeface="Arial" panose="020B0604020202020204" pitchFamily="34" charset="0"/>
              </a:rPr>
              <a:t>长文</a:t>
            </a: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黑体"/>
                <a:cs typeface="Arial" panose="020B0604020202020204" pitchFamily="34" charset="0"/>
              </a:rPr>
              <a:t>, 2019</a:t>
            </a: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a:cs typeface="Arial" panose="020B0604020202020204" pitchFamily="34" charset="0"/>
              </a:rPr>
              <a:t>）</a:t>
            </a:r>
            <a:endPar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黑体"/>
              <a:cs typeface="Arial" panose="020B0604020202020204" pitchFamily="34" charset="0"/>
            </a:endParaRPr>
          </a:p>
          <a:p>
            <a:pPr marL="0" marR="0" lvl="0" indent="0" algn="ctr" defTabSz="914400" rtl="0" eaLnBrk="1" fontAlgn="auto" latinLnBrk="0" hangingPunct="1">
              <a:lnSpc>
                <a:spcPts val="25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a:cs typeface="Arial" panose="020B0604020202020204" pitchFamily="34" charset="0"/>
              </a:rPr>
              <a:t>已申请专利</a:t>
            </a:r>
            <a:endPar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黑体"/>
              <a:cs typeface="Arial" panose="020B0604020202020204" pitchFamily="34" charset="0"/>
            </a:endParaRPr>
          </a:p>
          <a:p>
            <a:pPr marL="0" marR="0" lvl="0" indent="0" algn="ctr" defTabSz="914400" rtl="0" eaLnBrk="1" fontAlgn="auto" latinLnBrk="0" hangingPunct="1">
              <a:lnSpc>
                <a:spcPts val="25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mn-cs"/>
              </a:rPr>
              <a:t>《</a:t>
            </a: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mn-cs"/>
              </a:rPr>
              <a:t>一种基于</a:t>
            </a: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mn-cs"/>
              </a:rPr>
              <a:t>TCP/IP</a:t>
            </a: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mn-cs"/>
              </a:rPr>
              <a:t>协议栈指纹的操作系统被动识别方法</a:t>
            </a: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黑体" panose="02010609060101010101" pitchFamily="49" charset="-122"/>
                <a:cs typeface="+mn-cs"/>
              </a:rPr>
              <a:t>》</a:t>
            </a:r>
          </a:p>
        </p:txBody>
      </p:sp>
      <p:sp>
        <p:nvSpPr>
          <p:cNvPr id="19" name="文本框 18"/>
          <p:cNvSpPr txBox="1"/>
          <p:nvPr/>
        </p:nvSpPr>
        <p:spPr>
          <a:xfrm>
            <a:off x="206924" y="908462"/>
            <a:ext cx="8556595" cy="369332"/>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研究内容一：</a:t>
            </a:r>
            <a:r>
              <a:rPr lang="zh-CN" altLang="en-US" dirty="0">
                <a:solidFill>
                  <a:prstClr val="black"/>
                </a:solidFill>
              </a:rPr>
              <a:t>开放环境</a:t>
            </a: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中的细粒度主机属性发现</a:t>
            </a:r>
          </a:p>
        </p:txBody>
      </p:sp>
      <p:sp>
        <p:nvSpPr>
          <p:cNvPr id="17" name="文本框 16"/>
          <p:cNvSpPr txBox="1"/>
          <p:nvPr/>
        </p:nvSpPr>
        <p:spPr>
          <a:xfrm>
            <a:off x="206924" y="1195686"/>
            <a:ext cx="5190836"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小结</a:t>
            </a:r>
          </a:p>
        </p:txBody>
      </p:sp>
      <p:sp>
        <p:nvSpPr>
          <p:cNvPr id="3" name="灯片编号占位符 2">
            <a:extLst>
              <a:ext uri="{FF2B5EF4-FFF2-40B4-BE49-F238E27FC236}">
                <a16:creationId xmlns:a16="http://schemas.microsoft.com/office/drawing/2014/main" id="{E1825382-7964-4A5E-A0C0-A4AAA75DE0A3}"/>
              </a:ext>
            </a:extLst>
          </p:cNvPr>
          <p:cNvSpPr>
            <a:spLocks noGrp="1"/>
          </p:cNvSpPr>
          <p:nvPr>
            <p:ph type="sldNum" sz="quarter" idx="10"/>
          </p:nvPr>
        </p:nvSpPr>
        <p:spPr/>
        <p:txBody>
          <a:bodyPr/>
          <a:lstStyle/>
          <a:p>
            <a:fld id="{6DE2FBD6-56D3-45DC-8484-A22812E13BA8}" type="slidenum">
              <a:rPr lang="zh-CN" altLang="en-US" smtClean="0"/>
              <a:pPr/>
              <a:t>28</a:t>
            </a:fld>
            <a:endParaRPr lang="zh-CN" altLang="en-US"/>
          </a:p>
        </p:txBody>
      </p:sp>
    </p:spTree>
    <p:extLst>
      <p:ext uri="{BB962C8B-B14F-4D97-AF65-F5344CB8AC3E}">
        <p14:creationId xmlns:p14="http://schemas.microsoft.com/office/powerpoint/2010/main" val="113209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2" name="Rectangle 32"/>
          <p:cNvSpPr>
            <a:spLocks noChangeArrowheads="1"/>
          </p:cNvSpPr>
          <p:nvPr/>
        </p:nvSpPr>
        <p:spPr bwMode="auto">
          <a:xfrm>
            <a:off x="493251" y="1855432"/>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33" name="AutoShape 9"/>
          <p:cNvSpPr>
            <a:spLocks noChangeArrowheads="1"/>
          </p:cNvSpPr>
          <p:nvPr/>
        </p:nvSpPr>
        <p:spPr bwMode="auto">
          <a:xfrm>
            <a:off x="531351" y="1434744"/>
            <a:ext cx="6048375" cy="533400"/>
          </a:xfrm>
          <a:prstGeom prst="roundRect">
            <a:avLst>
              <a:gd name="adj" fmla="val 16667"/>
            </a:avLst>
          </a:prstGeom>
          <a:solidFill>
            <a:srgbClr val="005BAC"/>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34" name="AutoShape 19"/>
          <p:cNvSpPr>
            <a:spLocks noChangeArrowheads="1"/>
          </p:cNvSpPr>
          <p:nvPr/>
        </p:nvSpPr>
        <p:spPr bwMode="auto">
          <a:xfrm>
            <a:off x="2801208" y="1583077"/>
            <a:ext cx="431800" cy="215900"/>
          </a:xfrm>
          <a:prstGeom prst="leftArrow">
            <a:avLst>
              <a:gd name="adj1" fmla="val 50278"/>
              <a:gd name="adj2" fmla="val 72731"/>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35" name="AutoShape 26"/>
          <p:cNvSpPr>
            <a:spLocks noChangeArrowheads="1"/>
          </p:cNvSpPr>
          <p:nvPr/>
        </p:nvSpPr>
        <p:spPr bwMode="auto">
          <a:xfrm>
            <a:off x="1025944" y="1422715"/>
            <a:ext cx="2705548"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defRPr/>
            </a:pPr>
            <a:r>
              <a:rPr lang="zh-CN" altLang="en-US" kern="0" dirty="0">
                <a:solidFill>
                  <a:srgbClr val="FFFFFF"/>
                </a:solidFill>
                <a:latin typeface="微软雅黑" pitchFamily="34" charset="-122"/>
              </a:rPr>
              <a:t>研究背景和意义</a:t>
            </a:r>
          </a:p>
        </p:txBody>
      </p:sp>
      <p:sp>
        <p:nvSpPr>
          <p:cNvPr id="36" name="WordArt 20"/>
          <p:cNvSpPr>
            <a:spLocks noChangeArrowheads="1" noChangeShapeType="1" noTextEdit="1"/>
          </p:cNvSpPr>
          <p:nvPr/>
        </p:nvSpPr>
        <p:spPr bwMode="auto">
          <a:xfrm>
            <a:off x="783763" y="1544576"/>
            <a:ext cx="120650" cy="282575"/>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875F8"/>
                  </a:solidFill>
                  <a:round/>
                  <a:headEnd/>
                  <a:tailEnd/>
                </a:ln>
                <a:solidFill>
                  <a:prstClr val="white"/>
                </a:solidFill>
                <a:effectLst/>
                <a:uLnTx/>
                <a:uFillTx/>
                <a:latin typeface="黑体"/>
                <a:ea typeface="黑体"/>
                <a:cs typeface="+mn-cs"/>
              </a:rPr>
              <a:t>1</a:t>
            </a:r>
            <a:endParaRPr kumimoji="0" lang="zh-CN" altLang="en-US" sz="3600" b="0" i="0" u="none" strike="noStrike" kern="10" cap="none" spc="0" normalizeH="0" baseline="0" noProof="0" dirty="0">
              <a:ln w="3175">
                <a:solidFill>
                  <a:srgbClr val="0875F8"/>
                </a:solidFill>
                <a:round/>
                <a:headEnd/>
                <a:tailEnd/>
              </a:ln>
              <a:solidFill>
                <a:prstClr val="white"/>
              </a:solidFill>
              <a:effectLst/>
              <a:uLnTx/>
              <a:uFillTx/>
              <a:latin typeface="黑体"/>
              <a:ea typeface="黑体"/>
              <a:cs typeface="+mn-cs"/>
            </a:endParaRPr>
          </a:p>
        </p:txBody>
      </p:sp>
      <p:sp>
        <p:nvSpPr>
          <p:cNvPr id="30" name="Rectangle 30">
            <a:extLst>
              <a:ext uri="{FF2B5EF4-FFF2-40B4-BE49-F238E27FC236}">
                <a16:creationId xmlns:a16="http://schemas.microsoft.com/office/drawing/2014/main" id="{04F80457-CCCE-4A8F-B31E-06F73DA5C129}"/>
              </a:ext>
            </a:extLst>
          </p:cNvPr>
          <p:cNvSpPr>
            <a:spLocks noChangeArrowheads="1"/>
          </p:cNvSpPr>
          <p:nvPr/>
        </p:nvSpPr>
        <p:spPr bwMode="auto">
          <a:xfrm>
            <a:off x="493253" y="2622280"/>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37" name="Rectangle 33">
            <a:extLst>
              <a:ext uri="{FF2B5EF4-FFF2-40B4-BE49-F238E27FC236}">
                <a16:creationId xmlns:a16="http://schemas.microsoft.com/office/drawing/2014/main" id="{9232A20E-4B13-4D52-92AD-345B6E1A8976}"/>
              </a:ext>
            </a:extLst>
          </p:cNvPr>
          <p:cNvSpPr>
            <a:spLocks noChangeArrowheads="1"/>
          </p:cNvSpPr>
          <p:nvPr/>
        </p:nvSpPr>
        <p:spPr bwMode="auto">
          <a:xfrm>
            <a:off x="493253" y="4209728"/>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38" name="Rectangle 34">
            <a:extLst>
              <a:ext uri="{FF2B5EF4-FFF2-40B4-BE49-F238E27FC236}">
                <a16:creationId xmlns:a16="http://schemas.microsoft.com/office/drawing/2014/main" id="{87E47909-38E5-43BC-B350-402D9D38CEB4}"/>
              </a:ext>
            </a:extLst>
          </p:cNvPr>
          <p:cNvSpPr>
            <a:spLocks noChangeArrowheads="1"/>
          </p:cNvSpPr>
          <p:nvPr/>
        </p:nvSpPr>
        <p:spPr bwMode="auto">
          <a:xfrm>
            <a:off x="493253" y="4997836"/>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39" name="AutoShape 12">
            <a:extLst>
              <a:ext uri="{FF2B5EF4-FFF2-40B4-BE49-F238E27FC236}">
                <a16:creationId xmlns:a16="http://schemas.microsoft.com/office/drawing/2014/main" id="{03FA75EB-F91D-40F3-9A8E-F59E29894562}"/>
              </a:ext>
            </a:extLst>
          </p:cNvPr>
          <p:cNvSpPr>
            <a:spLocks noChangeArrowheads="1"/>
          </p:cNvSpPr>
          <p:nvPr/>
        </p:nvSpPr>
        <p:spPr bwMode="auto">
          <a:xfrm>
            <a:off x="531353" y="3789041"/>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0" i="1" u="none" strike="noStrike" kern="0" cap="none" spc="0" normalizeH="0" baseline="0" noProof="0">
              <a:ln>
                <a:noFill/>
              </a:ln>
              <a:solidFill>
                <a:sysClr val="windowText" lastClr="000000"/>
              </a:solidFill>
              <a:effectLst/>
              <a:uLnTx/>
              <a:uFillTx/>
              <a:latin typeface="微软雅黑" pitchFamily="34" charset="-122"/>
              <a:ea typeface="黑体"/>
              <a:cs typeface="+mn-cs"/>
            </a:endParaRPr>
          </a:p>
        </p:txBody>
      </p:sp>
      <p:sp>
        <p:nvSpPr>
          <p:cNvPr id="40" name="AutoShape 15">
            <a:extLst>
              <a:ext uri="{FF2B5EF4-FFF2-40B4-BE49-F238E27FC236}">
                <a16:creationId xmlns:a16="http://schemas.microsoft.com/office/drawing/2014/main" id="{D3199294-FAA2-4004-9FF2-D16A70CC2B6B}"/>
              </a:ext>
            </a:extLst>
          </p:cNvPr>
          <p:cNvSpPr>
            <a:spLocks noChangeArrowheads="1"/>
          </p:cNvSpPr>
          <p:nvPr/>
        </p:nvSpPr>
        <p:spPr bwMode="auto">
          <a:xfrm>
            <a:off x="531353" y="4577146"/>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41" name="AutoShape 18">
            <a:extLst>
              <a:ext uri="{FF2B5EF4-FFF2-40B4-BE49-F238E27FC236}">
                <a16:creationId xmlns:a16="http://schemas.microsoft.com/office/drawing/2014/main" id="{93C69D3A-E9C6-45C4-873B-27DD89C9F52A}"/>
              </a:ext>
            </a:extLst>
          </p:cNvPr>
          <p:cNvSpPr>
            <a:spLocks noChangeArrowheads="1"/>
          </p:cNvSpPr>
          <p:nvPr/>
        </p:nvSpPr>
        <p:spPr bwMode="auto">
          <a:xfrm>
            <a:off x="531353" y="220000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42" name="WordArt 23">
            <a:extLst>
              <a:ext uri="{FF2B5EF4-FFF2-40B4-BE49-F238E27FC236}">
                <a16:creationId xmlns:a16="http://schemas.microsoft.com/office/drawing/2014/main" id="{B180B225-92A6-4117-B639-6EB25F39188A}"/>
              </a:ext>
            </a:extLst>
          </p:cNvPr>
          <p:cNvSpPr>
            <a:spLocks noChangeArrowheads="1" noChangeShapeType="1" noTextEdit="1"/>
          </p:cNvSpPr>
          <p:nvPr/>
        </p:nvSpPr>
        <p:spPr bwMode="auto">
          <a:xfrm>
            <a:off x="779837" y="4725507"/>
            <a:ext cx="184150" cy="282575"/>
          </a:xfrm>
          <a:prstGeom prst="rect">
            <a:avLst/>
          </a:prstGeom>
          <a:ln>
            <a:noFill/>
          </a:ln>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rPr>
              <a:t>5</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endParaRPr>
          </a:p>
        </p:txBody>
      </p:sp>
      <p:sp>
        <p:nvSpPr>
          <p:cNvPr id="43" name="WordArt 24">
            <a:extLst>
              <a:ext uri="{FF2B5EF4-FFF2-40B4-BE49-F238E27FC236}">
                <a16:creationId xmlns:a16="http://schemas.microsoft.com/office/drawing/2014/main" id="{EDD98060-7E2B-44E9-A588-70C5E96B8FC6}"/>
              </a:ext>
            </a:extLst>
          </p:cNvPr>
          <p:cNvSpPr>
            <a:spLocks noChangeArrowheads="1" noChangeShapeType="1" noTextEdit="1"/>
          </p:cNvSpPr>
          <p:nvPr/>
        </p:nvSpPr>
        <p:spPr bwMode="auto">
          <a:xfrm>
            <a:off x="779837" y="2321607"/>
            <a:ext cx="184150" cy="282575"/>
          </a:xfrm>
          <a:prstGeom prst="rect">
            <a:avLst/>
          </a:prstGeom>
          <a:ln>
            <a:noFill/>
          </a:ln>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rPr>
              <a:t>2</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endParaRPr>
          </a:p>
        </p:txBody>
      </p:sp>
      <p:sp>
        <p:nvSpPr>
          <p:cNvPr id="44" name="AutoShape 28">
            <a:extLst>
              <a:ext uri="{FF2B5EF4-FFF2-40B4-BE49-F238E27FC236}">
                <a16:creationId xmlns:a16="http://schemas.microsoft.com/office/drawing/2014/main" id="{F40F07D1-92F0-40B7-B6ED-186C60EB20D3}"/>
              </a:ext>
            </a:extLst>
          </p:cNvPr>
          <p:cNvSpPr>
            <a:spLocks noChangeArrowheads="1"/>
          </p:cNvSpPr>
          <p:nvPr/>
        </p:nvSpPr>
        <p:spPr bwMode="auto">
          <a:xfrm>
            <a:off x="1025941" y="4600092"/>
            <a:ext cx="2915969"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itchFamily="34" charset="-122"/>
                <a:ea typeface="黑体"/>
                <a:cs typeface="+mn-cs"/>
              </a:rPr>
              <a:t>完成项目及发表论文情况</a:t>
            </a:r>
          </a:p>
        </p:txBody>
      </p:sp>
      <p:sp>
        <p:nvSpPr>
          <p:cNvPr id="45" name="AutoShape 29">
            <a:extLst>
              <a:ext uri="{FF2B5EF4-FFF2-40B4-BE49-F238E27FC236}">
                <a16:creationId xmlns:a16="http://schemas.microsoft.com/office/drawing/2014/main" id="{15AAFB09-2D86-4C87-B3AE-41C8D8B58C7D}"/>
              </a:ext>
            </a:extLst>
          </p:cNvPr>
          <p:cNvSpPr>
            <a:spLocks noChangeArrowheads="1"/>
          </p:cNvSpPr>
          <p:nvPr/>
        </p:nvSpPr>
        <p:spPr bwMode="auto">
          <a:xfrm>
            <a:off x="1025940" y="2200003"/>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solidFill>
                  <a:prstClr val="black"/>
                </a:solidFill>
                <a:latin typeface="微软雅黑" pitchFamily="34" charset="-122"/>
              </a:rPr>
              <a:t>国内外研究现状</a:t>
            </a:r>
          </a:p>
        </p:txBody>
      </p:sp>
      <p:sp>
        <p:nvSpPr>
          <p:cNvPr id="46" name="WordArt 24">
            <a:extLst>
              <a:ext uri="{FF2B5EF4-FFF2-40B4-BE49-F238E27FC236}">
                <a16:creationId xmlns:a16="http://schemas.microsoft.com/office/drawing/2014/main" id="{4174BABB-98B4-43C0-9E1C-E645DDB9AD76}"/>
              </a:ext>
            </a:extLst>
          </p:cNvPr>
          <p:cNvSpPr>
            <a:spLocks noChangeArrowheads="1" noChangeShapeType="1" noTextEdit="1"/>
          </p:cNvSpPr>
          <p:nvPr/>
        </p:nvSpPr>
        <p:spPr bwMode="auto">
          <a:xfrm>
            <a:off x="780588" y="3918970"/>
            <a:ext cx="184150" cy="282575"/>
          </a:xfrm>
          <a:prstGeom prst="rect">
            <a:avLst/>
          </a:prstGeom>
          <a:ln>
            <a:noFill/>
          </a:ln>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rPr>
              <a:t>4</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endParaRPr>
          </a:p>
        </p:txBody>
      </p:sp>
      <p:sp>
        <p:nvSpPr>
          <p:cNvPr id="47" name="AutoShape 28">
            <a:extLst>
              <a:ext uri="{FF2B5EF4-FFF2-40B4-BE49-F238E27FC236}">
                <a16:creationId xmlns:a16="http://schemas.microsoft.com/office/drawing/2014/main" id="{09DA8A9C-4863-4B59-BE85-D3EACA260782}"/>
              </a:ext>
            </a:extLst>
          </p:cNvPr>
          <p:cNvSpPr>
            <a:spLocks noChangeArrowheads="1"/>
          </p:cNvSpPr>
          <p:nvPr/>
        </p:nvSpPr>
        <p:spPr bwMode="auto">
          <a:xfrm>
            <a:off x="1025942" y="3797772"/>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solidFill>
                  <a:prstClr val="black"/>
                </a:solidFill>
                <a:latin typeface="微软雅黑" pitchFamily="34" charset="-122"/>
              </a:rPr>
              <a:t>主要工作及成果</a:t>
            </a:r>
          </a:p>
        </p:txBody>
      </p:sp>
      <p:sp>
        <p:nvSpPr>
          <p:cNvPr id="48" name="Rectangle 30">
            <a:extLst>
              <a:ext uri="{FF2B5EF4-FFF2-40B4-BE49-F238E27FC236}">
                <a16:creationId xmlns:a16="http://schemas.microsoft.com/office/drawing/2014/main" id="{781CEEB4-EC32-4551-B19D-48B3173E0384}"/>
              </a:ext>
            </a:extLst>
          </p:cNvPr>
          <p:cNvSpPr>
            <a:spLocks noChangeArrowheads="1"/>
          </p:cNvSpPr>
          <p:nvPr/>
        </p:nvSpPr>
        <p:spPr bwMode="auto">
          <a:xfrm>
            <a:off x="493253" y="3411972"/>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49" name="AutoShape 18">
            <a:extLst>
              <a:ext uri="{FF2B5EF4-FFF2-40B4-BE49-F238E27FC236}">
                <a16:creationId xmlns:a16="http://schemas.microsoft.com/office/drawing/2014/main" id="{E4907357-9D2E-4EC6-B764-7CD23392121E}"/>
              </a:ext>
            </a:extLst>
          </p:cNvPr>
          <p:cNvSpPr>
            <a:spLocks noChangeArrowheads="1"/>
          </p:cNvSpPr>
          <p:nvPr/>
        </p:nvSpPr>
        <p:spPr bwMode="auto">
          <a:xfrm>
            <a:off x="531353" y="2989695"/>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50" name="WordArt 24">
            <a:extLst>
              <a:ext uri="{FF2B5EF4-FFF2-40B4-BE49-F238E27FC236}">
                <a16:creationId xmlns:a16="http://schemas.microsoft.com/office/drawing/2014/main" id="{73E808E3-969C-42EA-981B-A74A1A94480D}"/>
              </a:ext>
            </a:extLst>
          </p:cNvPr>
          <p:cNvSpPr>
            <a:spLocks noChangeArrowheads="1" noChangeShapeType="1" noTextEdit="1"/>
          </p:cNvSpPr>
          <p:nvPr/>
        </p:nvSpPr>
        <p:spPr bwMode="auto">
          <a:xfrm>
            <a:off x="779837" y="3120666"/>
            <a:ext cx="184150" cy="282575"/>
          </a:xfrm>
          <a:prstGeom prst="rect">
            <a:avLst/>
          </a:prstGeom>
          <a:ln>
            <a:noFill/>
          </a:ln>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rPr>
              <a:t>3</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endParaRPr>
          </a:p>
        </p:txBody>
      </p:sp>
      <p:sp>
        <p:nvSpPr>
          <p:cNvPr id="51" name="AutoShape 29">
            <a:extLst>
              <a:ext uri="{FF2B5EF4-FFF2-40B4-BE49-F238E27FC236}">
                <a16:creationId xmlns:a16="http://schemas.microsoft.com/office/drawing/2014/main" id="{6030B969-2038-4D78-8203-C5CF7EFD7F86}"/>
              </a:ext>
            </a:extLst>
          </p:cNvPr>
          <p:cNvSpPr>
            <a:spLocks noChangeArrowheads="1"/>
          </p:cNvSpPr>
          <p:nvPr/>
        </p:nvSpPr>
        <p:spPr bwMode="auto">
          <a:xfrm>
            <a:off x="1025940" y="2989695"/>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solidFill>
                  <a:prstClr val="black"/>
                </a:solidFill>
                <a:latin typeface="微软雅黑" pitchFamily="34" charset="-122"/>
              </a:rPr>
              <a:t>研究内容</a:t>
            </a:r>
          </a:p>
        </p:txBody>
      </p:sp>
      <p:sp>
        <p:nvSpPr>
          <p:cNvPr id="3" name="灯片编号占位符 2">
            <a:extLst>
              <a:ext uri="{FF2B5EF4-FFF2-40B4-BE49-F238E27FC236}">
                <a16:creationId xmlns:a16="http://schemas.microsoft.com/office/drawing/2014/main" id="{53BB3D07-69CE-48E3-8B48-9D249AA671D3}"/>
              </a:ext>
            </a:extLst>
          </p:cNvPr>
          <p:cNvSpPr>
            <a:spLocks noGrp="1"/>
          </p:cNvSpPr>
          <p:nvPr>
            <p:ph type="sldNum" sz="quarter" idx="10"/>
          </p:nvPr>
        </p:nvSpPr>
        <p:spPr/>
        <p:txBody>
          <a:bodyPr/>
          <a:lstStyle/>
          <a:p>
            <a:fld id="{6DE2FBD6-56D3-45DC-8484-A22812E13BA8}" type="slidenum">
              <a:rPr lang="zh-CN" altLang="en-US" smtClean="0"/>
              <a:pPr/>
              <a:t>2</a:t>
            </a:fld>
            <a:endParaRPr lang="zh-CN" altLang="en-US"/>
          </a:p>
        </p:txBody>
      </p:sp>
    </p:spTree>
    <p:extLst>
      <p:ext uri="{BB962C8B-B14F-4D97-AF65-F5344CB8AC3E}">
        <p14:creationId xmlns:p14="http://schemas.microsoft.com/office/powerpoint/2010/main" val="4201787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研究内容</a:t>
            </a:r>
          </a:p>
        </p:txBody>
      </p:sp>
      <p:sp>
        <p:nvSpPr>
          <p:cNvPr id="89" name="横卷形 88"/>
          <p:cNvSpPr/>
          <p:nvPr/>
        </p:nvSpPr>
        <p:spPr bwMode="auto">
          <a:xfrm>
            <a:off x="2594539" y="5303734"/>
            <a:ext cx="3706578" cy="852236"/>
          </a:xfrm>
          <a:prstGeom prst="horizontalScroll">
            <a:avLst/>
          </a:prstGeom>
          <a:solidFill>
            <a:srgbClr val="005BAC"/>
          </a:solidFill>
          <a:ln>
            <a:solidFill>
              <a:schemeClr val="accent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Helvetica"/>
                <a:ea typeface="黑体"/>
                <a:cs typeface="+mn-cs"/>
              </a:rPr>
              <a:t>研究点二</a:t>
            </a:r>
            <a:endParaRPr kumimoji="0" lang="en-US" altLang="zh-CN" sz="1600" b="0" i="0" u="none" strike="noStrike" kern="1200" cap="none" spc="0" normalizeH="0" baseline="0" noProof="0" dirty="0">
              <a:ln>
                <a:noFill/>
              </a:ln>
              <a:solidFill>
                <a:prstClr val="white"/>
              </a:solidFill>
              <a:effectLst/>
              <a:uLnTx/>
              <a:uFillTx/>
              <a:latin typeface="Helvetica"/>
              <a:ea typeface="黑体"/>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Helvetica"/>
                <a:ea typeface="黑体"/>
                <a:cs typeface="+mn-cs"/>
              </a:rPr>
              <a:t>基于加密流原始载荷的主机属性发现</a:t>
            </a:r>
            <a:endParaRPr kumimoji="0" lang="en-US" altLang="zh-CN" sz="1600" b="0" i="0" u="none" strike="noStrike" kern="1200" cap="none" spc="0" normalizeH="0" baseline="0" noProof="0" dirty="0">
              <a:ln>
                <a:noFill/>
              </a:ln>
              <a:solidFill>
                <a:prstClr val="white"/>
              </a:solidFill>
              <a:effectLst/>
              <a:uLnTx/>
              <a:uFillTx/>
              <a:latin typeface="Helvetica"/>
              <a:ea typeface="黑体"/>
              <a:cs typeface="+mn-cs"/>
            </a:endParaRPr>
          </a:p>
        </p:txBody>
      </p:sp>
      <p:cxnSp>
        <p:nvCxnSpPr>
          <p:cNvPr id="91" name="直接箭头连接符 90"/>
          <p:cNvCxnSpPr>
            <a:cxnSpLocks/>
            <a:stCxn id="71" idx="2"/>
            <a:endCxn id="89" idx="0"/>
          </p:cNvCxnSpPr>
          <p:nvPr/>
        </p:nvCxnSpPr>
        <p:spPr>
          <a:xfrm flipH="1">
            <a:off x="4447828" y="4675860"/>
            <a:ext cx="1383663" cy="734404"/>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305" name="直接箭头连接符 304">
            <a:extLst>
              <a:ext uri="{FF2B5EF4-FFF2-40B4-BE49-F238E27FC236}">
                <a16:creationId xmlns:a16="http://schemas.microsoft.com/office/drawing/2014/main" id="{5A658C69-1263-4EA8-9DDD-E610F1E5F2EC}"/>
              </a:ext>
            </a:extLst>
          </p:cNvPr>
          <p:cNvCxnSpPr>
            <a:cxnSpLocks/>
            <a:stCxn id="57" idx="2"/>
            <a:endCxn id="89" idx="0"/>
          </p:cNvCxnSpPr>
          <p:nvPr/>
        </p:nvCxnSpPr>
        <p:spPr>
          <a:xfrm>
            <a:off x="3524676" y="4805240"/>
            <a:ext cx="923152" cy="605024"/>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sp>
        <p:nvSpPr>
          <p:cNvPr id="55" name="椭圆 54">
            <a:extLst>
              <a:ext uri="{FF2B5EF4-FFF2-40B4-BE49-F238E27FC236}">
                <a16:creationId xmlns:a16="http://schemas.microsoft.com/office/drawing/2014/main" id="{FCCFC338-AE6B-4844-98CC-F79C72365FDC}"/>
              </a:ext>
            </a:extLst>
          </p:cNvPr>
          <p:cNvSpPr/>
          <p:nvPr/>
        </p:nvSpPr>
        <p:spPr bwMode="auto">
          <a:xfrm>
            <a:off x="4325753" y="2481042"/>
            <a:ext cx="413222" cy="396000"/>
          </a:xfrm>
          <a:prstGeom prst="ellipse">
            <a:avLst/>
          </a:prstGeom>
          <a:noFill/>
          <a:ln w="0" cap="flat">
            <a:solidFill>
              <a:srgbClr val="0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56" name="椭圆 55">
            <a:extLst>
              <a:ext uri="{FF2B5EF4-FFF2-40B4-BE49-F238E27FC236}">
                <a16:creationId xmlns:a16="http://schemas.microsoft.com/office/drawing/2014/main" id="{5D0DE338-8AEA-4CD8-A272-39CD21946BBA}"/>
              </a:ext>
            </a:extLst>
          </p:cNvPr>
          <p:cNvSpPr/>
          <p:nvPr/>
        </p:nvSpPr>
        <p:spPr bwMode="auto">
          <a:xfrm>
            <a:off x="4337887" y="3734175"/>
            <a:ext cx="413222" cy="396000"/>
          </a:xfrm>
          <a:prstGeom prst="ellipse">
            <a:avLst/>
          </a:prstGeom>
          <a:noFill/>
          <a:ln w="0" cap="flat">
            <a:solidFill>
              <a:srgbClr val="0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57" name="矩形 56">
            <a:extLst>
              <a:ext uri="{FF2B5EF4-FFF2-40B4-BE49-F238E27FC236}">
                <a16:creationId xmlns:a16="http://schemas.microsoft.com/office/drawing/2014/main" id="{AFEEA943-E097-4C95-B855-8B4801DDD980}"/>
              </a:ext>
            </a:extLst>
          </p:cNvPr>
          <p:cNvSpPr/>
          <p:nvPr/>
        </p:nvSpPr>
        <p:spPr bwMode="auto">
          <a:xfrm>
            <a:off x="2294630" y="3433681"/>
            <a:ext cx="2460091" cy="1371559"/>
          </a:xfrm>
          <a:prstGeom prst="rect">
            <a:avLst/>
          </a:prstGeom>
          <a:solidFill>
            <a:srgbClr val="FFFFFF"/>
          </a:solidFill>
          <a:ln w="19050" cap="flat">
            <a:solidFill>
              <a:srgbClr val="0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Helvetica" panose="020B0604020202020204" pitchFamily="34" charset="0"/>
              <a:ea typeface="黑体"/>
              <a:cs typeface="Helvetica" panose="020B0604020202020204" pitchFamily="34" charset="0"/>
            </a:endParaRPr>
          </a:p>
        </p:txBody>
      </p:sp>
      <p:sp>
        <p:nvSpPr>
          <p:cNvPr id="58" name="矩形 57">
            <a:extLst>
              <a:ext uri="{FF2B5EF4-FFF2-40B4-BE49-F238E27FC236}">
                <a16:creationId xmlns:a16="http://schemas.microsoft.com/office/drawing/2014/main" id="{6A41D146-2AB8-4B35-9723-1E4BFFBA6E11}"/>
              </a:ext>
            </a:extLst>
          </p:cNvPr>
          <p:cNvSpPr/>
          <p:nvPr/>
        </p:nvSpPr>
        <p:spPr bwMode="auto">
          <a:xfrm>
            <a:off x="2286087" y="1480099"/>
            <a:ext cx="2460091" cy="1770787"/>
          </a:xfrm>
          <a:prstGeom prst="rect">
            <a:avLst/>
          </a:prstGeom>
          <a:solidFill>
            <a:srgbClr val="FFFFFF"/>
          </a:solidFill>
          <a:ln w="19050" cap="flat">
            <a:solidFill>
              <a:srgbClr val="0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Helvetica" panose="020B0604020202020204" pitchFamily="34" charset="0"/>
              <a:ea typeface="黑体"/>
              <a:cs typeface="Helvetica" panose="020B0604020202020204" pitchFamily="34" charset="0"/>
            </a:endParaRPr>
          </a:p>
        </p:txBody>
      </p:sp>
      <p:sp>
        <p:nvSpPr>
          <p:cNvPr id="61" name="文本框 60">
            <a:extLst>
              <a:ext uri="{FF2B5EF4-FFF2-40B4-BE49-F238E27FC236}">
                <a16:creationId xmlns:a16="http://schemas.microsoft.com/office/drawing/2014/main" id="{A939FC63-0ACF-408D-BB4A-746DBE090F7F}"/>
              </a:ext>
            </a:extLst>
          </p:cNvPr>
          <p:cNvSpPr txBox="1"/>
          <p:nvPr/>
        </p:nvSpPr>
        <p:spPr>
          <a:xfrm>
            <a:off x="2719816" y="1514139"/>
            <a:ext cx="1609718" cy="307777"/>
          </a:xfrm>
          <a:prstGeom prst="rect">
            <a:avLst/>
          </a:prstGeom>
          <a:noFill/>
          <a:ln w="1905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a:cs typeface="Helvetica" panose="020B0604020202020204" pitchFamily="34" charset="0"/>
              </a:rPr>
              <a:t>特征提取</a:t>
            </a:r>
          </a:p>
        </p:txBody>
      </p:sp>
      <p:cxnSp>
        <p:nvCxnSpPr>
          <p:cNvPr id="62" name="直接箭头连接符 61">
            <a:extLst>
              <a:ext uri="{FF2B5EF4-FFF2-40B4-BE49-F238E27FC236}">
                <a16:creationId xmlns:a16="http://schemas.microsoft.com/office/drawing/2014/main" id="{E6316FEC-689D-4A99-8DAD-739B79A6D798}"/>
              </a:ext>
            </a:extLst>
          </p:cNvPr>
          <p:cNvCxnSpPr>
            <a:cxnSpLocks/>
            <a:stCxn id="15" idx="3"/>
            <a:endCxn id="74" idx="1"/>
          </p:cNvCxnSpPr>
          <p:nvPr/>
        </p:nvCxnSpPr>
        <p:spPr>
          <a:xfrm>
            <a:off x="810920" y="3317477"/>
            <a:ext cx="30835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3" name="圆角矩形 96">
            <a:extLst>
              <a:ext uri="{FF2B5EF4-FFF2-40B4-BE49-F238E27FC236}">
                <a16:creationId xmlns:a16="http://schemas.microsoft.com/office/drawing/2014/main" id="{B28DE995-E481-4B48-9C39-E714A5A04FE8}"/>
              </a:ext>
            </a:extLst>
          </p:cNvPr>
          <p:cNvSpPr/>
          <p:nvPr/>
        </p:nvSpPr>
        <p:spPr bwMode="auto">
          <a:xfrm>
            <a:off x="2405540" y="1869451"/>
            <a:ext cx="1725976" cy="360000"/>
          </a:xfrm>
          <a:prstGeom prst="roundRect">
            <a:avLst/>
          </a:prstGeom>
          <a:solidFill>
            <a:srgbClr val="DAE8FC"/>
          </a:solidFill>
          <a:ln w="19050" cap="flat">
            <a:solidFill>
              <a:srgbClr val="8BA8CE"/>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TCP/IP</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协议头部特征</a:t>
            </a:r>
          </a:p>
        </p:txBody>
      </p:sp>
      <p:sp>
        <p:nvSpPr>
          <p:cNvPr id="64" name="圆角矩形 97">
            <a:extLst>
              <a:ext uri="{FF2B5EF4-FFF2-40B4-BE49-F238E27FC236}">
                <a16:creationId xmlns:a16="http://schemas.microsoft.com/office/drawing/2014/main" id="{EC61B857-49D8-4F40-B65E-D75924A1B8BB}"/>
              </a:ext>
            </a:extLst>
          </p:cNvPr>
          <p:cNvSpPr/>
          <p:nvPr/>
        </p:nvSpPr>
        <p:spPr bwMode="auto">
          <a:xfrm>
            <a:off x="2405540" y="2324521"/>
            <a:ext cx="1725976" cy="360000"/>
          </a:xfrm>
          <a:prstGeom prst="roundRect">
            <a:avLst/>
          </a:prstGeom>
          <a:solidFill>
            <a:srgbClr val="D5E8D4"/>
          </a:solidFill>
          <a:ln w="19050" cap="flat">
            <a:solidFill>
              <a:srgbClr val="AFCFA0"/>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TLS</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协议头部特征</a:t>
            </a:r>
          </a:p>
        </p:txBody>
      </p:sp>
      <p:sp>
        <p:nvSpPr>
          <p:cNvPr id="65" name="圆角矩形 98">
            <a:extLst>
              <a:ext uri="{FF2B5EF4-FFF2-40B4-BE49-F238E27FC236}">
                <a16:creationId xmlns:a16="http://schemas.microsoft.com/office/drawing/2014/main" id="{19F1806C-9CA5-4598-8FBD-CD7342B9234D}"/>
              </a:ext>
            </a:extLst>
          </p:cNvPr>
          <p:cNvSpPr/>
          <p:nvPr/>
        </p:nvSpPr>
        <p:spPr bwMode="auto">
          <a:xfrm>
            <a:off x="2415776" y="2783075"/>
            <a:ext cx="1724735" cy="360000"/>
          </a:xfrm>
          <a:prstGeom prst="roundRect">
            <a:avLst/>
          </a:prstGeom>
          <a:solidFill>
            <a:srgbClr val="E1D5E7"/>
          </a:solidFill>
          <a:ln w="19050" cap="flat">
            <a:solidFill>
              <a:srgbClr val="C2AECC"/>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流统计特征</a:t>
            </a:r>
          </a:p>
        </p:txBody>
      </p:sp>
      <p:sp>
        <p:nvSpPr>
          <p:cNvPr id="66" name="圆角矩形 99">
            <a:extLst>
              <a:ext uri="{FF2B5EF4-FFF2-40B4-BE49-F238E27FC236}">
                <a16:creationId xmlns:a16="http://schemas.microsoft.com/office/drawing/2014/main" id="{F12E3D4F-35AE-454A-97DB-C4501EF42169}"/>
              </a:ext>
            </a:extLst>
          </p:cNvPr>
          <p:cNvSpPr/>
          <p:nvPr/>
        </p:nvSpPr>
        <p:spPr bwMode="auto">
          <a:xfrm>
            <a:off x="4252455" y="1869451"/>
            <a:ext cx="396000" cy="1275734"/>
          </a:xfrm>
          <a:prstGeom prst="roundRect">
            <a:avLst/>
          </a:prstGeom>
          <a:solidFill>
            <a:srgbClr val="F8CECC"/>
          </a:solidFill>
          <a:ln w="19050" cap="flat">
            <a:solidFill>
              <a:srgbClr val="DC9592"/>
            </a:solidFill>
            <a:prstDash val="solid"/>
            <a:round/>
          </a:ln>
        </p:spPr>
        <p:txBody>
          <a:bodyPr vert="eaVert"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300" normalizeH="0" baseline="0" noProof="0" dirty="0">
                <a:ln>
                  <a:noFill/>
                </a:ln>
                <a:solidFill>
                  <a:prstClr val="black"/>
                </a:solidFill>
                <a:effectLst/>
                <a:uLnTx/>
                <a:uFillTx/>
                <a:latin typeface="Helvetica"/>
                <a:ea typeface="黑体"/>
                <a:cs typeface="+mn-cs"/>
              </a:rPr>
              <a:t>数据预处理</a:t>
            </a:r>
          </a:p>
        </p:txBody>
      </p:sp>
      <p:sp>
        <p:nvSpPr>
          <p:cNvPr id="67" name="圆角矩形 100">
            <a:extLst>
              <a:ext uri="{FF2B5EF4-FFF2-40B4-BE49-F238E27FC236}">
                <a16:creationId xmlns:a16="http://schemas.microsoft.com/office/drawing/2014/main" id="{A0E70F58-1964-466F-A325-63CDB95A8AA0}"/>
              </a:ext>
            </a:extLst>
          </p:cNvPr>
          <p:cNvSpPr/>
          <p:nvPr/>
        </p:nvSpPr>
        <p:spPr bwMode="auto">
          <a:xfrm>
            <a:off x="5207097" y="1861608"/>
            <a:ext cx="124878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black"/>
                </a:solidFill>
                <a:effectLst/>
                <a:uLnTx/>
                <a:uFillTx/>
                <a:latin typeface="Helvetica"/>
                <a:ea typeface="黑体"/>
                <a:cs typeface="+mn-cs"/>
              </a:rPr>
              <a:t>LightGBM</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模型</a:t>
            </a:r>
          </a:p>
        </p:txBody>
      </p:sp>
      <p:sp>
        <p:nvSpPr>
          <p:cNvPr id="68" name="圆角矩形 101">
            <a:extLst>
              <a:ext uri="{FF2B5EF4-FFF2-40B4-BE49-F238E27FC236}">
                <a16:creationId xmlns:a16="http://schemas.microsoft.com/office/drawing/2014/main" id="{D4F1AFDB-C4EA-4FA6-AC86-29743DE19226}"/>
              </a:ext>
            </a:extLst>
          </p:cNvPr>
          <p:cNvSpPr/>
          <p:nvPr/>
        </p:nvSpPr>
        <p:spPr bwMode="auto">
          <a:xfrm>
            <a:off x="6890812" y="3054806"/>
            <a:ext cx="102165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主机属性</a:t>
            </a:r>
          </a:p>
        </p:txBody>
      </p:sp>
      <p:sp>
        <p:nvSpPr>
          <p:cNvPr id="69" name="圆角矩形 92">
            <a:extLst>
              <a:ext uri="{FF2B5EF4-FFF2-40B4-BE49-F238E27FC236}">
                <a16:creationId xmlns:a16="http://schemas.microsoft.com/office/drawing/2014/main" id="{71321053-62DD-410F-BE4F-1CC36B12F95E}"/>
              </a:ext>
            </a:extLst>
          </p:cNvPr>
          <p:cNvSpPr/>
          <p:nvPr/>
        </p:nvSpPr>
        <p:spPr bwMode="auto">
          <a:xfrm>
            <a:off x="2410657" y="3799391"/>
            <a:ext cx="1715741" cy="362899"/>
          </a:xfrm>
          <a:prstGeom prst="roundRect">
            <a:avLst/>
          </a:prstGeom>
          <a:solidFill>
            <a:srgbClr val="DAE8FC"/>
          </a:solidFill>
          <a:ln w="19050" cap="flat">
            <a:solidFill>
              <a:srgbClr val="8BA8CE"/>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TCP_SYN</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包原始流</a:t>
            </a:r>
          </a:p>
        </p:txBody>
      </p:sp>
      <p:sp>
        <p:nvSpPr>
          <p:cNvPr id="70" name="圆角矩形 93">
            <a:extLst>
              <a:ext uri="{FF2B5EF4-FFF2-40B4-BE49-F238E27FC236}">
                <a16:creationId xmlns:a16="http://schemas.microsoft.com/office/drawing/2014/main" id="{86A2DBA3-CC39-4913-A6B3-C532CFFB9CF5}"/>
              </a:ext>
            </a:extLst>
          </p:cNvPr>
          <p:cNvSpPr/>
          <p:nvPr/>
        </p:nvSpPr>
        <p:spPr bwMode="auto">
          <a:xfrm>
            <a:off x="2419885" y="4319028"/>
            <a:ext cx="1724735" cy="360000"/>
          </a:xfrm>
          <a:prstGeom prst="roundRect">
            <a:avLst/>
          </a:prstGeom>
          <a:solidFill>
            <a:srgbClr val="D5E8D4"/>
          </a:solidFill>
          <a:ln w="19050" cap="flat">
            <a:solidFill>
              <a:srgbClr val="AFCFA0"/>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black"/>
                </a:solidFill>
                <a:effectLst/>
                <a:uLnTx/>
                <a:uFillTx/>
                <a:latin typeface="Helvetica"/>
                <a:ea typeface="黑体"/>
                <a:cs typeface="+mn-cs"/>
              </a:rPr>
              <a:t>Client_Hello</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包原始流</a:t>
            </a:r>
          </a:p>
        </p:txBody>
      </p:sp>
      <p:sp>
        <p:nvSpPr>
          <p:cNvPr id="71" name="圆角矩形 95">
            <a:extLst>
              <a:ext uri="{FF2B5EF4-FFF2-40B4-BE49-F238E27FC236}">
                <a16:creationId xmlns:a16="http://schemas.microsoft.com/office/drawing/2014/main" id="{CAF9ECE3-90CA-4FA4-A7BE-B11248CB8949}"/>
              </a:ext>
            </a:extLst>
          </p:cNvPr>
          <p:cNvSpPr/>
          <p:nvPr/>
        </p:nvSpPr>
        <p:spPr bwMode="auto">
          <a:xfrm>
            <a:off x="5207097" y="4279860"/>
            <a:ext cx="124878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深度学习模型</a:t>
            </a:r>
          </a:p>
        </p:txBody>
      </p:sp>
      <p:sp>
        <p:nvSpPr>
          <p:cNvPr id="72" name="文本框 71">
            <a:extLst>
              <a:ext uri="{FF2B5EF4-FFF2-40B4-BE49-F238E27FC236}">
                <a16:creationId xmlns:a16="http://schemas.microsoft.com/office/drawing/2014/main" id="{438B726C-8DFB-46F5-B8E9-27D68F3798E2}"/>
              </a:ext>
            </a:extLst>
          </p:cNvPr>
          <p:cNvSpPr txBox="1"/>
          <p:nvPr/>
        </p:nvSpPr>
        <p:spPr>
          <a:xfrm>
            <a:off x="2705809" y="3456010"/>
            <a:ext cx="1609718" cy="307777"/>
          </a:xfrm>
          <a:prstGeom prst="rect">
            <a:avLst/>
          </a:prstGeom>
          <a:noFill/>
          <a:ln w="1905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a:cs typeface="Helvetica" panose="020B0604020202020204" pitchFamily="34" charset="0"/>
              </a:rPr>
              <a:t>原始流数据提取</a:t>
            </a:r>
          </a:p>
        </p:txBody>
      </p:sp>
      <p:sp>
        <p:nvSpPr>
          <p:cNvPr id="74" name="圆角矩形 99">
            <a:extLst>
              <a:ext uri="{FF2B5EF4-FFF2-40B4-BE49-F238E27FC236}">
                <a16:creationId xmlns:a16="http://schemas.microsoft.com/office/drawing/2014/main" id="{B428B822-D868-43FF-AF63-50C966C84F76}"/>
              </a:ext>
            </a:extLst>
          </p:cNvPr>
          <p:cNvSpPr/>
          <p:nvPr/>
        </p:nvSpPr>
        <p:spPr bwMode="auto">
          <a:xfrm>
            <a:off x="1119279" y="2679610"/>
            <a:ext cx="396000" cy="1275734"/>
          </a:xfrm>
          <a:prstGeom prst="roundRect">
            <a:avLst/>
          </a:prstGeom>
          <a:solidFill>
            <a:srgbClr val="F8CECC"/>
          </a:solidFill>
          <a:ln w="19050" cap="flat">
            <a:solidFill>
              <a:srgbClr val="DC9592"/>
            </a:solidFill>
            <a:prstDash val="solid"/>
            <a:round/>
          </a:ln>
        </p:spPr>
        <p:txBody>
          <a:bodyPr vert="eaVert"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300" normalizeH="0" baseline="0" noProof="0" dirty="0">
                <a:ln>
                  <a:noFill/>
                </a:ln>
                <a:solidFill>
                  <a:prstClr val="black"/>
                </a:solidFill>
                <a:effectLst/>
                <a:uLnTx/>
                <a:uFillTx/>
                <a:latin typeface="Helvetica"/>
                <a:ea typeface="黑体"/>
                <a:cs typeface="+mn-cs"/>
              </a:rPr>
              <a:t>协议识别模块</a:t>
            </a:r>
          </a:p>
        </p:txBody>
      </p:sp>
      <p:cxnSp>
        <p:nvCxnSpPr>
          <p:cNvPr id="75" name="连接符: 肘形 79">
            <a:extLst>
              <a:ext uri="{FF2B5EF4-FFF2-40B4-BE49-F238E27FC236}">
                <a16:creationId xmlns:a16="http://schemas.microsoft.com/office/drawing/2014/main" id="{00C6005F-9AE0-4A90-B93D-FCB95FC406C2}"/>
              </a:ext>
            </a:extLst>
          </p:cNvPr>
          <p:cNvCxnSpPr>
            <a:cxnSpLocks/>
            <a:stCxn id="74" idx="3"/>
            <a:endCxn id="58" idx="1"/>
          </p:cNvCxnSpPr>
          <p:nvPr/>
        </p:nvCxnSpPr>
        <p:spPr>
          <a:xfrm flipV="1">
            <a:off x="1515279" y="2365493"/>
            <a:ext cx="770808" cy="951984"/>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cxnSp>
        <p:nvCxnSpPr>
          <p:cNvPr id="76" name="连接符: 肘形 80">
            <a:extLst>
              <a:ext uri="{FF2B5EF4-FFF2-40B4-BE49-F238E27FC236}">
                <a16:creationId xmlns:a16="http://schemas.microsoft.com/office/drawing/2014/main" id="{A41B3CF3-D2FF-4DDA-ABCB-AF3B74B18A25}"/>
              </a:ext>
            </a:extLst>
          </p:cNvPr>
          <p:cNvCxnSpPr>
            <a:cxnSpLocks/>
            <a:stCxn id="74" idx="3"/>
            <a:endCxn id="57" idx="1"/>
          </p:cNvCxnSpPr>
          <p:nvPr/>
        </p:nvCxnSpPr>
        <p:spPr>
          <a:xfrm>
            <a:off x="1515279" y="3317477"/>
            <a:ext cx="779351" cy="801984"/>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连接符: 肘形 81">
            <a:extLst>
              <a:ext uri="{FF2B5EF4-FFF2-40B4-BE49-F238E27FC236}">
                <a16:creationId xmlns:a16="http://schemas.microsoft.com/office/drawing/2014/main" id="{385506C0-6C4A-4E81-8C97-5FCF28C9EC2F}"/>
              </a:ext>
            </a:extLst>
          </p:cNvPr>
          <p:cNvCxnSpPr>
            <a:cxnSpLocks/>
            <a:stCxn id="56" idx="6"/>
            <a:endCxn id="71" idx="1"/>
          </p:cNvCxnSpPr>
          <p:nvPr/>
        </p:nvCxnSpPr>
        <p:spPr>
          <a:xfrm>
            <a:off x="4751109" y="3932175"/>
            <a:ext cx="455988" cy="545685"/>
          </a:xfrm>
          <a:prstGeom prst="bentConnector3">
            <a:avLst>
              <a:gd name="adj1" fmla="val 50000"/>
            </a:avLst>
          </a:prstGeom>
          <a:ln w="1905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78" name="直接箭头连接符 77">
            <a:extLst>
              <a:ext uri="{FF2B5EF4-FFF2-40B4-BE49-F238E27FC236}">
                <a16:creationId xmlns:a16="http://schemas.microsoft.com/office/drawing/2014/main" id="{A953E282-3085-48BA-AAB3-1F87EA28A307}"/>
              </a:ext>
            </a:extLst>
          </p:cNvPr>
          <p:cNvCxnSpPr>
            <a:cxnSpLocks/>
            <a:stCxn id="68" idx="3"/>
          </p:cNvCxnSpPr>
          <p:nvPr/>
        </p:nvCxnSpPr>
        <p:spPr>
          <a:xfrm flipV="1">
            <a:off x="7912469" y="3247805"/>
            <a:ext cx="384067" cy="50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9" name="圆角矩形 99">
            <a:extLst>
              <a:ext uri="{FF2B5EF4-FFF2-40B4-BE49-F238E27FC236}">
                <a16:creationId xmlns:a16="http://schemas.microsoft.com/office/drawing/2014/main" id="{7A106D9D-8894-4117-8FC4-DD22A3DC58FE}"/>
              </a:ext>
            </a:extLst>
          </p:cNvPr>
          <p:cNvSpPr/>
          <p:nvPr/>
        </p:nvSpPr>
        <p:spPr bwMode="auto">
          <a:xfrm>
            <a:off x="4252455" y="3760254"/>
            <a:ext cx="390746" cy="947231"/>
          </a:xfrm>
          <a:prstGeom prst="roundRect">
            <a:avLst/>
          </a:prstGeom>
          <a:solidFill>
            <a:srgbClr val="E1D5E7"/>
          </a:solidFill>
          <a:ln w="19050" cap="flat">
            <a:solidFill>
              <a:srgbClr val="C2AECC"/>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 b="0" i="0" u="none" strike="noStrike" kern="1200" cap="none" spc="0" normalizeH="0" baseline="0" noProof="0" dirty="0">
                <a:ln>
                  <a:noFill/>
                </a:ln>
                <a:solidFill>
                  <a:prstClr val="black"/>
                </a:solidFill>
                <a:effectLst/>
                <a:uLnTx/>
                <a:uFillTx/>
                <a:latin typeface="Helvetica"/>
                <a:ea typeface="黑体"/>
                <a:cs typeface="+mn-cs"/>
              </a:rPr>
              <a:t>数据预处理</a:t>
            </a:r>
          </a:p>
        </p:txBody>
      </p:sp>
      <p:cxnSp>
        <p:nvCxnSpPr>
          <p:cNvPr id="80" name="连接符: 肘形 84">
            <a:extLst>
              <a:ext uri="{FF2B5EF4-FFF2-40B4-BE49-F238E27FC236}">
                <a16:creationId xmlns:a16="http://schemas.microsoft.com/office/drawing/2014/main" id="{FE4FB1B4-E0CC-4F93-92B4-B3C742539DB6}"/>
              </a:ext>
            </a:extLst>
          </p:cNvPr>
          <p:cNvCxnSpPr>
            <a:cxnSpLocks/>
            <a:stCxn id="56" idx="6"/>
            <a:endCxn id="98" idx="1"/>
          </p:cNvCxnSpPr>
          <p:nvPr/>
        </p:nvCxnSpPr>
        <p:spPr>
          <a:xfrm flipV="1">
            <a:off x="4751109" y="3293648"/>
            <a:ext cx="462273" cy="638527"/>
          </a:xfrm>
          <a:prstGeom prst="bentConnector3">
            <a:avLst>
              <a:gd name="adj1" fmla="val 50000"/>
            </a:avLst>
          </a:prstGeom>
          <a:ln w="19050">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81" name="圆角矩形 95">
            <a:extLst>
              <a:ext uri="{FF2B5EF4-FFF2-40B4-BE49-F238E27FC236}">
                <a16:creationId xmlns:a16="http://schemas.microsoft.com/office/drawing/2014/main" id="{F9365862-BD29-41CD-BADB-EE6B65C220FC}"/>
              </a:ext>
            </a:extLst>
          </p:cNvPr>
          <p:cNvSpPr/>
          <p:nvPr/>
        </p:nvSpPr>
        <p:spPr bwMode="auto">
          <a:xfrm>
            <a:off x="5215141" y="3049805"/>
            <a:ext cx="124878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实时集成模型</a:t>
            </a:r>
          </a:p>
        </p:txBody>
      </p:sp>
      <p:cxnSp>
        <p:nvCxnSpPr>
          <p:cNvPr id="82" name="连接符: 肘形 86">
            <a:extLst>
              <a:ext uri="{FF2B5EF4-FFF2-40B4-BE49-F238E27FC236}">
                <a16:creationId xmlns:a16="http://schemas.microsoft.com/office/drawing/2014/main" id="{8BCDB725-6205-456D-AF80-444129A1084A}"/>
              </a:ext>
            </a:extLst>
          </p:cNvPr>
          <p:cNvCxnSpPr>
            <a:cxnSpLocks/>
            <a:stCxn id="55" idx="6"/>
            <a:endCxn id="99" idx="1"/>
          </p:cNvCxnSpPr>
          <p:nvPr/>
        </p:nvCxnSpPr>
        <p:spPr>
          <a:xfrm>
            <a:off x="4738975" y="2679042"/>
            <a:ext cx="474407" cy="525867"/>
          </a:xfrm>
          <a:prstGeom prst="bentConnector3">
            <a:avLst>
              <a:gd name="adj1" fmla="val 50000"/>
            </a:avLst>
          </a:prstGeom>
          <a:ln w="19050">
            <a:solidFill>
              <a:schemeClr val="accent5">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4A142EEC-06D8-4F4B-B30F-F198B54A305B}"/>
              </a:ext>
            </a:extLst>
          </p:cNvPr>
          <p:cNvCxnSpPr>
            <a:cxnSpLocks/>
            <a:stCxn id="71" idx="0"/>
            <a:endCxn id="81" idx="2"/>
          </p:cNvCxnSpPr>
          <p:nvPr/>
        </p:nvCxnSpPr>
        <p:spPr>
          <a:xfrm flipV="1">
            <a:off x="5831491" y="3445805"/>
            <a:ext cx="8044" cy="83405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4" name="直接箭头连接符 83">
            <a:extLst>
              <a:ext uri="{FF2B5EF4-FFF2-40B4-BE49-F238E27FC236}">
                <a16:creationId xmlns:a16="http://schemas.microsoft.com/office/drawing/2014/main" id="{D0184947-7661-4787-BEF7-46D048B18397}"/>
              </a:ext>
            </a:extLst>
          </p:cNvPr>
          <p:cNvCxnSpPr>
            <a:cxnSpLocks/>
            <a:stCxn id="67" idx="2"/>
            <a:endCxn id="81" idx="0"/>
          </p:cNvCxnSpPr>
          <p:nvPr/>
        </p:nvCxnSpPr>
        <p:spPr>
          <a:xfrm>
            <a:off x="5831491" y="2257608"/>
            <a:ext cx="8044" cy="79219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5" name="直接箭头连接符 84">
            <a:extLst>
              <a:ext uri="{FF2B5EF4-FFF2-40B4-BE49-F238E27FC236}">
                <a16:creationId xmlns:a16="http://schemas.microsoft.com/office/drawing/2014/main" id="{8175948C-62EC-4CA5-B366-C2DCDC64268D}"/>
              </a:ext>
            </a:extLst>
          </p:cNvPr>
          <p:cNvCxnSpPr>
            <a:cxnSpLocks/>
            <a:stCxn id="81" idx="3"/>
            <a:endCxn id="68" idx="1"/>
          </p:cNvCxnSpPr>
          <p:nvPr/>
        </p:nvCxnSpPr>
        <p:spPr>
          <a:xfrm>
            <a:off x="6463928" y="3247805"/>
            <a:ext cx="426884" cy="50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6" name="连接符: 肘形 90">
            <a:extLst>
              <a:ext uri="{FF2B5EF4-FFF2-40B4-BE49-F238E27FC236}">
                <a16:creationId xmlns:a16="http://schemas.microsoft.com/office/drawing/2014/main" id="{9F782093-243B-4C90-A7E9-49B9F65B9B55}"/>
              </a:ext>
            </a:extLst>
          </p:cNvPr>
          <p:cNvCxnSpPr>
            <a:cxnSpLocks/>
            <a:stCxn id="55" idx="6"/>
            <a:endCxn id="67" idx="1"/>
          </p:cNvCxnSpPr>
          <p:nvPr/>
        </p:nvCxnSpPr>
        <p:spPr>
          <a:xfrm flipV="1">
            <a:off x="4738975" y="2059608"/>
            <a:ext cx="468122" cy="619434"/>
          </a:xfrm>
          <a:prstGeom prst="bentConnector3">
            <a:avLst>
              <a:gd name="adj1" fmla="val 50000"/>
            </a:avLst>
          </a:prstGeom>
          <a:ln w="19050">
            <a:solidFill>
              <a:schemeClr val="accent5">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88" name="文本框 87">
            <a:extLst>
              <a:ext uri="{FF2B5EF4-FFF2-40B4-BE49-F238E27FC236}">
                <a16:creationId xmlns:a16="http://schemas.microsoft.com/office/drawing/2014/main" id="{C578B5B8-6EDB-42C4-BD3A-3503AC91DD6C}"/>
              </a:ext>
            </a:extLst>
          </p:cNvPr>
          <p:cNvSpPr txBox="1"/>
          <p:nvPr/>
        </p:nvSpPr>
        <p:spPr>
          <a:xfrm>
            <a:off x="5799061" y="2488496"/>
            <a:ext cx="597645" cy="369332"/>
          </a:xfrm>
          <a:prstGeom prst="rect">
            <a:avLst/>
          </a:prstGeom>
          <a:noFill/>
        </p:spPr>
        <p:txBody>
          <a:bodyPr wrap="square" rtlCol="0">
            <a:spAutoFit/>
          </a:bodyPr>
          <a:lstStyle/>
          <a:p>
            <a:pPr lvl="0">
              <a:defRPr/>
            </a:pPr>
            <a:r>
              <a:rPr lang="zh-CN" altLang="en-US" sz="900" dirty="0">
                <a:solidFill>
                  <a:prstClr val="black"/>
                </a:solidFill>
              </a:rPr>
              <a:t>已训练模   型</a:t>
            </a:r>
          </a:p>
        </p:txBody>
      </p:sp>
      <p:sp>
        <p:nvSpPr>
          <p:cNvPr id="98" name="矩形 97">
            <a:extLst>
              <a:ext uri="{FF2B5EF4-FFF2-40B4-BE49-F238E27FC236}">
                <a16:creationId xmlns:a16="http://schemas.microsoft.com/office/drawing/2014/main" id="{C0949B5E-A6B1-4549-9451-C764D85EC5FC}"/>
              </a:ext>
            </a:extLst>
          </p:cNvPr>
          <p:cNvSpPr/>
          <p:nvPr/>
        </p:nvSpPr>
        <p:spPr bwMode="auto">
          <a:xfrm>
            <a:off x="5213382" y="3138544"/>
            <a:ext cx="906622" cy="310208"/>
          </a:xfrm>
          <a:prstGeom prst="rect">
            <a:avLst/>
          </a:prstGeom>
          <a:no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99" name="矩形 98">
            <a:extLst>
              <a:ext uri="{FF2B5EF4-FFF2-40B4-BE49-F238E27FC236}">
                <a16:creationId xmlns:a16="http://schemas.microsoft.com/office/drawing/2014/main" id="{654AAD24-D12D-4152-B4C6-7EB292328263}"/>
              </a:ext>
            </a:extLst>
          </p:cNvPr>
          <p:cNvSpPr/>
          <p:nvPr/>
        </p:nvSpPr>
        <p:spPr bwMode="auto">
          <a:xfrm>
            <a:off x="5213382" y="3049805"/>
            <a:ext cx="906622" cy="310208"/>
          </a:xfrm>
          <a:prstGeom prst="rect">
            <a:avLst/>
          </a:prstGeom>
          <a:no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101" name="文本框 100">
            <a:extLst>
              <a:ext uri="{FF2B5EF4-FFF2-40B4-BE49-F238E27FC236}">
                <a16:creationId xmlns:a16="http://schemas.microsoft.com/office/drawing/2014/main" id="{053E33C4-EFA2-4872-B314-93EA9A1498B3}"/>
              </a:ext>
            </a:extLst>
          </p:cNvPr>
          <p:cNvSpPr txBox="1"/>
          <p:nvPr/>
        </p:nvSpPr>
        <p:spPr>
          <a:xfrm>
            <a:off x="6438143" y="2932619"/>
            <a:ext cx="4784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solidFill>
                <a:effectLst/>
                <a:uLnTx/>
                <a:uFillTx/>
                <a:latin typeface="Helvetica"/>
                <a:ea typeface="黑体"/>
                <a:cs typeface="+mn-cs"/>
              </a:rPr>
              <a:t>预测结果</a:t>
            </a:r>
          </a:p>
        </p:txBody>
      </p:sp>
      <p:cxnSp>
        <p:nvCxnSpPr>
          <p:cNvPr id="106" name="直接箭头连接符 105">
            <a:extLst>
              <a:ext uri="{FF2B5EF4-FFF2-40B4-BE49-F238E27FC236}">
                <a16:creationId xmlns:a16="http://schemas.microsoft.com/office/drawing/2014/main" id="{78F47574-3AA2-4548-A232-63A417C77871}"/>
              </a:ext>
            </a:extLst>
          </p:cNvPr>
          <p:cNvCxnSpPr>
            <a:cxnSpLocks/>
            <a:endCxn id="111" idx="2"/>
          </p:cNvCxnSpPr>
          <p:nvPr/>
        </p:nvCxnSpPr>
        <p:spPr>
          <a:xfrm flipV="1">
            <a:off x="8539061" y="2678423"/>
            <a:ext cx="2" cy="2846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文本框 107">
            <a:extLst>
              <a:ext uri="{FF2B5EF4-FFF2-40B4-BE49-F238E27FC236}">
                <a16:creationId xmlns:a16="http://schemas.microsoft.com/office/drawing/2014/main" id="{078B4135-8811-4FEB-BAF7-2305F329D83F}"/>
              </a:ext>
            </a:extLst>
          </p:cNvPr>
          <p:cNvSpPr txBox="1"/>
          <p:nvPr/>
        </p:nvSpPr>
        <p:spPr>
          <a:xfrm>
            <a:off x="8232195" y="3486409"/>
            <a:ext cx="61373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solidFill>
                <a:effectLst/>
                <a:uLnTx/>
                <a:uFillTx/>
                <a:latin typeface="Helvetica"/>
                <a:ea typeface="黑体"/>
                <a:cs typeface="+mn-cs"/>
              </a:rPr>
              <a:t>数据库</a:t>
            </a:r>
          </a:p>
        </p:txBody>
      </p:sp>
      <p:sp>
        <p:nvSpPr>
          <p:cNvPr id="111" name="文本框 110">
            <a:extLst>
              <a:ext uri="{FF2B5EF4-FFF2-40B4-BE49-F238E27FC236}">
                <a16:creationId xmlns:a16="http://schemas.microsoft.com/office/drawing/2014/main" id="{078B4135-8811-4FEB-BAF7-2305F329D83F}"/>
              </a:ext>
            </a:extLst>
          </p:cNvPr>
          <p:cNvSpPr txBox="1"/>
          <p:nvPr/>
        </p:nvSpPr>
        <p:spPr>
          <a:xfrm>
            <a:off x="8232195" y="2447591"/>
            <a:ext cx="61373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solidFill>
                <a:effectLst/>
                <a:uLnTx/>
                <a:uFillTx/>
                <a:latin typeface="Helvetica"/>
                <a:ea typeface="黑体"/>
                <a:cs typeface="+mn-cs"/>
              </a:rPr>
              <a:t>可视化</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5549" y="2028156"/>
            <a:ext cx="527023" cy="458904"/>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9740" y="2883580"/>
            <a:ext cx="698639" cy="698639"/>
          </a:xfrm>
          <a:prstGeom prst="rect">
            <a:avLst/>
          </a:prstGeom>
        </p:spPr>
      </p:pic>
      <p:grpSp>
        <p:nvGrpSpPr>
          <p:cNvPr id="38" name="组合 37"/>
          <p:cNvGrpSpPr/>
          <p:nvPr/>
        </p:nvGrpSpPr>
        <p:grpSpPr>
          <a:xfrm>
            <a:off x="121632" y="2972833"/>
            <a:ext cx="690610" cy="808135"/>
            <a:chOff x="103073" y="3672900"/>
            <a:chExt cx="690610" cy="808135"/>
          </a:xfrm>
        </p:grpSpPr>
        <p:sp>
          <p:nvSpPr>
            <p:cNvPr id="105" name="文本框 104">
              <a:extLst>
                <a:ext uri="{FF2B5EF4-FFF2-40B4-BE49-F238E27FC236}">
                  <a16:creationId xmlns:a16="http://schemas.microsoft.com/office/drawing/2014/main" id="{2B3D5198-D38E-4994-8BA4-A2FD41E5653A}"/>
                </a:ext>
              </a:extLst>
            </p:cNvPr>
            <p:cNvSpPr txBox="1"/>
            <p:nvPr/>
          </p:nvSpPr>
          <p:spPr>
            <a:xfrm>
              <a:off x="107336" y="4250203"/>
              <a:ext cx="686347"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black"/>
                  </a:solidFill>
                  <a:effectLst/>
                  <a:uLnTx/>
                  <a:uFillTx/>
                  <a:latin typeface="Helvetica"/>
                  <a:ea typeface="黑体"/>
                  <a:cs typeface="+mn-cs"/>
                </a:rPr>
                <a:t>Internet</a:t>
              </a:r>
              <a:endParaRPr kumimoji="0" lang="zh-CN" altLang="en-US" sz="900" b="0" i="0" u="none" strike="noStrike" kern="1200" cap="none" spc="0" normalizeH="0" baseline="0" noProof="0" dirty="0">
                <a:ln>
                  <a:noFill/>
                </a:ln>
                <a:solidFill>
                  <a:prstClr val="black"/>
                </a:solidFill>
                <a:effectLst/>
                <a:uLnTx/>
                <a:uFillTx/>
                <a:latin typeface="Helvetica"/>
                <a:ea typeface="黑体"/>
                <a:cs typeface="+mn-cs"/>
              </a:endParaRPr>
            </a:p>
          </p:txBody>
        </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73" y="3672900"/>
              <a:ext cx="689288" cy="689288"/>
            </a:xfrm>
            <a:prstGeom prst="rect">
              <a:avLst/>
            </a:prstGeom>
          </p:spPr>
        </p:pic>
      </p:grpSp>
      <p:sp>
        <p:nvSpPr>
          <p:cNvPr id="123" name="文本框 122">
            <a:extLst>
              <a:ext uri="{FF2B5EF4-FFF2-40B4-BE49-F238E27FC236}">
                <a16:creationId xmlns:a16="http://schemas.microsoft.com/office/drawing/2014/main" id="{DB46F8AF-0810-4585-9166-352CEED7E968}"/>
              </a:ext>
            </a:extLst>
          </p:cNvPr>
          <p:cNvSpPr txBox="1"/>
          <p:nvPr/>
        </p:nvSpPr>
        <p:spPr>
          <a:xfrm>
            <a:off x="1465916" y="2974775"/>
            <a:ext cx="4426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black"/>
                </a:solidFill>
                <a:effectLst/>
                <a:uLnTx/>
                <a:uFillTx/>
                <a:latin typeface="Helvetica"/>
                <a:ea typeface="黑体"/>
                <a:cs typeface="+mn-cs"/>
              </a:rPr>
              <a:t>TLS</a:t>
            </a:r>
            <a:r>
              <a:rPr kumimoji="0" lang="zh-CN" altLang="en-US" sz="900" b="0" i="0" u="none" strike="noStrike" kern="1200" cap="none" spc="0" normalizeH="0" baseline="0" noProof="0" dirty="0">
                <a:ln>
                  <a:noFill/>
                </a:ln>
                <a:solidFill>
                  <a:prstClr val="black"/>
                </a:solidFill>
                <a:effectLst/>
                <a:uLnTx/>
                <a:uFillTx/>
                <a:latin typeface="Helvetica"/>
                <a:ea typeface="黑体"/>
                <a:cs typeface="+mn-cs"/>
              </a:rPr>
              <a:t>会话</a:t>
            </a:r>
          </a:p>
        </p:txBody>
      </p:sp>
      <p:sp>
        <p:nvSpPr>
          <p:cNvPr id="59" name="文本框 58">
            <a:extLst>
              <a:ext uri="{FF2B5EF4-FFF2-40B4-BE49-F238E27FC236}">
                <a16:creationId xmlns:a16="http://schemas.microsoft.com/office/drawing/2014/main" id="{EC1F9CC3-DE74-4290-AE0D-A187A3C2AD66}"/>
              </a:ext>
            </a:extLst>
          </p:cNvPr>
          <p:cNvSpPr txBox="1"/>
          <p:nvPr/>
        </p:nvSpPr>
        <p:spPr>
          <a:xfrm>
            <a:off x="4925148" y="2493757"/>
            <a:ext cx="8908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900" dirty="0">
                <a:solidFill>
                  <a:prstClr val="black"/>
                </a:solidFill>
                <a:latin typeface="Helvetica"/>
                <a:ea typeface="黑体"/>
              </a:rPr>
              <a:t>人工</a:t>
            </a:r>
            <a:endParaRPr lang="en-US" altLang="zh-CN" sz="900" dirty="0">
              <a:solidFill>
                <a:prstClr val="black"/>
              </a:solidFill>
              <a:latin typeface="Helvetica"/>
              <a:ea typeface="黑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900" dirty="0">
                <a:solidFill>
                  <a:prstClr val="black"/>
                </a:solidFill>
                <a:latin typeface="Helvetica"/>
                <a:ea typeface="黑体"/>
              </a:rPr>
              <a:t>特征</a:t>
            </a:r>
            <a:endParaRPr lang="en-US" altLang="zh-CN" sz="900" dirty="0">
              <a:solidFill>
                <a:prstClr val="black"/>
              </a:solidFill>
              <a:latin typeface="Helvetica"/>
              <a:ea typeface="黑体"/>
            </a:endParaRPr>
          </a:p>
        </p:txBody>
      </p:sp>
      <p:sp>
        <p:nvSpPr>
          <p:cNvPr id="60" name="文本框 59">
            <a:extLst>
              <a:ext uri="{FF2B5EF4-FFF2-40B4-BE49-F238E27FC236}">
                <a16:creationId xmlns:a16="http://schemas.microsoft.com/office/drawing/2014/main" id="{AF917CF1-4089-4914-9EFE-36169DA98F7A}"/>
              </a:ext>
            </a:extLst>
          </p:cNvPr>
          <p:cNvSpPr txBox="1"/>
          <p:nvPr/>
        </p:nvSpPr>
        <p:spPr>
          <a:xfrm>
            <a:off x="4925148" y="3780968"/>
            <a:ext cx="5994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900" dirty="0">
                <a:solidFill>
                  <a:prstClr val="black"/>
                </a:solidFill>
                <a:latin typeface="Helvetica"/>
                <a:ea typeface="黑体"/>
              </a:rPr>
              <a:t>原始字节特征</a:t>
            </a:r>
            <a:endParaRPr lang="en-US" altLang="zh-CN" sz="900" dirty="0">
              <a:solidFill>
                <a:prstClr val="black"/>
              </a:solidFill>
              <a:latin typeface="Helvetica"/>
              <a:ea typeface="黑体"/>
            </a:endParaRPr>
          </a:p>
        </p:txBody>
      </p:sp>
      <p:sp>
        <p:nvSpPr>
          <p:cNvPr id="73" name="文本框 72">
            <a:extLst>
              <a:ext uri="{FF2B5EF4-FFF2-40B4-BE49-F238E27FC236}">
                <a16:creationId xmlns:a16="http://schemas.microsoft.com/office/drawing/2014/main" id="{075D2F1B-F5E4-45E6-AC00-E26AADE96AE7}"/>
              </a:ext>
            </a:extLst>
          </p:cNvPr>
          <p:cNvSpPr txBox="1"/>
          <p:nvPr/>
        </p:nvSpPr>
        <p:spPr>
          <a:xfrm>
            <a:off x="5820266" y="3762664"/>
            <a:ext cx="599476" cy="369332"/>
          </a:xfrm>
          <a:prstGeom prst="rect">
            <a:avLst/>
          </a:prstGeom>
          <a:noFill/>
        </p:spPr>
        <p:txBody>
          <a:bodyPr wrap="square" rtlCol="0">
            <a:spAutoFit/>
          </a:bodyPr>
          <a:lstStyle/>
          <a:p>
            <a:pPr lvl="0">
              <a:defRPr/>
            </a:pPr>
            <a:r>
              <a:rPr lang="zh-CN" altLang="en-US" sz="900" dirty="0">
                <a:solidFill>
                  <a:prstClr val="black"/>
                </a:solidFill>
              </a:rPr>
              <a:t>已训练模   型</a:t>
            </a:r>
          </a:p>
        </p:txBody>
      </p:sp>
      <p:sp>
        <p:nvSpPr>
          <p:cNvPr id="3" name="灯片编号占位符 2">
            <a:extLst>
              <a:ext uri="{FF2B5EF4-FFF2-40B4-BE49-F238E27FC236}">
                <a16:creationId xmlns:a16="http://schemas.microsoft.com/office/drawing/2014/main" id="{8BB95F2B-8E07-42A5-850C-0B2DF377FD95}"/>
              </a:ext>
            </a:extLst>
          </p:cNvPr>
          <p:cNvSpPr>
            <a:spLocks noGrp="1"/>
          </p:cNvSpPr>
          <p:nvPr>
            <p:ph type="sldNum" sz="quarter" idx="10"/>
          </p:nvPr>
        </p:nvSpPr>
        <p:spPr/>
        <p:txBody>
          <a:bodyPr/>
          <a:lstStyle/>
          <a:p>
            <a:fld id="{6DE2FBD6-56D3-45DC-8484-A22812E13BA8}" type="slidenum">
              <a:rPr lang="zh-CN" altLang="en-US" smtClean="0"/>
              <a:pPr/>
              <a:t>29</a:t>
            </a:fld>
            <a:endParaRPr lang="zh-CN" altLang="en-US"/>
          </a:p>
        </p:txBody>
      </p:sp>
    </p:spTree>
    <p:extLst>
      <p:ext uri="{BB962C8B-B14F-4D97-AF65-F5344CB8AC3E}">
        <p14:creationId xmlns:p14="http://schemas.microsoft.com/office/powerpoint/2010/main" val="2354450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主要工作及成果</a:t>
            </a:r>
          </a:p>
        </p:txBody>
      </p:sp>
      <p:sp>
        <p:nvSpPr>
          <p:cNvPr id="6" name="文本框 5"/>
          <p:cNvSpPr txBox="1"/>
          <p:nvPr/>
        </p:nvSpPr>
        <p:spPr>
          <a:xfrm>
            <a:off x="492690" y="1517346"/>
            <a:ext cx="8270829" cy="1695336"/>
          </a:xfrm>
          <a:prstGeom prst="rect">
            <a:avLst/>
          </a:prstGeom>
          <a:solidFill>
            <a:srgbClr val="E9F8FD"/>
          </a:solidFill>
        </p:spPr>
        <p:txBody>
          <a:bodyPr wrap="square" rtlCol="0">
            <a:spAutoFit/>
          </a:bodyPr>
          <a:lstStyle/>
          <a:p>
            <a:pPr marL="360000" marR="0" lvl="0" indent="-285750" algn="l" defTabSz="914400" rtl="0" eaLnBrk="1" fontAlgn="auto" latinLnBrk="0" hangingPunct="1">
              <a:lnSpc>
                <a:spcPts val="25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研究背景：随着深度学习技术的成熟，科研人员开始尝试将对图像和自然语言的研究成果迁移到流量分类场景下</a:t>
            </a:r>
            <a:endPar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a:p>
            <a:pPr marL="360000" marR="0" lvl="0" indent="-285750" algn="l" defTabSz="914400" rtl="0" eaLnBrk="1" fontAlgn="auto" latinLnBrk="0" hangingPunct="1">
              <a:lnSpc>
                <a:spcPts val="25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技术原理：如</a:t>
            </a: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CNN</a:t>
            </a:r>
            <a:r>
              <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a:t>
            </a: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RNN</a:t>
            </a:r>
            <a:r>
              <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等深度神经网络模型可以</a:t>
            </a:r>
            <a:r>
              <a:rPr kumimoji="0" lang="zh-CN" altLang="en-US" sz="1400" b="0"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mn-cs"/>
              </a:rPr>
              <a:t>自动挖掘</a:t>
            </a:r>
            <a:r>
              <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原始流量中的</a:t>
            </a:r>
            <a:r>
              <a:rPr kumimoji="0" lang="zh-CN" altLang="en-US" sz="1400" b="0"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mn-cs"/>
              </a:rPr>
              <a:t>序列信息</a:t>
            </a:r>
            <a:r>
              <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和</a:t>
            </a:r>
            <a:r>
              <a:rPr kumimoji="0" lang="zh-CN" altLang="en-US" sz="1400" b="0"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mn-cs"/>
              </a:rPr>
              <a:t>局部特征</a:t>
            </a:r>
            <a:endParaRPr kumimoji="0" lang="en-US" altLang="zh-CN" sz="1400" b="0"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mn-cs"/>
            </a:endParaRPr>
          </a:p>
          <a:p>
            <a:pPr marL="360000" marR="0" lvl="0" indent="-285750" algn="l" defTabSz="914400" rtl="0" eaLnBrk="1" fontAlgn="auto" latinLnBrk="0" hangingPunct="1">
              <a:lnSpc>
                <a:spcPts val="25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识别目标：占比</a:t>
            </a: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95%</a:t>
            </a:r>
            <a:r>
              <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市场份额的主流操作系统和浏览器</a:t>
            </a:r>
          </a:p>
          <a:p>
            <a:pPr marL="360000" marR="0" lvl="0" indent="-285750" algn="l" defTabSz="914400" rtl="0" eaLnBrk="1" fontAlgn="auto" latinLnBrk="0" hangingPunct="1">
              <a:lnSpc>
                <a:spcPts val="25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算法模型：</a:t>
            </a: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DNN</a:t>
            </a:r>
            <a:r>
              <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a:t>
            </a: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1D-CNN</a:t>
            </a:r>
            <a:r>
              <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a:t>
            </a: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2D-CNN</a:t>
            </a:r>
            <a:r>
              <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和</a:t>
            </a: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LSTM</a:t>
            </a:r>
            <a:r>
              <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模型</a:t>
            </a:r>
            <a:endParaRPr kumimoji="0" lang="en-US" altLang="zh-CN" sz="1400" b="0"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mn-cs"/>
            </a:endParaRPr>
          </a:p>
        </p:txBody>
      </p:sp>
      <p:sp>
        <p:nvSpPr>
          <p:cNvPr id="8" name="文本框 7"/>
          <p:cNvSpPr txBox="1"/>
          <p:nvPr/>
        </p:nvSpPr>
        <p:spPr>
          <a:xfrm>
            <a:off x="206924" y="908462"/>
            <a:ext cx="85565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研究内容二：基于加密流原始载荷的主机属性发现</a:t>
            </a:r>
          </a:p>
        </p:txBody>
      </p:sp>
      <p:sp>
        <p:nvSpPr>
          <p:cNvPr id="43" name="文本框 42"/>
          <p:cNvSpPr txBox="1"/>
          <p:nvPr/>
        </p:nvSpPr>
        <p:spPr>
          <a:xfrm>
            <a:off x="206924" y="1195686"/>
            <a:ext cx="5190836"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概述</a:t>
            </a:r>
          </a:p>
        </p:txBody>
      </p:sp>
      <p:sp>
        <p:nvSpPr>
          <p:cNvPr id="78" name="矩形 77"/>
          <p:cNvSpPr/>
          <p:nvPr/>
        </p:nvSpPr>
        <p:spPr bwMode="auto">
          <a:xfrm>
            <a:off x="406711" y="3344275"/>
            <a:ext cx="8356808" cy="3196865"/>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pic>
        <p:nvPicPr>
          <p:cNvPr id="79" name="图片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9995" y="3401505"/>
            <a:ext cx="291602" cy="360000"/>
          </a:xfrm>
          <a:prstGeom prst="rect">
            <a:avLst/>
          </a:prstGeom>
        </p:spPr>
      </p:pic>
      <p:cxnSp>
        <p:nvCxnSpPr>
          <p:cNvPr id="80" name="肘形连接符 79"/>
          <p:cNvCxnSpPr>
            <a:stCxn id="103" idx="2"/>
            <a:endCxn id="108" idx="1"/>
          </p:cNvCxnSpPr>
          <p:nvPr/>
        </p:nvCxnSpPr>
        <p:spPr>
          <a:xfrm rot="16200000" flipH="1">
            <a:off x="2424967" y="2184830"/>
            <a:ext cx="258219" cy="3365930"/>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81" name="肘形连接符 80"/>
          <p:cNvCxnSpPr>
            <a:stCxn id="79" idx="2"/>
            <a:endCxn id="108" idx="1"/>
          </p:cNvCxnSpPr>
          <p:nvPr/>
        </p:nvCxnSpPr>
        <p:spPr>
          <a:xfrm rot="16200000" flipH="1">
            <a:off x="3088718" y="2848582"/>
            <a:ext cx="235400" cy="2061245"/>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82" name="肘形连接符 81"/>
          <p:cNvCxnSpPr>
            <a:stCxn id="105" idx="2"/>
            <a:endCxn id="108" idx="1"/>
          </p:cNvCxnSpPr>
          <p:nvPr/>
        </p:nvCxnSpPr>
        <p:spPr>
          <a:xfrm rot="16200000" flipH="1">
            <a:off x="2757553" y="2517416"/>
            <a:ext cx="236937" cy="2722040"/>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83" name="肘形连接符 82"/>
          <p:cNvCxnSpPr>
            <a:stCxn id="101" idx="2"/>
            <a:endCxn id="108" idx="1"/>
          </p:cNvCxnSpPr>
          <p:nvPr/>
        </p:nvCxnSpPr>
        <p:spPr>
          <a:xfrm rot="16200000" flipH="1">
            <a:off x="3363004" y="3122867"/>
            <a:ext cx="271393" cy="1476682"/>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84" name="肘形连接符 83"/>
          <p:cNvCxnSpPr>
            <a:stCxn id="102" idx="0"/>
            <a:endCxn id="108" idx="1"/>
          </p:cNvCxnSpPr>
          <p:nvPr/>
        </p:nvCxnSpPr>
        <p:spPr>
          <a:xfrm rot="5400000" flipH="1" flipV="1">
            <a:off x="2434300" y="2433716"/>
            <a:ext cx="239552" cy="3365930"/>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85" name="肘形连接符 84"/>
          <p:cNvCxnSpPr>
            <a:stCxn id="107" idx="0"/>
            <a:endCxn id="108" idx="1"/>
          </p:cNvCxnSpPr>
          <p:nvPr/>
        </p:nvCxnSpPr>
        <p:spPr>
          <a:xfrm rot="5400000" flipH="1" flipV="1">
            <a:off x="2749081" y="2762825"/>
            <a:ext cx="253879" cy="2722041"/>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86" name="肘形连接符 85"/>
          <p:cNvCxnSpPr>
            <a:stCxn id="104" idx="0"/>
            <a:endCxn id="108" idx="1"/>
          </p:cNvCxnSpPr>
          <p:nvPr/>
        </p:nvCxnSpPr>
        <p:spPr>
          <a:xfrm rot="5400000" flipH="1" flipV="1">
            <a:off x="3378924" y="3378340"/>
            <a:ext cx="239552" cy="1476682"/>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87" name="直接连接符 86"/>
          <p:cNvCxnSpPr>
            <a:stCxn id="79" idx="2"/>
            <a:endCxn id="106" idx="0"/>
          </p:cNvCxnSpPr>
          <p:nvPr/>
        </p:nvCxnSpPr>
        <p:spPr>
          <a:xfrm flipH="1">
            <a:off x="2175795" y="3761505"/>
            <a:ext cx="1" cy="470828"/>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箭头连接符 87"/>
          <p:cNvCxnSpPr>
            <a:stCxn id="108" idx="2"/>
            <a:endCxn id="89" idx="0"/>
          </p:cNvCxnSpPr>
          <p:nvPr/>
        </p:nvCxnSpPr>
        <p:spPr>
          <a:xfrm>
            <a:off x="4585116" y="4344979"/>
            <a:ext cx="4144" cy="4827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9" name="矩形 88"/>
          <p:cNvSpPr/>
          <p:nvPr/>
        </p:nvSpPr>
        <p:spPr bwMode="auto">
          <a:xfrm>
            <a:off x="492690" y="4827761"/>
            <a:ext cx="8193139" cy="1621902"/>
          </a:xfrm>
          <a:prstGeom prst="rect">
            <a:avLst/>
          </a:prstGeom>
          <a:noFill/>
          <a:ln w="19050" cap="flat">
            <a:solidFill>
              <a:srgbClr val="0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90" name="圆角矩形 89"/>
          <p:cNvSpPr/>
          <p:nvPr/>
        </p:nvSpPr>
        <p:spPr bwMode="auto">
          <a:xfrm>
            <a:off x="2050820" y="4961428"/>
            <a:ext cx="2635912" cy="1368539"/>
          </a:xfrm>
          <a:prstGeom prst="roundRect">
            <a:avLst/>
          </a:prstGeom>
          <a:noFill/>
          <a:ln w="19050" cap="flat">
            <a:solidFill>
              <a:srgbClr val="000000"/>
            </a:solidFill>
            <a:prstDash val="dash"/>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cxnSp>
        <p:nvCxnSpPr>
          <p:cNvPr id="91" name="直接箭头连接符 90"/>
          <p:cNvCxnSpPr>
            <a:stCxn id="92" idx="3"/>
            <a:endCxn id="90" idx="1"/>
          </p:cNvCxnSpPr>
          <p:nvPr/>
        </p:nvCxnSpPr>
        <p:spPr>
          <a:xfrm flipV="1">
            <a:off x="1708108" y="5645698"/>
            <a:ext cx="342712" cy="258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2" name="圆角矩形 91"/>
          <p:cNvSpPr/>
          <p:nvPr/>
        </p:nvSpPr>
        <p:spPr bwMode="auto">
          <a:xfrm>
            <a:off x="602140" y="5450278"/>
            <a:ext cx="1105968"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TLS</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会话</a:t>
            </a:r>
          </a:p>
        </p:txBody>
      </p:sp>
      <p:sp>
        <p:nvSpPr>
          <p:cNvPr id="93" name="圆角矩形 92"/>
          <p:cNvSpPr/>
          <p:nvPr/>
        </p:nvSpPr>
        <p:spPr bwMode="auto">
          <a:xfrm>
            <a:off x="2226849" y="5125478"/>
            <a:ext cx="1879658" cy="360000"/>
          </a:xfrm>
          <a:prstGeom prst="roundRect">
            <a:avLst/>
          </a:prstGeom>
          <a:solidFill>
            <a:srgbClr val="DAE8FC"/>
          </a:solidFill>
          <a:ln w="19050" cap="flat">
            <a:solidFill>
              <a:srgbClr val="8BA8CE"/>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TCP_SYN</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包原始流</a:t>
            </a:r>
          </a:p>
        </p:txBody>
      </p:sp>
      <p:sp>
        <p:nvSpPr>
          <p:cNvPr id="94" name="圆角矩形 93"/>
          <p:cNvSpPr/>
          <p:nvPr/>
        </p:nvSpPr>
        <p:spPr bwMode="auto">
          <a:xfrm>
            <a:off x="2226849" y="5835706"/>
            <a:ext cx="1879020" cy="360000"/>
          </a:xfrm>
          <a:prstGeom prst="roundRect">
            <a:avLst/>
          </a:prstGeom>
          <a:solidFill>
            <a:srgbClr val="D5E8D4"/>
          </a:solidFill>
          <a:ln w="19050" cap="flat">
            <a:solidFill>
              <a:srgbClr val="AFCFA0"/>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black"/>
                </a:solidFill>
                <a:effectLst/>
                <a:uLnTx/>
                <a:uFillTx/>
                <a:latin typeface="Helvetica"/>
                <a:ea typeface="黑体"/>
                <a:cs typeface="+mn-cs"/>
              </a:rPr>
              <a:t>Client_Hello</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包原始流</a:t>
            </a:r>
          </a:p>
        </p:txBody>
      </p:sp>
      <p:sp>
        <p:nvSpPr>
          <p:cNvPr id="95" name="圆角矩形 94"/>
          <p:cNvSpPr/>
          <p:nvPr/>
        </p:nvSpPr>
        <p:spPr bwMode="auto">
          <a:xfrm>
            <a:off x="4189115" y="5126963"/>
            <a:ext cx="396000" cy="1076448"/>
          </a:xfrm>
          <a:prstGeom prst="roundRect">
            <a:avLst/>
          </a:prstGeom>
          <a:solidFill>
            <a:srgbClr val="F8CECC"/>
          </a:solidFill>
          <a:ln w="19050" cap="flat">
            <a:solidFill>
              <a:srgbClr val="DC9592"/>
            </a:solidFill>
            <a:prstDash val="solid"/>
            <a:round/>
          </a:ln>
        </p:spPr>
        <p:txBody>
          <a:bodyPr vert="eaVert"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数据预处理</a:t>
            </a:r>
          </a:p>
        </p:txBody>
      </p:sp>
      <p:sp>
        <p:nvSpPr>
          <p:cNvPr id="96" name="圆角矩形 95"/>
          <p:cNvSpPr/>
          <p:nvPr/>
        </p:nvSpPr>
        <p:spPr bwMode="auto">
          <a:xfrm>
            <a:off x="5088049" y="5447698"/>
            <a:ext cx="1621874"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深度学习模型</a:t>
            </a:r>
          </a:p>
        </p:txBody>
      </p:sp>
      <p:sp>
        <p:nvSpPr>
          <p:cNvPr id="97" name="圆角矩形 96"/>
          <p:cNvSpPr/>
          <p:nvPr/>
        </p:nvSpPr>
        <p:spPr bwMode="auto">
          <a:xfrm>
            <a:off x="7111240" y="5447698"/>
            <a:ext cx="1476594"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主机属性</a:t>
            </a:r>
          </a:p>
        </p:txBody>
      </p:sp>
      <p:cxnSp>
        <p:nvCxnSpPr>
          <p:cNvPr id="98" name="直接箭头连接符 97"/>
          <p:cNvCxnSpPr>
            <a:stCxn id="90" idx="3"/>
            <a:endCxn id="96" idx="1"/>
          </p:cNvCxnSpPr>
          <p:nvPr/>
        </p:nvCxnSpPr>
        <p:spPr>
          <a:xfrm>
            <a:off x="4686732" y="5645698"/>
            <a:ext cx="40131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p:cNvCxnSpPr>
            <a:stCxn id="96" idx="3"/>
            <a:endCxn id="97" idx="1"/>
          </p:cNvCxnSpPr>
          <p:nvPr/>
        </p:nvCxnSpPr>
        <p:spPr>
          <a:xfrm>
            <a:off x="6709923" y="5645698"/>
            <a:ext cx="40131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0" name="直接箭头连接符 99"/>
          <p:cNvCxnSpPr>
            <a:stCxn id="108" idx="3"/>
            <a:endCxn id="109" idx="1"/>
          </p:cNvCxnSpPr>
          <p:nvPr/>
        </p:nvCxnSpPr>
        <p:spPr>
          <a:xfrm flipV="1">
            <a:off x="4933190" y="3972304"/>
            <a:ext cx="2907148" cy="24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01" name="图片 1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0359" y="3365512"/>
            <a:ext cx="360000" cy="360000"/>
          </a:xfrm>
          <a:prstGeom prst="rect">
            <a:avLst/>
          </a:prstGeom>
        </p:spPr>
      </p:pic>
      <p:pic>
        <p:nvPicPr>
          <p:cNvPr id="102" name="图片 10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111" y="4236457"/>
            <a:ext cx="360000" cy="360000"/>
          </a:xfrm>
          <a:prstGeom prst="rect">
            <a:avLst/>
          </a:prstGeom>
        </p:spPr>
      </p:pic>
      <p:pic>
        <p:nvPicPr>
          <p:cNvPr id="103" name="图片 10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1111" y="3378686"/>
            <a:ext cx="360000" cy="360000"/>
          </a:xfrm>
          <a:prstGeom prst="rect">
            <a:avLst/>
          </a:prstGeom>
        </p:spPr>
      </p:pic>
      <p:pic>
        <p:nvPicPr>
          <p:cNvPr id="104" name="图片 10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80359" y="4236457"/>
            <a:ext cx="360000" cy="360000"/>
          </a:xfrm>
          <a:prstGeom prst="rect">
            <a:avLst/>
          </a:prstGeom>
        </p:spPr>
      </p:pic>
      <p:pic>
        <p:nvPicPr>
          <p:cNvPr id="105" name="图片 10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35001" y="3399968"/>
            <a:ext cx="360000" cy="360000"/>
          </a:xfrm>
          <a:prstGeom prst="rect">
            <a:avLst/>
          </a:prstGeom>
        </p:spPr>
      </p:pic>
      <p:pic>
        <p:nvPicPr>
          <p:cNvPr id="106" name="图片 10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95795" y="4232333"/>
            <a:ext cx="360000" cy="360000"/>
          </a:xfrm>
          <a:prstGeom prst="rect">
            <a:avLst/>
          </a:prstGeom>
        </p:spPr>
      </p:pic>
      <p:pic>
        <p:nvPicPr>
          <p:cNvPr id="107" name="图片 10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35000" y="4250784"/>
            <a:ext cx="360000" cy="360000"/>
          </a:xfrm>
          <a:prstGeom prst="rect">
            <a:avLst/>
          </a:prstGeom>
        </p:spPr>
      </p:pic>
      <p:pic>
        <p:nvPicPr>
          <p:cNvPr id="108" name="图片 10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37041" y="3648830"/>
            <a:ext cx="696149" cy="696149"/>
          </a:xfrm>
          <a:prstGeom prst="rect">
            <a:avLst/>
          </a:prstGeom>
        </p:spPr>
      </p:pic>
      <p:pic>
        <p:nvPicPr>
          <p:cNvPr id="109" name="图片 10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40338" y="3596699"/>
            <a:ext cx="751210" cy="751210"/>
          </a:xfrm>
          <a:prstGeom prst="rect">
            <a:avLst/>
          </a:prstGeom>
        </p:spPr>
      </p:pic>
      <p:sp>
        <p:nvSpPr>
          <p:cNvPr id="110" name="文本框 109"/>
          <p:cNvSpPr txBox="1"/>
          <p:nvPr/>
        </p:nvSpPr>
        <p:spPr>
          <a:xfrm>
            <a:off x="4481233" y="4410018"/>
            <a:ext cx="91652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镜像流量</a:t>
            </a:r>
          </a:p>
        </p:txBody>
      </p:sp>
      <p:sp>
        <p:nvSpPr>
          <p:cNvPr id="3" name="灯片编号占位符 2">
            <a:extLst>
              <a:ext uri="{FF2B5EF4-FFF2-40B4-BE49-F238E27FC236}">
                <a16:creationId xmlns:a16="http://schemas.microsoft.com/office/drawing/2014/main" id="{7CB26255-F725-4EE7-B5DA-38E6C7438969}"/>
              </a:ext>
            </a:extLst>
          </p:cNvPr>
          <p:cNvSpPr>
            <a:spLocks noGrp="1"/>
          </p:cNvSpPr>
          <p:nvPr>
            <p:ph type="sldNum" sz="quarter" idx="10"/>
          </p:nvPr>
        </p:nvSpPr>
        <p:spPr/>
        <p:txBody>
          <a:bodyPr/>
          <a:lstStyle/>
          <a:p>
            <a:fld id="{6DE2FBD6-56D3-45DC-8484-A22812E13BA8}" type="slidenum">
              <a:rPr lang="zh-CN" altLang="en-US" smtClean="0"/>
              <a:pPr/>
              <a:t>30</a:t>
            </a:fld>
            <a:endParaRPr lang="zh-CN" altLang="en-US"/>
          </a:p>
        </p:txBody>
      </p:sp>
    </p:spTree>
    <p:extLst>
      <p:ext uri="{BB962C8B-B14F-4D97-AF65-F5344CB8AC3E}">
        <p14:creationId xmlns:p14="http://schemas.microsoft.com/office/powerpoint/2010/main" val="1870323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主要工作及成果</a:t>
            </a:r>
          </a:p>
        </p:txBody>
      </p:sp>
      <p:pic>
        <p:nvPicPr>
          <p:cNvPr id="4" name="图片 3"/>
          <p:cNvPicPr>
            <a:picLocks noChangeAspect="1"/>
          </p:cNvPicPr>
          <p:nvPr/>
        </p:nvPicPr>
        <p:blipFill>
          <a:blip r:embed="rId3"/>
          <a:stretch>
            <a:fillRect/>
          </a:stretch>
        </p:blipFill>
        <p:spPr>
          <a:xfrm>
            <a:off x="1130589" y="4316624"/>
            <a:ext cx="1896820" cy="1907219"/>
          </a:xfrm>
          <a:prstGeom prst="rect">
            <a:avLst/>
          </a:prstGeom>
        </p:spPr>
      </p:pic>
      <p:pic>
        <p:nvPicPr>
          <p:cNvPr id="5" name="图片 4"/>
          <p:cNvPicPr>
            <a:picLocks noChangeAspect="1"/>
          </p:cNvPicPr>
          <p:nvPr/>
        </p:nvPicPr>
        <p:blipFill>
          <a:blip r:embed="rId4"/>
          <a:stretch>
            <a:fillRect/>
          </a:stretch>
        </p:blipFill>
        <p:spPr>
          <a:xfrm>
            <a:off x="1130590" y="1885302"/>
            <a:ext cx="1896820" cy="1907221"/>
          </a:xfrm>
          <a:prstGeom prst="rect">
            <a:avLst/>
          </a:prstGeom>
        </p:spPr>
      </p:pic>
      <p:sp>
        <p:nvSpPr>
          <p:cNvPr id="7" name="文本框 6"/>
          <p:cNvSpPr txBox="1"/>
          <p:nvPr/>
        </p:nvSpPr>
        <p:spPr>
          <a:xfrm>
            <a:off x="873655" y="6184718"/>
            <a:ext cx="241069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Linux</a:t>
            </a: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原始流量灰度图</a:t>
            </a:r>
          </a:p>
        </p:txBody>
      </p:sp>
      <p:sp>
        <p:nvSpPr>
          <p:cNvPr id="9" name="文本框 8"/>
          <p:cNvSpPr txBox="1"/>
          <p:nvPr/>
        </p:nvSpPr>
        <p:spPr>
          <a:xfrm>
            <a:off x="942927" y="3746796"/>
            <a:ext cx="227214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Helvetica"/>
                <a:ea typeface="黑体" panose="02010609060101010101" pitchFamily="49" charset="-122"/>
                <a:cs typeface="+mn-cs"/>
              </a:rPr>
              <a:t>iOS</a:t>
            </a: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原始流量灰度图</a:t>
            </a:r>
          </a:p>
        </p:txBody>
      </p:sp>
      <p:sp>
        <p:nvSpPr>
          <p:cNvPr id="13" name="圆角矩形 12"/>
          <p:cNvSpPr/>
          <p:nvPr/>
        </p:nvSpPr>
        <p:spPr bwMode="auto">
          <a:xfrm>
            <a:off x="1133956" y="4415983"/>
            <a:ext cx="1893455" cy="351668"/>
          </a:xfrm>
          <a:prstGeom prst="roundRect">
            <a:avLst/>
          </a:prstGeom>
          <a:noFill/>
          <a:ln w="19050" cap="flat">
            <a:solidFill>
              <a:srgbClr val="FF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16" name="圆角矩形 15"/>
          <p:cNvSpPr/>
          <p:nvPr/>
        </p:nvSpPr>
        <p:spPr bwMode="auto">
          <a:xfrm>
            <a:off x="1119239" y="2095309"/>
            <a:ext cx="1893455" cy="190531"/>
          </a:xfrm>
          <a:prstGeom prst="roundRect">
            <a:avLst/>
          </a:prstGeom>
          <a:noFill/>
          <a:ln w="19050" cap="flat">
            <a:solidFill>
              <a:srgbClr val="FF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19" name="圆角矩形 18"/>
          <p:cNvSpPr/>
          <p:nvPr/>
        </p:nvSpPr>
        <p:spPr bwMode="auto">
          <a:xfrm>
            <a:off x="1130591" y="2853719"/>
            <a:ext cx="1233919" cy="179996"/>
          </a:xfrm>
          <a:prstGeom prst="roundRect">
            <a:avLst/>
          </a:prstGeom>
          <a:noFill/>
          <a:ln w="19050" cap="flat">
            <a:solidFill>
              <a:srgbClr val="FF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0" name="圆角矩形 19"/>
          <p:cNvSpPr/>
          <p:nvPr/>
        </p:nvSpPr>
        <p:spPr bwMode="auto">
          <a:xfrm>
            <a:off x="1119239" y="3439167"/>
            <a:ext cx="1245271" cy="184106"/>
          </a:xfrm>
          <a:prstGeom prst="roundRect">
            <a:avLst/>
          </a:prstGeom>
          <a:noFill/>
          <a:ln w="19050" cap="flat">
            <a:solidFill>
              <a:srgbClr val="FF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2" name="圆角矩形 21"/>
          <p:cNvSpPr/>
          <p:nvPr/>
        </p:nvSpPr>
        <p:spPr bwMode="auto">
          <a:xfrm>
            <a:off x="1133956" y="5067115"/>
            <a:ext cx="1893455" cy="351668"/>
          </a:xfrm>
          <a:prstGeom prst="roundRect">
            <a:avLst/>
          </a:prstGeom>
          <a:noFill/>
          <a:ln w="19050" cap="flat">
            <a:solidFill>
              <a:srgbClr val="FF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23" name="圆角矩形 22"/>
          <p:cNvSpPr/>
          <p:nvPr/>
        </p:nvSpPr>
        <p:spPr bwMode="auto">
          <a:xfrm>
            <a:off x="1119239" y="5702023"/>
            <a:ext cx="1893455" cy="351668"/>
          </a:xfrm>
          <a:prstGeom prst="roundRect">
            <a:avLst/>
          </a:prstGeom>
          <a:noFill/>
          <a:ln w="19050" cap="flat">
            <a:solidFill>
              <a:srgbClr val="FF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cxnSp>
        <p:nvCxnSpPr>
          <p:cNvPr id="24" name="直接箭头连接符 23"/>
          <p:cNvCxnSpPr>
            <a:stCxn id="16" idx="3"/>
            <a:endCxn id="33" idx="1"/>
          </p:cNvCxnSpPr>
          <p:nvPr/>
        </p:nvCxnSpPr>
        <p:spPr>
          <a:xfrm>
            <a:off x="3012694" y="2190575"/>
            <a:ext cx="1365472" cy="4030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9" idx="3"/>
            <a:endCxn id="33" idx="1"/>
          </p:cNvCxnSpPr>
          <p:nvPr/>
        </p:nvCxnSpPr>
        <p:spPr>
          <a:xfrm flipV="1">
            <a:off x="2364510" y="2593612"/>
            <a:ext cx="2013656" cy="3501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0" idx="3"/>
            <a:endCxn id="33" idx="1"/>
          </p:cNvCxnSpPr>
          <p:nvPr/>
        </p:nvCxnSpPr>
        <p:spPr>
          <a:xfrm flipV="1">
            <a:off x="2364510" y="2593612"/>
            <a:ext cx="2013656" cy="93760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378166" y="2303564"/>
            <a:ext cx="2691938" cy="580095"/>
          </a:xfrm>
          <a:prstGeom prst="rect">
            <a:avLst/>
          </a:prstGeom>
          <a:noFill/>
        </p:spPr>
        <p:txBody>
          <a:bodyPr wrap="square" rtlCol="0">
            <a:spAutoFit/>
          </a:bodyPr>
          <a:lstStyle/>
          <a:p>
            <a:pPr marL="0" marR="0" lvl="0" indent="0" algn="just" defTabSz="914400" rtl="0" eaLnBrk="1" fontAlgn="auto" latinLnBrk="0" hangingPunct="1">
              <a:lnSpc>
                <a:spcPts val="2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iOS</a:t>
            </a: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系统产生的控制报文中存在高频的大小值交错序列片段。</a:t>
            </a:r>
          </a:p>
        </p:txBody>
      </p:sp>
      <p:cxnSp>
        <p:nvCxnSpPr>
          <p:cNvPr id="34" name="直接箭头连接符 33"/>
          <p:cNvCxnSpPr>
            <a:stCxn id="13" idx="3"/>
            <a:endCxn id="53" idx="1"/>
          </p:cNvCxnSpPr>
          <p:nvPr/>
        </p:nvCxnSpPr>
        <p:spPr>
          <a:xfrm flipV="1">
            <a:off x="3027411" y="4107344"/>
            <a:ext cx="1348627" cy="48447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2" idx="3"/>
            <a:endCxn id="53" idx="1"/>
          </p:cNvCxnSpPr>
          <p:nvPr/>
        </p:nvCxnSpPr>
        <p:spPr>
          <a:xfrm flipV="1">
            <a:off x="3027411" y="4107344"/>
            <a:ext cx="1348627" cy="11356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3" idx="3"/>
            <a:endCxn id="53" idx="1"/>
          </p:cNvCxnSpPr>
          <p:nvPr/>
        </p:nvCxnSpPr>
        <p:spPr>
          <a:xfrm flipV="1">
            <a:off x="3012694" y="4107344"/>
            <a:ext cx="1363344" cy="17705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4376038" y="3817296"/>
            <a:ext cx="2691938" cy="580095"/>
          </a:xfrm>
          <a:prstGeom prst="rect">
            <a:avLst/>
          </a:prstGeom>
          <a:noFill/>
        </p:spPr>
        <p:txBody>
          <a:bodyPr wrap="square" rtlCol="0">
            <a:spAutoFit/>
          </a:bodyPr>
          <a:lstStyle/>
          <a:p>
            <a:pPr marL="0" marR="0" lvl="0" indent="0" algn="just" defTabSz="914400" rtl="0" eaLnBrk="1" fontAlgn="auto" latinLnBrk="0" hangingPunct="1">
              <a:lnSpc>
                <a:spcPts val="2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在</a:t>
            </a:r>
            <a:r>
              <a:rPr kumimoji="0" lang="en-US" altLang="zh-CN"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Linux</a:t>
            </a: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系统产生的控制报文中，主要信息集中在报文的中部。</a:t>
            </a:r>
          </a:p>
        </p:txBody>
      </p:sp>
      <p:cxnSp>
        <p:nvCxnSpPr>
          <p:cNvPr id="58" name="直接箭头连接符 57"/>
          <p:cNvCxnSpPr>
            <a:endCxn id="67" idx="1"/>
          </p:cNvCxnSpPr>
          <p:nvPr/>
        </p:nvCxnSpPr>
        <p:spPr>
          <a:xfrm>
            <a:off x="2547809" y="4885068"/>
            <a:ext cx="1828229" cy="1108043"/>
          </a:xfrm>
          <a:prstGeom prst="straightConnector1">
            <a:avLst/>
          </a:prstGeom>
          <a:ln w="19050">
            <a:solidFill>
              <a:srgbClr val="0070C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endCxn id="67" idx="1"/>
          </p:cNvCxnSpPr>
          <p:nvPr/>
        </p:nvCxnSpPr>
        <p:spPr>
          <a:xfrm>
            <a:off x="2727227" y="5509744"/>
            <a:ext cx="1648811" cy="483367"/>
          </a:xfrm>
          <a:prstGeom prst="straightConnector1">
            <a:avLst/>
          </a:prstGeom>
          <a:ln w="19050">
            <a:solidFill>
              <a:srgbClr val="0070C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endCxn id="67" idx="1"/>
          </p:cNvCxnSpPr>
          <p:nvPr/>
        </p:nvCxnSpPr>
        <p:spPr>
          <a:xfrm flipV="1">
            <a:off x="2949299" y="5993111"/>
            <a:ext cx="1426739" cy="115142"/>
          </a:xfrm>
          <a:prstGeom prst="straightConnector1">
            <a:avLst/>
          </a:prstGeom>
          <a:ln w="19050">
            <a:solidFill>
              <a:srgbClr val="0070C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2" name="矩形 61"/>
          <p:cNvSpPr/>
          <p:nvPr/>
        </p:nvSpPr>
        <p:spPr bwMode="auto">
          <a:xfrm>
            <a:off x="2481345" y="4811457"/>
            <a:ext cx="91932" cy="105256"/>
          </a:xfrm>
          <a:prstGeom prst="rect">
            <a:avLst/>
          </a:prstGeom>
          <a:noFill/>
          <a:ln w="19050" cap="flat">
            <a:solidFill>
              <a:srgbClr val="0070C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63" name="矩形 62"/>
          <p:cNvSpPr/>
          <p:nvPr/>
        </p:nvSpPr>
        <p:spPr bwMode="auto">
          <a:xfrm>
            <a:off x="2660763" y="5450070"/>
            <a:ext cx="91932" cy="91568"/>
          </a:xfrm>
          <a:prstGeom prst="rect">
            <a:avLst/>
          </a:prstGeom>
          <a:noFill/>
          <a:ln w="19050" cap="flat">
            <a:solidFill>
              <a:srgbClr val="0070C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64" name="矩形 63"/>
          <p:cNvSpPr/>
          <p:nvPr/>
        </p:nvSpPr>
        <p:spPr bwMode="auto">
          <a:xfrm>
            <a:off x="2885789" y="6053692"/>
            <a:ext cx="88978" cy="83429"/>
          </a:xfrm>
          <a:prstGeom prst="rect">
            <a:avLst/>
          </a:prstGeom>
          <a:noFill/>
          <a:ln w="19050" cap="flat">
            <a:solidFill>
              <a:srgbClr val="0070C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67" name="文本框 66"/>
          <p:cNvSpPr txBox="1"/>
          <p:nvPr/>
        </p:nvSpPr>
        <p:spPr>
          <a:xfrm>
            <a:off x="4376038" y="5562224"/>
            <a:ext cx="2693754" cy="861774"/>
          </a:xfrm>
          <a:prstGeom prst="rect">
            <a:avLst/>
          </a:prstGeom>
          <a:noFill/>
        </p:spPr>
        <p:txBody>
          <a:bodyPr wrap="square" rtlCol="0">
            <a:spAutoFit/>
          </a:bodyPr>
          <a:lstStyle/>
          <a:p>
            <a:pPr marL="0" marR="0" lvl="0" indent="0" algn="just" defTabSz="914400" rtl="0" eaLnBrk="1" fontAlgn="auto" latinLnBrk="0" hangingPunct="1">
              <a:lnSpc>
                <a:spcPts val="2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最后一个“可见”扩展总是</a:t>
            </a:r>
            <a:r>
              <a:rPr kumimoji="0" lang="en-US" altLang="zh-CN"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Renegotiation Info</a:t>
            </a: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扩展，类型代码是</a:t>
            </a:r>
            <a:r>
              <a:rPr kumimoji="0" lang="en-US" altLang="zh-CN"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0xff01</a:t>
            </a: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a:t>
            </a:r>
          </a:p>
        </p:txBody>
      </p:sp>
      <p:sp>
        <p:nvSpPr>
          <p:cNvPr id="30" name="文本框 29"/>
          <p:cNvSpPr txBox="1"/>
          <p:nvPr/>
        </p:nvSpPr>
        <p:spPr>
          <a:xfrm>
            <a:off x="206924" y="908462"/>
            <a:ext cx="85565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研究内容二：基于加密流原始载荷的主机属性发现</a:t>
            </a:r>
          </a:p>
        </p:txBody>
      </p:sp>
      <p:sp>
        <p:nvSpPr>
          <p:cNvPr id="31" name="文本框 30"/>
          <p:cNvSpPr txBox="1"/>
          <p:nvPr/>
        </p:nvSpPr>
        <p:spPr>
          <a:xfrm>
            <a:off x="206924" y="1195686"/>
            <a:ext cx="5190836"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原始流量可视化分析</a:t>
            </a:r>
          </a:p>
        </p:txBody>
      </p:sp>
      <p:sp>
        <p:nvSpPr>
          <p:cNvPr id="3" name="灯片编号占位符 2">
            <a:extLst>
              <a:ext uri="{FF2B5EF4-FFF2-40B4-BE49-F238E27FC236}">
                <a16:creationId xmlns:a16="http://schemas.microsoft.com/office/drawing/2014/main" id="{872B4BBC-5A09-486E-A722-63062E2C9998}"/>
              </a:ext>
            </a:extLst>
          </p:cNvPr>
          <p:cNvSpPr>
            <a:spLocks noGrp="1"/>
          </p:cNvSpPr>
          <p:nvPr>
            <p:ph type="sldNum" sz="quarter" idx="10"/>
          </p:nvPr>
        </p:nvSpPr>
        <p:spPr/>
        <p:txBody>
          <a:bodyPr/>
          <a:lstStyle/>
          <a:p>
            <a:fld id="{6DE2FBD6-56D3-45DC-8484-A22812E13BA8}" type="slidenum">
              <a:rPr lang="zh-CN" altLang="en-US" smtClean="0"/>
              <a:pPr/>
              <a:t>31</a:t>
            </a:fld>
            <a:endParaRPr lang="zh-CN" altLang="en-US"/>
          </a:p>
        </p:txBody>
      </p:sp>
    </p:spTree>
    <p:extLst>
      <p:ext uri="{BB962C8B-B14F-4D97-AF65-F5344CB8AC3E}">
        <p14:creationId xmlns:p14="http://schemas.microsoft.com/office/powerpoint/2010/main" val="347110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P spid="22" grpId="0" animBg="1"/>
      <p:bldP spid="23" grpId="0" animBg="1"/>
      <p:bldP spid="53" grpId="0"/>
      <p:bldP spid="62" grpId="0" animBg="1"/>
      <p:bldP spid="63" grpId="0" animBg="1"/>
      <p:bldP spid="64" grpId="0" animBg="1"/>
      <p:bldP spid="6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208599" y="1550736"/>
            <a:ext cx="6696625" cy="2240521"/>
            <a:chOff x="1208599" y="1550736"/>
            <a:chExt cx="6696625" cy="2240521"/>
          </a:xfrm>
        </p:grpSpPr>
        <p:pic>
          <p:nvPicPr>
            <p:cNvPr id="37" name="图片 36">
              <a:extLst>
                <a:ext uri="{FF2B5EF4-FFF2-40B4-BE49-F238E27FC236}">
                  <a16:creationId xmlns:a16="http://schemas.microsoft.com/office/drawing/2014/main" id="{5E3ABC74-977E-41FC-B95F-D03462740A2F}"/>
                </a:ext>
              </a:extLst>
            </p:cNvPr>
            <p:cNvPicPr>
              <a:picLocks noChangeAspect="1"/>
            </p:cNvPicPr>
            <p:nvPr/>
          </p:nvPicPr>
          <p:blipFill>
            <a:blip r:embed="rId3"/>
            <a:stretch>
              <a:fillRect/>
            </a:stretch>
          </p:blipFill>
          <p:spPr>
            <a:xfrm>
              <a:off x="1208599" y="1550736"/>
              <a:ext cx="6696625" cy="2240521"/>
            </a:xfrm>
            <a:prstGeom prst="rect">
              <a:avLst/>
            </a:prstGeom>
          </p:spPr>
        </p:pic>
        <p:sp>
          <p:nvSpPr>
            <p:cNvPr id="12" name="矩形 11"/>
            <p:cNvSpPr/>
            <p:nvPr/>
          </p:nvSpPr>
          <p:spPr bwMode="auto">
            <a:xfrm>
              <a:off x="2191818" y="3203361"/>
              <a:ext cx="5637090" cy="577602"/>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rgbClr val="2C7FB3"/>
                </a:solidFill>
                <a:effectLst/>
                <a:uLnTx/>
                <a:uFillTx/>
                <a:latin typeface="Helvetica"/>
                <a:ea typeface="黑体"/>
                <a:cs typeface="+mn-cs"/>
              </a:endParaRPr>
            </a:p>
          </p:txBody>
        </p:sp>
      </p:grpSp>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主要工作及成果</a:t>
            </a:r>
          </a:p>
        </p:txBody>
      </p:sp>
      <p:sp>
        <p:nvSpPr>
          <p:cNvPr id="30" name="文本框 29"/>
          <p:cNvSpPr txBox="1"/>
          <p:nvPr/>
        </p:nvSpPr>
        <p:spPr>
          <a:xfrm>
            <a:off x="206924" y="908462"/>
            <a:ext cx="85565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研究内容二：基于加密流原始载荷的主机属性发现</a:t>
            </a:r>
          </a:p>
        </p:txBody>
      </p:sp>
      <p:sp>
        <p:nvSpPr>
          <p:cNvPr id="3" name="文本框 2"/>
          <p:cNvSpPr txBox="1"/>
          <p:nvPr/>
        </p:nvSpPr>
        <p:spPr>
          <a:xfrm>
            <a:off x="542419" y="4047703"/>
            <a:ext cx="7878153" cy="2464777"/>
          </a:xfrm>
          <a:prstGeom prst="rect">
            <a:avLst/>
          </a:prstGeom>
          <a:noFill/>
        </p:spPr>
        <p:txBody>
          <a:bodyPr wrap="square" rtlCol="0">
            <a:spAutoFit/>
          </a:bodyPr>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Helvetica"/>
                <a:ea typeface="黑体"/>
                <a:cs typeface="+mn-cs"/>
              </a:rPr>
              <a:t>模型特点：</a:t>
            </a:r>
            <a:endParaRPr kumimoji="0" lang="en-US" altLang="zh-CN" sz="1600" b="0" i="0" u="none" strike="noStrike" kern="1200" cap="none" spc="0" normalizeH="0" baseline="0" noProof="0" dirty="0">
              <a:ln>
                <a:noFill/>
              </a:ln>
              <a:solidFill>
                <a:prstClr val="black"/>
              </a:solidFill>
              <a:effectLst/>
              <a:uLnTx/>
              <a:uFillTx/>
              <a:latin typeface="Helvetica"/>
              <a:ea typeface="黑体"/>
              <a:cs typeface="+mn-cs"/>
            </a:endParaRPr>
          </a:p>
          <a:p>
            <a:pPr marL="0" marR="0" lvl="0" indent="0" algn="l" defTabSz="914400" rtl="0" eaLnBrk="1" fontAlgn="auto" latinLnBrk="0" hangingPunct="1">
              <a:lnSpc>
                <a:spcPts val="2500"/>
              </a:lnSpc>
              <a:spcBef>
                <a:spcPts val="0"/>
              </a:spcBef>
              <a:spcAft>
                <a:spcPts val="50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卷积神经网络的</a:t>
            </a:r>
            <a:r>
              <a:rPr kumimoji="0" lang="zh-CN" altLang="en-US" sz="1400" b="0" i="0" u="none" strike="noStrike" kern="1200" cap="none" spc="0" normalizeH="0" baseline="0" noProof="0" dirty="0">
                <a:ln>
                  <a:noFill/>
                </a:ln>
                <a:solidFill>
                  <a:srgbClr val="C00000"/>
                </a:solidFill>
                <a:effectLst/>
                <a:uLnTx/>
                <a:uFillTx/>
                <a:latin typeface="Helvetica"/>
                <a:ea typeface="黑体"/>
                <a:cs typeface="+mn-cs"/>
              </a:rPr>
              <a:t>局部连接</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a:t>
            </a:r>
            <a:r>
              <a:rPr kumimoji="0" lang="zh-CN" altLang="en-US" sz="1400" b="0" i="0" u="none" strike="noStrike" kern="1200" cap="none" spc="0" normalizeH="0" baseline="0" noProof="0" dirty="0">
                <a:ln>
                  <a:noFill/>
                </a:ln>
                <a:solidFill>
                  <a:srgbClr val="C00000"/>
                </a:solidFill>
                <a:effectLst/>
                <a:uLnTx/>
                <a:uFillTx/>
                <a:latin typeface="Helvetica"/>
                <a:ea typeface="黑体"/>
                <a:cs typeface="+mn-cs"/>
              </a:rPr>
              <a:t>权重共享</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和</a:t>
            </a:r>
            <a:r>
              <a:rPr kumimoji="0" lang="zh-CN" altLang="en-US" sz="1400" b="0" i="0" u="none" strike="noStrike" kern="1200" cap="none" spc="0" normalizeH="0" baseline="0" noProof="0" dirty="0">
                <a:ln>
                  <a:noFill/>
                </a:ln>
                <a:solidFill>
                  <a:srgbClr val="C00000"/>
                </a:solidFill>
                <a:effectLst/>
                <a:uLnTx/>
                <a:uFillTx/>
                <a:latin typeface="Helvetica"/>
                <a:ea typeface="黑体"/>
                <a:cs typeface="+mn-cs"/>
              </a:rPr>
              <a:t>汇聚</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特性极大地减少了参数数量，加快了学习效率，减少了过拟合现象。</a:t>
            </a:r>
            <a:endParaRPr kumimoji="0" lang="en-US" altLang="zh-CN" sz="1400" b="0" i="0" u="none" strike="noStrike" kern="1200" cap="none" spc="0" normalizeH="0" baseline="0" noProof="0" dirty="0">
              <a:ln>
                <a:noFill/>
              </a:ln>
              <a:solidFill>
                <a:prstClr val="black"/>
              </a:solidFill>
              <a:effectLst/>
              <a:uLnTx/>
              <a:uFillTx/>
              <a:latin typeface="Helvetica"/>
              <a:ea typeface="黑体"/>
              <a:cs typeface="+mn-cs"/>
            </a:endParaRPr>
          </a:p>
          <a:p>
            <a:pPr marL="285750" marR="0" lvl="0" indent="-285750" algn="l" defTabSz="914400" rtl="0" eaLnBrk="1" fontAlgn="auto" latinLnBrk="0" hangingPunct="1">
              <a:lnSpc>
                <a:spcPts val="25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局部连接：假设在流量空间里，局部字节间的联系更为紧密，因此低层的神经元只需对局部信息进行感知，然后在更高层利用全连接网络进行汇总得到全局信息。</a:t>
            </a:r>
            <a:endParaRPr kumimoji="0" lang="en-US" altLang="zh-CN" sz="1400" b="0" i="0" u="none" strike="noStrike" kern="1200" cap="none" spc="0" normalizeH="0" baseline="0" noProof="0" dirty="0">
              <a:ln>
                <a:noFill/>
              </a:ln>
              <a:solidFill>
                <a:prstClr val="black"/>
              </a:solidFill>
              <a:effectLst/>
              <a:uLnTx/>
              <a:uFillTx/>
              <a:latin typeface="Helvetica"/>
              <a:ea typeface="黑体"/>
              <a:cs typeface="+mn-cs"/>
            </a:endParaRPr>
          </a:p>
          <a:p>
            <a:pPr marL="285750" marR="0" lvl="0" indent="-285750" algn="l" defTabSz="914400" rtl="0" eaLnBrk="1" fontAlgn="auto" latinLnBrk="0" hangingPunct="1">
              <a:lnSpc>
                <a:spcPts val="25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权重共享：同一个卷积核在对整个输入进行卷积时，其权值是不变的。</a:t>
            </a:r>
            <a:endParaRPr kumimoji="0" lang="en-US" altLang="zh-CN" sz="1400" b="0" i="0" u="none" strike="noStrike" kern="1200" cap="none" spc="0" normalizeH="0" baseline="0" noProof="0" dirty="0">
              <a:ln>
                <a:noFill/>
              </a:ln>
              <a:solidFill>
                <a:prstClr val="black"/>
              </a:solidFill>
              <a:effectLst/>
              <a:uLnTx/>
              <a:uFillTx/>
              <a:latin typeface="Helvetica"/>
              <a:ea typeface="黑体"/>
              <a:cs typeface="+mn-cs"/>
            </a:endParaRPr>
          </a:p>
          <a:p>
            <a:pPr marL="285750" marR="0" lvl="0" indent="-285750" algn="l" defTabSz="914400" rtl="0" eaLnBrk="1" fontAlgn="auto" latinLnBrk="0" hangingPunct="1">
              <a:lnSpc>
                <a:spcPts val="25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汇聚层：进行特征选择，降低特征数量，并从而减少参数数量。</a:t>
            </a:r>
            <a:endParaRPr kumimoji="0" lang="en-US" altLang="zh-CN" sz="1400" b="0" i="0" u="none" strike="noStrike" kern="1200" cap="none" spc="0" normalizeH="0" baseline="0" noProof="0" dirty="0">
              <a:ln>
                <a:noFill/>
              </a:ln>
              <a:solidFill>
                <a:prstClr val="black"/>
              </a:solidFill>
              <a:effectLst/>
              <a:uLnTx/>
              <a:uFillTx/>
              <a:latin typeface="Helvetica"/>
              <a:ea typeface="黑体"/>
              <a:cs typeface="+mn-cs"/>
            </a:endParaRPr>
          </a:p>
        </p:txBody>
      </p:sp>
      <p:sp>
        <p:nvSpPr>
          <p:cNvPr id="7" name="文本框 6"/>
          <p:cNvSpPr txBox="1"/>
          <p:nvPr/>
        </p:nvSpPr>
        <p:spPr>
          <a:xfrm>
            <a:off x="206924" y="1195686"/>
            <a:ext cx="5190836"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C00000"/>
                </a:solidFill>
                <a:effectLst/>
                <a:uLnTx/>
                <a:uFillTx/>
                <a:latin typeface="Helvetica"/>
                <a:ea typeface="黑体"/>
                <a:cs typeface="+mn-cs"/>
              </a:rPr>
              <a:t>CNN</a:t>
            </a: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模型</a:t>
            </a:r>
          </a:p>
        </p:txBody>
      </p:sp>
      <p:sp>
        <p:nvSpPr>
          <p:cNvPr id="8" name="文本框 7"/>
          <p:cNvSpPr txBox="1"/>
          <p:nvPr/>
        </p:nvSpPr>
        <p:spPr>
          <a:xfrm>
            <a:off x="3345422" y="3780963"/>
            <a:ext cx="2272145" cy="276999"/>
          </a:xfrm>
          <a:prstGeom prst="rect">
            <a:avLst/>
          </a:prstGeom>
          <a:solidFill>
            <a:srgbClr val="FFFE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panose="02010609060101010101" pitchFamily="49" charset="-122"/>
                <a:cs typeface="+mn-cs"/>
              </a:rPr>
              <a:t>典型</a:t>
            </a:r>
            <a:r>
              <a:rPr kumimoji="0" lang="en-US" altLang="zh-CN" sz="1200" b="0" i="0" u="none" strike="noStrike" kern="1200" cap="none" spc="0" normalizeH="0" baseline="0" noProof="0" dirty="0">
                <a:ln>
                  <a:noFill/>
                </a:ln>
                <a:solidFill>
                  <a:prstClr val="black"/>
                </a:solidFill>
                <a:effectLst/>
                <a:uLnTx/>
                <a:uFillTx/>
                <a:latin typeface="Helvetica"/>
                <a:ea typeface="黑体" panose="02010609060101010101" pitchFamily="49" charset="-122"/>
                <a:cs typeface="+mn-cs"/>
              </a:rPr>
              <a:t>CNN</a:t>
            </a:r>
            <a:r>
              <a:rPr kumimoji="0" lang="zh-CN" altLang="en-US" sz="1200" b="0" i="0" u="none" strike="noStrike" kern="1200" cap="none" spc="0" normalizeH="0" baseline="0" noProof="0" dirty="0">
                <a:ln>
                  <a:noFill/>
                </a:ln>
                <a:solidFill>
                  <a:prstClr val="black"/>
                </a:solidFill>
                <a:effectLst/>
                <a:uLnTx/>
                <a:uFillTx/>
                <a:latin typeface="Helvetica"/>
                <a:ea typeface="黑体" panose="02010609060101010101" pitchFamily="49" charset="-122"/>
                <a:cs typeface="+mn-cs"/>
              </a:rPr>
              <a:t>模型展示图</a:t>
            </a: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4" name="文本框 3"/>
          <p:cNvSpPr txBox="1"/>
          <p:nvPr/>
        </p:nvSpPr>
        <p:spPr>
          <a:xfrm>
            <a:off x="3532370" y="3592309"/>
            <a:ext cx="1177943"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FFFFFF"/>
                </a:solidFill>
                <a:effectLst/>
                <a:uLnTx/>
                <a:uFillTx/>
                <a:latin typeface="Helvetica"/>
                <a:ea typeface="黑体"/>
                <a:cs typeface="+mn-cs"/>
              </a:rPr>
              <a:t>特征图学习</a:t>
            </a:r>
          </a:p>
        </p:txBody>
      </p:sp>
      <p:sp>
        <p:nvSpPr>
          <p:cNvPr id="5" name="矩形 4"/>
          <p:cNvSpPr/>
          <p:nvPr/>
        </p:nvSpPr>
        <p:spPr bwMode="auto">
          <a:xfrm>
            <a:off x="1736331" y="3203361"/>
            <a:ext cx="364733" cy="164387"/>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rgbClr val="2C7FB3"/>
              </a:solidFill>
              <a:effectLst/>
              <a:uLnTx/>
              <a:uFillTx/>
              <a:latin typeface="Helvetica"/>
              <a:ea typeface="黑体"/>
              <a:cs typeface="+mn-cs"/>
            </a:endParaRPr>
          </a:p>
        </p:txBody>
      </p:sp>
      <p:sp>
        <p:nvSpPr>
          <p:cNvPr id="9" name="文本框 8"/>
          <p:cNvSpPr txBox="1"/>
          <p:nvPr/>
        </p:nvSpPr>
        <p:spPr>
          <a:xfrm>
            <a:off x="1700371" y="3470126"/>
            <a:ext cx="400693"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207380"/>
                </a:solidFill>
                <a:effectLst/>
                <a:uLnTx/>
                <a:uFillTx/>
                <a:latin typeface="Helvetica"/>
                <a:ea typeface="黑体"/>
                <a:cs typeface="+mn-cs"/>
              </a:rPr>
              <a:t>输入</a:t>
            </a:r>
          </a:p>
        </p:txBody>
      </p:sp>
      <p:sp>
        <p:nvSpPr>
          <p:cNvPr id="17" name="文本框 16"/>
          <p:cNvSpPr txBox="1"/>
          <p:nvPr/>
        </p:nvSpPr>
        <p:spPr>
          <a:xfrm>
            <a:off x="2443314" y="3079143"/>
            <a:ext cx="568550"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207380"/>
                </a:solidFill>
                <a:effectLst/>
                <a:uLnTx/>
                <a:uFillTx/>
                <a:latin typeface="Helvetica"/>
                <a:ea typeface="黑体"/>
                <a:cs typeface="+mn-cs"/>
              </a:rPr>
              <a:t>卷积层</a:t>
            </a:r>
          </a:p>
        </p:txBody>
      </p:sp>
      <p:sp>
        <p:nvSpPr>
          <p:cNvPr id="18" name="文本框 17"/>
          <p:cNvSpPr txBox="1"/>
          <p:nvPr/>
        </p:nvSpPr>
        <p:spPr>
          <a:xfrm>
            <a:off x="3427033" y="3080862"/>
            <a:ext cx="568550"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207380"/>
                </a:solidFill>
                <a:effectLst/>
                <a:uLnTx/>
                <a:uFillTx/>
                <a:latin typeface="Helvetica"/>
                <a:ea typeface="黑体"/>
                <a:cs typeface="+mn-cs"/>
              </a:rPr>
              <a:t>池化层</a:t>
            </a:r>
          </a:p>
        </p:txBody>
      </p:sp>
      <p:sp>
        <p:nvSpPr>
          <p:cNvPr id="19" name="文本框 18"/>
          <p:cNvSpPr txBox="1"/>
          <p:nvPr/>
        </p:nvSpPr>
        <p:spPr>
          <a:xfrm>
            <a:off x="4946523" y="3082261"/>
            <a:ext cx="568550"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207380"/>
                </a:solidFill>
                <a:effectLst/>
                <a:uLnTx/>
                <a:uFillTx/>
                <a:latin typeface="Helvetica"/>
                <a:ea typeface="黑体"/>
                <a:cs typeface="+mn-cs"/>
              </a:rPr>
              <a:t>池化层</a:t>
            </a:r>
          </a:p>
        </p:txBody>
      </p:sp>
      <p:sp>
        <p:nvSpPr>
          <p:cNvPr id="20" name="文本框 19"/>
          <p:cNvSpPr txBox="1"/>
          <p:nvPr/>
        </p:nvSpPr>
        <p:spPr>
          <a:xfrm>
            <a:off x="4197219" y="3079143"/>
            <a:ext cx="568550"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207380"/>
                </a:solidFill>
                <a:effectLst/>
                <a:uLnTx/>
                <a:uFillTx/>
                <a:latin typeface="Helvetica"/>
                <a:ea typeface="黑体"/>
                <a:cs typeface="+mn-cs"/>
              </a:rPr>
              <a:t>卷积层</a:t>
            </a:r>
          </a:p>
        </p:txBody>
      </p:sp>
      <p:sp>
        <p:nvSpPr>
          <p:cNvPr id="15" name="左大括号 14"/>
          <p:cNvSpPr/>
          <p:nvPr/>
        </p:nvSpPr>
        <p:spPr>
          <a:xfrm rot="16200000">
            <a:off x="4129433" y="1518370"/>
            <a:ext cx="150630" cy="3736051"/>
          </a:xfrm>
          <a:prstGeom prst="leftBrace">
            <a:avLst>
              <a:gd name="adj1" fmla="val 39693"/>
              <a:gd name="adj2" fmla="val 50269"/>
            </a:avLst>
          </a:prstGeom>
          <a:ln>
            <a:solidFill>
              <a:srgbClr val="20738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07380"/>
              </a:solidFill>
              <a:effectLst/>
              <a:uLnTx/>
              <a:uFillTx/>
              <a:latin typeface="Helvetica"/>
              <a:ea typeface="黑体"/>
              <a:cs typeface="+mn-cs"/>
            </a:endParaRPr>
          </a:p>
        </p:txBody>
      </p:sp>
      <p:sp>
        <p:nvSpPr>
          <p:cNvPr id="22" name="文本框 21"/>
          <p:cNvSpPr txBox="1"/>
          <p:nvPr/>
        </p:nvSpPr>
        <p:spPr>
          <a:xfrm>
            <a:off x="3821685" y="3470126"/>
            <a:ext cx="842438"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207380"/>
                </a:solidFill>
                <a:effectLst/>
                <a:uLnTx/>
                <a:uFillTx/>
                <a:latin typeface="Helvetica"/>
                <a:ea typeface="黑体"/>
                <a:cs typeface="+mn-cs"/>
              </a:rPr>
              <a:t>提取特征图</a:t>
            </a:r>
          </a:p>
        </p:txBody>
      </p:sp>
      <p:sp>
        <p:nvSpPr>
          <p:cNvPr id="23" name="左大括号 22"/>
          <p:cNvSpPr/>
          <p:nvPr/>
        </p:nvSpPr>
        <p:spPr>
          <a:xfrm rot="16200000">
            <a:off x="6854480" y="2605689"/>
            <a:ext cx="147213" cy="1557999"/>
          </a:xfrm>
          <a:prstGeom prst="leftBrace">
            <a:avLst>
              <a:gd name="adj1" fmla="val 39693"/>
              <a:gd name="adj2" fmla="val 50269"/>
            </a:avLst>
          </a:prstGeom>
          <a:ln>
            <a:solidFill>
              <a:srgbClr val="20738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07380"/>
              </a:solidFill>
              <a:effectLst/>
              <a:uLnTx/>
              <a:uFillTx/>
              <a:latin typeface="Helvetica"/>
              <a:ea typeface="黑体"/>
              <a:cs typeface="+mn-cs"/>
            </a:endParaRPr>
          </a:p>
        </p:txBody>
      </p:sp>
      <p:sp>
        <p:nvSpPr>
          <p:cNvPr id="24" name="文本框 23"/>
          <p:cNvSpPr txBox="1"/>
          <p:nvPr/>
        </p:nvSpPr>
        <p:spPr>
          <a:xfrm>
            <a:off x="6017212" y="3070894"/>
            <a:ext cx="568550"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207380"/>
                </a:solidFill>
                <a:effectLst/>
                <a:uLnTx/>
                <a:uFillTx/>
                <a:latin typeface="Helvetica"/>
                <a:ea typeface="黑体"/>
                <a:cs typeface="+mn-cs"/>
              </a:rPr>
              <a:t>一维化</a:t>
            </a:r>
          </a:p>
        </p:txBody>
      </p:sp>
      <p:sp>
        <p:nvSpPr>
          <p:cNvPr id="26" name="文本框 25"/>
          <p:cNvSpPr txBox="1"/>
          <p:nvPr/>
        </p:nvSpPr>
        <p:spPr>
          <a:xfrm>
            <a:off x="7047792" y="3070894"/>
            <a:ext cx="723325" cy="2179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err="1">
                <a:ln>
                  <a:noFill/>
                </a:ln>
                <a:solidFill>
                  <a:srgbClr val="207380"/>
                </a:solidFill>
                <a:effectLst/>
                <a:uLnTx/>
                <a:uFillTx/>
                <a:latin typeface="Helvetica"/>
                <a:ea typeface="黑体"/>
                <a:cs typeface="+mn-cs"/>
              </a:rPr>
              <a:t>Softmax</a:t>
            </a:r>
            <a:r>
              <a:rPr kumimoji="0" lang="zh-CN" altLang="en-US" sz="800" b="0" i="0" u="none" strike="noStrike" kern="1200" cap="none" spc="0" normalizeH="0" baseline="0" noProof="0" dirty="0">
                <a:ln>
                  <a:noFill/>
                </a:ln>
                <a:solidFill>
                  <a:srgbClr val="207380"/>
                </a:solidFill>
                <a:effectLst/>
                <a:uLnTx/>
                <a:uFillTx/>
                <a:latin typeface="Helvetica"/>
                <a:ea typeface="黑体"/>
                <a:cs typeface="+mn-cs"/>
              </a:rPr>
              <a:t>层</a:t>
            </a:r>
          </a:p>
        </p:txBody>
      </p:sp>
      <p:sp>
        <p:nvSpPr>
          <p:cNvPr id="25" name="文本框 24"/>
          <p:cNvSpPr txBox="1"/>
          <p:nvPr/>
        </p:nvSpPr>
        <p:spPr>
          <a:xfrm>
            <a:off x="6564256" y="3079143"/>
            <a:ext cx="613997"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207380"/>
                </a:solidFill>
                <a:effectLst/>
                <a:uLnTx/>
                <a:uFillTx/>
                <a:latin typeface="Helvetica"/>
                <a:ea typeface="黑体"/>
                <a:cs typeface="+mn-cs"/>
              </a:rPr>
              <a:t>全连接层</a:t>
            </a:r>
          </a:p>
        </p:txBody>
      </p:sp>
      <p:sp>
        <p:nvSpPr>
          <p:cNvPr id="27" name="文本框 26"/>
          <p:cNvSpPr txBox="1"/>
          <p:nvPr/>
        </p:nvSpPr>
        <p:spPr>
          <a:xfrm>
            <a:off x="6585762" y="3474792"/>
            <a:ext cx="842438"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207380"/>
                </a:solidFill>
                <a:effectLst/>
                <a:uLnTx/>
                <a:uFillTx/>
                <a:latin typeface="Helvetica"/>
                <a:ea typeface="黑体"/>
                <a:cs typeface="+mn-cs"/>
              </a:rPr>
              <a:t>分类</a:t>
            </a:r>
          </a:p>
        </p:txBody>
      </p:sp>
      <p:sp>
        <p:nvSpPr>
          <p:cNvPr id="32" name="矩形 31"/>
          <p:cNvSpPr/>
          <p:nvPr/>
        </p:nvSpPr>
        <p:spPr bwMode="auto">
          <a:xfrm>
            <a:off x="7428200" y="1925450"/>
            <a:ext cx="477024" cy="1142496"/>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rgbClr val="2C7FB3"/>
              </a:solidFill>
              <a:effectLst/>
              <a:uLnTx/>
              <a:uFillTx/>
              <a:latin typeface="Helvetica"/>
              <a:ea typeface="黑体"/>
              <a:cs typeface="+mn-cs"/>
            </a:endParaRPr>
          </a:p>
        </p:txBody>
      </p:sp>
      <p:sp>
        <p:nvSpPr>
          <p:cNvPr id="6" name="灯片编号占位符 5">
            <a:extLst>
              <a:ext uri="{FF2B5EF4-FFF2-40B4-BE49-F238E27FC236}">
                <a16:creationId xmlns:a16="http://schemas.microsoft.com/office/drawing/2014/main" id="{76CB0D33-7C93-4A11-B1D0-707FA272E417}"/>
              </a:ext>
            </a:extLst>
          </p:cNvPr>
          <p:cNvSpPr>
            <a:spLocks noGrp="1"/>
          </p:cNvSpPr>
          <p:nvPr>
            <p:ph type="sldNum" sz="quarter" idx="10"/>
          </p:nvPr>
        </p:nvSpPr>
        <p:spPr/>
        <p:txBody>
          <a:bodyPr/>
          <a:lstStyle/>
          <a:p>
            <a:fld id="{6DE2FBD6-56D3-45DC-8484-A22812E13BA8}" type="slidenum">
              <a:rPr lang="zh-CN" altLang="en-US" smtClean="0"/>
              <a:pPr/>
              <a:t>32</a:t>
            </a:fld>
            <a:endParaRPr lang="zh-CN" altLang="en-US"/>
          </a:p>
        </p:txBody>
      </p:sp>
    </p:spTree>
    <p:extLst>
      <p:ext uri="{BB962C8B-B14F-4D97-AF65-F5344CB8AC3E}">
        <p14:creationId xmlns:p14="http://schemas.microsoft.com/office/powerpoint/2010/main" val="2073443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主要工作及成果</a:t>
            </a:r>
          </a:p>
        </p:txBody>
      </p:sp>
      <p:sp>
        <p:nvSpPr>
          <p:cNvPr id="30" name="文本框 29"/>
          <p:cNvSpPr txBox="1"/>
          <p:nvPr/>
        </p:nvSpPr>
        <p:spPr>
          <a:xfrm>
            <a:off x="206924" y="908462"/>
            <a:ext cx="85565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研究内容二：基于加密流原始载荷的主机属性发现</a:t>
            </a:r>
          </a:p>
        </p:txBody>
      </p:sp>
      <p:sp>
        <p:nvSpPr>
          <p:cNvPr id="7" name="文本框 6"/>
          <p:cNvSpPr txBox="1"/>
          <p:nvPr/>
        </p:nvSpPr>
        <p:spPr>
          <a:xfrm>
            <a:off x="308800" y="1644306"/>
            <a:ext cx="3188544" cy="1695336"/>
          </a:xfrm>
          <a:prstGeom prst="rect">
            <a:avLst/>
          </a:prstGeom>
          <a:solidFill>
            <a:srgbClr val="E9F8FD"/>
          </a:solidFill>
        </p:spPr>
        <p:txBody>
          <a:bodyPr wrap="square" rtlCol="0">
            <a:spAutoFit/>
          </a:bodyPr>
          <a:lstStyle/>
          <a:p>
            <a:pPr marL="0" marR="0" lvl="0" indent="0" algn="just" defTabSz="914400" rtl="0" eaLnBrk="1" fontAlgn="auto" latinLnBrk="0" hangingPunct="1">
              <a:lnSpc>
                <a:spcPts val="25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Helvetica"/>
                <a:ea typeface="黑体"/>
                <a:cs typeface="+mn-cs"/>
              </a:rPr>
              <a:t>1D-CNN</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模型：更适合解决自然语言、数字信号处理等一维数据上的任务。</a:t>
            </a:r>
            <a:endParaRPr kumimoji="0" lang="en-US" altLang="zh-CN" sz="1400" b="0" i="0" u="none" strike="noStrike" kern="1200" cap="none" spc="0" normalizeH="0" baseline="0" noProof="0" dirty="0">
              <a:ln>
                <a:noFill/>
              </a:ln>
              <a:solidFill>
                <a:prstClr val="black"/>
              </a:solidFill>
              <a:effectLst/>
              <a:uLnTx/>
              <a:uFillTx/>
              <a:latin typeface="Helvetica"/>
              <a:ea typeface="黑体"/>
              <a:cs typeface="+mn-cs"/>
            </a:endParaRPr>
          </a:p>
          <a:p>
            <a:pPr marL="0" marR="0" lvl="0" indent="0" algn="just" defTabSz="914400" rtl="0" eaLnBrk="1" fontAlgn="auto" latinLnBrk="0" hangingPunct="1">
              <a:lnSpc>
                <a:spcPts val="25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共计</a:t>
            </a:r>
            <a:r>
              <a:rPr kumimoji="0" lang="en-US" altLang="zh-CN" sz="1400" b="0" i="0" u="none" strike="noStrike" kern="1200" cap="none" spc="0" normalizeH="0" baseline="0" noProof="0" dirty="0">
                <a:ln>
                  <a:noFill/>
                </a:ln>
                <a:solidFill>
                  <a:prstClr val="black"/>
                </a:solidFill>
                <a:effectLst/>
                <a:uLnTx/>
                <a:uFillTx/>
                <a:latin typeface="Helvetica"/>
                <a:ea typeface="黑体"/>
                <a:cs typeface="+mn-cs"/>
              </a:rPr>
              <a:t>10</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层，包含</a:t>
            </a:r>
            <a:r>
              <a:rPr kumimoji="0" lang="en-US" altLang="zh-CN" sz="1400" b="0" i="0" u="none" strike="noStrike" kern="1200" cap="none" spc="0" normalizeH="0" baseline="0" noProof="0" dirty="0">
                <a:ln>
                  <a:noFill/>
                </a:ln>
                <a:solidFill>
                  <a:prstClr val="black"/>
                </a:solidFill>
                <a:effectLst/>
                <a:uLnTx/>
                <a:uFillTx/>
                <a:latin typeface="Helvetica"/>
                <a:ea typeface="黑体"/>
                <a:cs typeface="+mn-cs"/>
              </a:rPr>
              <a:t>4</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层带</a:t>
            </a:r>
            <a:r>
              <a:rPr kumimoji="0" lang="en-US" altLang="zh-CN" sz="1400" b="0" i="0" u="none" strike="noStrike" kern="1200" cap="none" spc="0" normalizeH="0" baseline="0" noProof="0" dirty="0">
                <a:ln>
                  <a:noFill/>
                </a:ln>
                <a:solidFill>
                  <a:prstClr val="black"/>
                </a:solidFill>
                <a:effectLst/>
                <a:uLnTx/>
                <a:uFillTx/>
                <a:latin typeface="Helvetica"/>
                <a:ea typeface="黑体"/>
                <a:cs typeface="+mn-cs"/>
              </a:rPr>
              <a:t>Batch Normalization</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处理的卷积层、</a:t>
            </a:r>
            <a:r>
              <a:rPr kumimoji="0" lang="en-US" altLang="zh-CN" sz="1400" b="0" i="0" u="none" strike="noStrike" kern="1200" cap="none" spc="0" normalizeH="0" baseline="0" noProof="0" dirty="0">
                <a:ln>
                  <a:noFill/>
                </a:ln>
                <a:solidFill>
                  <a:prstClr val="black"/>
                </a:solidFill>
                <a:effectLst/>
                <a:uLnTx/>
                <a:uFillTx/>
                <a:latin typeface="Helvetica"/>
                <a:ea typeface="黑体"/>
                <a:cs typeface="+mn-cs"/>
              </a:rPr>
              <a:t>3</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层汇聚层、</a:t>
            </a:r>
            <a:r>
              <a:rPr kumimoji="0" lang="en-US" altLang="zh-CN" sz="1400" b="0" i="0" u="none" strike="noStrike" kern="1200" cap="none" spc="0" normalizeH="0" baseline="0" noProof="0" dirty="0">
                <a:ln>
                  <a:noFill/>
                </a:ln>
                <a:solidFill>
                  <a:prstClr val="black"/>
                </a:solidFill>
                <a:effectLst/>
                <a:uLnTx/>
                <a:uFillTx/>
                <a:latin typeface="Helvetica"/>
                <a:ea typeface="黑体"/>
                <a:cs typeface="+mn-cs"/>
              </a:rPr>
              <a:t>2</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层全连接层以及</a:t>
            </a:r>
            <a:r>
              <a:rPr kumimoji="0" lang="en-US" altLang="zh-CN" sz="1400" b="0" i="0" u="none" strike="noStrike" kern="1200" cap="none" spc="0" normalizeH="0" baseline="0" noProof="0" dirty="0" err="1">
                <a:ln>
                  <a:noFill/>
                </a:ln>
                <a:solidFill>
                  <a:prstClr val="black"/>
                </a:solidFill>
                <a:effectLst/>
                <a:uLnTx/>
                <a:uFillTx/>
                <a:latin typeface="Helvetica"/>
                <a:ea typeface="黑体"/>
                <a:cs typeface="+mn-cs"/>
              </a:rPr>
              <a:t>softmax</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层。</a:t>
            </a:r>
            <a:endParaRPr kumimoji="0" lang="en-US" altLang="zh-CN" sz="1400" b="0" i="0" u="none" strike="noStrike" kern="1200" cap="none" spc="0" normalizeH="0" baseline="0" noProof="0" dirty="0">
              <a:ln>
                <a:noFill/>
              </a:ln>
              <a:solidFill>
                <a:prstClr val="black"/>
              </a:solidFill>
              <a:effectLst/>
              <a:uLnTx/>
              <a:uFillTx/>
              <a:latin typeface="Helvetica"/>
              <a:ea typeface="黑体"/>
              <a:cs typeface="+mn-cs"/>
            </a:endParaRPr>
          </a:p>
        </p:txBody>
      </p:sp>
      <p:sp>
        <p:nvSpPr>
          <p:cNvPr id="11" name="文本框 10"/>
          <p:cNvSpPr txBox="1"/>
          <p:nvPr/>
        </p:nvSpPr>
        <p:spPr>
          <a:xfrm>
            <a:off x="206924" y="1195686"/>
            <a:ext cx="5190836"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C00000"/>
                </a:solidFill>
                <a:effectLst/>
                <a:uLnTx/>
                <a:uFillTx/>
                <a:latin typeface="Helvetica"/>
                <a:ea typeface="黑体"/>
                <a:cs typeface="+mn-cs"/>
              </a:rPr>
              <a:t>CNN</a:t>
            </a: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模型</a:t>
            </a:r>
          </a:p>
        </p:txBody>
      </p:sp>
      <p:sp>
        <p:nvSpPr>
          <p:cNvPr id="12" name="文本框 11"/>
          <p:cNvSpPr txBox="1"/>
          <p:nvPr/>
        </p:nvSpPr>
        <p:spPr>
          <a:xfrm>
            <a:off x="5486192" y="4042590"/>
            <a:ext cx="16118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1D-CNN</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模型参数表</a:t>
            </a: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13" name="文本框 12"/>
          <p:cNvSpPr txBox="1"/>
          <p:nvPr/>
        </p:nvSpPr>
        <p:spPr>
          <a:xfrm>
            <a:off x="5486192" y="6447617"/>
            <a:ext cx="16118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2D-CNN</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模型参数表</a:t>
            </a: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14" name="文本框 13"/>
          <p:cNvSpPr txBox="1"/>
          <p:nvPr/>
        </p:nvSpPr>
        <p:spPr>
          <a:xfrm>
            <a:off x="308800" y="4400174"/>
            <a:ext cx="3188544" cy="1695336"/>
          </a:xfrm>
          <a:prstGeom prst="rect">
            <a:avLst/>
          </a:prstGeom>
          <a:solidFill>
            <a:srgbClr val="E9F8FD"/>
          </a:solidFill>
        </p:spPr>
        <p:txBody>
          <a:bodyPr wrap="square" rtlCol="0">
            <a:spAutoFit/>
          </a:bodyPr>
          <a:lstStyle/>
          <a:p>
            <a:pPr marL="0" marR="0" lvl="0" indent="0" algn="just" defTabSz="914400" rtl="0" eaLnBrk="1" fontAlgn="auto" latinLnBrk="0" hangingPunct="1">
              <a:lnSpc>
                <a:spcPts val="25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Helvetica"/>
                <a:ea typeface="黑体"/>
                <a:cs typeface="+mn-cs"/>
              </a:rPr>
              <a:t>2D-CNN</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模型：深度学习领域里最常见、最成熟的</a:t>
            </a:r>
            <a:r>
              <a:rPr kumimoji="0" lang="en-US" altLang="zh-CN" sz="1400" b="0" i="0" u="none" strike="noStrike" kern="1200" cap="none" spc="0" normalizeH="0" baseline="0" noProof="0" dirty="0">
                <a:ln>
                  <a:noFill/>
                </a:ln>
                <a:solidFill>
                  <a:prstClr val="black"/>
                </a:solidFill>
                <a:effectLst/>
                <a:uLnTx/>
                <a:uFillTx/>
                <a:latin typeface="Helvetica"/>
                <a:ea typeface="黑体"/>
                <a:cs typeface="+mn-cs"/>
              </a:rPr>
              <a:t>CNN</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模型。</a:t>
            </a:r>
            <a:endParaRPr kumimoji="0" lang="en-US" altLang="zh-CN" sz="1400" b="0" i="0" u="none" strike="noStrike" kern="1200" cap="none" spc="0" normalizeH="0" baseline="0" noProof="0" dirty="0">
              <a:ln>
                <a:noFill/>
              </a:ln>
              <a:solidFill>
                <a:prstClr val="black"/>
              </a:solidFill>
              <a:effectLst/>
              <a:uLnTx/>
              <a:uFillTx/>
              <a:latin typeface="Helvetica"/>
              <a:ea typeface="黑体"/>
              <a:cs typeface="+mn-cs"/>
            </a:endParaRPr>
          </a:p>
          <a:p>
            <a:pPr marL="0" marR="0" lvl="0" indent="0" algn="just" defTabSz="914400" rtl="0" eaLnBrk="1" fontAlgn="auto" latinLnBrk="0" hangingPunct="1">
              <a:lnSpc>
                <a:spcPts val="25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共计</a:t>
            </a:r>
            <a:r>
              <a:rPr kumimoji="0" lang="en-US" altLang="zh-CN" sz="1400" b="0" i="0" u="none" strike="noStrike" kern="1200" cap="none" spc="0" normalizeH="0" baseline="0" noProof="0" dirty="0">
                <a:ln>
                  <a:noFill/>
                </a:ln>
                <a:solidFill>
                  <a:prstClr val="black"/>
                </a:solidFill>
                <a:effectLst/>
                <a:uLnTx/>
                <a:uFillTx/>
                <a:latin typeface="Helvetica"/>
                <a:ea typeface="黑体"/>
                <a:cs typeface="+mn-cs"/>
              </a:rPr>
              <a:t>8</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层，包含</a:t>
            </a:r>
            <a:r>
              <a:rPr kumimoji="0" lang="en-US" altLang="zh-CN" sz="1400" b="0" i="0" u="none" strike="noStrike" kern="1200" cap="none" spc="0" normalizeH="0" baseline="0" noProof="0" dirty="0">
                <a:ln>
                  <a:noFill/>
                </a:ln>
                <a:solidFill>
                  <a:prstClr val="black"/>
                </a:solidFill>
                <a:effectLst/>
                <a:uLnTx/>
                <a:uFillTx/>
                <a:latin typeface="Helvetica"/>
                <a:ea typeface="黑体"/>
                <a:cs typeface="+mn-cs"/>
              </a:rPr>
              <a:t>3</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层带</a:t>
            </a:r>
            <a:r>
              <a:rPr kumimoji="0" lang="en-US" altLang="zh-CN" sz="1400" b="0" i="0" u="none" strike="noStrike" kern="1200" cap="none" spc="0" normalizeH="0" baseline="0" noProof="0" dirty="0">
                <a:ln>
                  <a:noFill/>
                </a:ln>
                <a:solidFill>
                  <a:prstClr val="black"/>
                </a:solidFill>
                <a:effectLst/>
                <a:uLnTx/>
                <a:uFillTx/>
                <a:latin typeface="Helvetica"/>
                <a:ea typeface="黑体"/>
                <a:cs typeface="+mn-cs"/>
              </a:rPr>
              <a:t>Batch Normalization</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处理的卷积层、</a:t>
            </a:r>
            <a:r>
              <a:rPr kumimoji="0" lang="en-US" altLang="zh-CN" sz="1400" b="0" i="0" u="none" strike="noStrike" kern="1200" cap="none" spc="0" normalizeH="0" baseline="0" noProof="0" dirty="0">
                <a:ln>
                  <a:noFill/>
                </a:ln>
                <a:solidFill>
                  <a:prstClr val="black"/>
                </a:solidFill>
                <a:effectLst/>
                <a:uLnTx/>
                <a:uFillTx/>
                <a:latin typeface="Helvetica"/>
                <a:ea typeface="黑体"/>
                <a:cs typeface="+mn-cs"/>
              </a:rPr>
              <a:t>2</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层汇聚层、</a:t>
            </a:r>
            <a:r>
              <a:rPr kumimoji="0" lang="en-US" altLang="zh-CN" sz="1400" b="0" i="0" u="none" strike="noStrike" kern="1200" cap="none" spc="0" normalizeH="0" baseline="0" noProof="0" dirty="0">
                <a:ln>
                  <a:noFill/>
                </a:ln>
                <a:solidFill>
                  <a:prstClr val="black"/>
                </a:solidFill>
                <a:effectLst/>
                <a:uLnTx/>
                <a:uFillTx/>
                <a:latin typeface="Helvetica"/>
                <a:ea typeface="黑体"/>
                <a:cs typeface="+mn-cs"/>
              </a:rPr>
              <a:t>2</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层全连接层以及</a:t>
            </a:r>
            <a:r>
              <a:rPr kumimoji="0" lang="en-US" altLang="zh-CN" sz="1400" b="0" i="0" u="none" strike="noStrike" kern="1200" cap="none" spc="0" normalizeH="0" baseline="0" noProof="0" dirty="0" err="1">
                <a:ln>
                  <a:noFill/>
                </a:ln>
                <a:solidFill>
                  <a:prstClr val="black"/>
                </a:solidFill>
                <a:effectLst/>
                <a:uLnTx/>
                <a:uFillTx/>
                <a:latin typeface="Helvetica"/>
                <a:ea typeface="黑体"/>
                <a:cs typeface="+mn-cs"/>
              </a:rPr>
              <a:t>softmax</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层。</a:t>
            </a:r>
            <a:endParaRPr kumimoji="0" lang="en-US" altLang="zh-CN" sz="1400" b="0" i="0" u="none" strike="noStrike" kern="1200" cap="none" spc="0" normalizeH="0" baseline="0" noProof="0" dirty="0">
              <a:ln>
                <a:noFill/>
              </a:ln>
              <a:solidFill>
                <a:prstClr val="black"/>
              </a:solidFill>
              <a:effectLst/>
              <a:uLnTx/>
              <a:uFillTx/>
              <a:latin typeface="Helvetica"/>
              <a:ea typeface="黑体"/>
              <a:cs typeface="+mn-cs"/>
            </a:endParaRPr>
          </a:p>
        </p:txBody>
      </p:sp>
      <p:sp>
        <p:nvSpPr>
          <p:cNvPr id="4" name="灯片编号占位符 3">
            <a:extLst>
              <a:ext uri="{FF2B5EF4-FFF2-40B4-BE49-F238E27FC236}">
                <a16:creationId xmlns:a16="http://schemas.microsoft.com/office/drawing/2014/main" id="{356F58D9-3D25-4F85-BDD4-8548811B91FE}"/>
              </a:ext>
            </a:extLst>
          </p:cNvPr>
          <p:cNvSpPr>
            <a:spLocks noGrp="1"/>
          </p:cNvSpPr>
          <p:nvPr>
            <p:ph type="sldNum" sz="quarter" idx="10"/>
          </p:nvPr>
        </p:nvSpPr>
        <p:spPr/>
        <p:txBody>
          <a:bodyPr/>
          <a:lstStyle/>
          <a:p>
            <a:fld id="{6DE2FBD6-56D3-45DC-8484-A22812E13BA8}" type="slidenum">
              <a:rPr lang="zh-CN" altLang="en-US" smtClean="0"/>
              <a:pPr/>
              <a:t>33</a:t>
            </a:fld>
            <a:endParaRPr lang="zh-CN" altLang="en-US"/>
          </a:p>
        </p:txBody>
      </p:sp>
      <p:pic>
        <p:nvPicPr>
          <p:cNvPr id="5" name="图片 4">
            <a:extLst>
              <a:ext uri="{FF2B5EF4-FFF2-40B4-BE49-F238E27FC236}">
                <a16:creationId xmlns:a16="http://schemas.microsoft.com/office/drawing/2014/main" id="{B8D3F133-BE11-4488-AA59-13A06B5B23C9}"/>
              </a:ext>
            </a:extLst>
          </p:cNvPr>
          <p:cNvPicPr>
            <a:picLocks noChangeAspect="1"/>
          </p:cNvPicPr>
          <p:nvPr/>
        </p:nvPicPr>
        <p:blipFill>
          <a:blip r:embed="rId3"/>
          <a:stretch>
            <a:fillRect/>
          </a:stretch>
        </p:blipFill>
        <p:spPr>
          <a:xfrm>
            <a:off x="3886068" y="1634273"/>
            <a:ext cx="4596428" cy="2408317"/>
          </a:xfrm>
          <a:prstGeom prst="rect">
            <a:avLst/>
          </a:prstGeom>
        </p:spPr>
      </p:pic>
      <p:pic>
        <p:nvPicPr>
          <p:cNvPr id="8" name="图片 7">
            <a:extLst>
              <a:ext uri="{FF2B5EF4-FFF2-40B4-BE49-F238E27FC236}">
                <a16:creationId xmlns:a16="http://schemas.microsoft.com/office/drawing/2014/main" id="{E5FB016F-5597-4E26-8DDB-CBF163480498}"/>
              </a:ext>
            </a:extLst>
          </p:cNvPr>
          <p:cNvPicPr>
            <a:picLocks noChangeAspect="1"/>
          </p:cNvPicPr>
          <p:nvPr/>
        </p:nvPicPr>
        <p:blipFill>
          <a:blip r:embed="rId4"/>
          <a:stretch>
            <a:fillRect/>
          </a:stretch>
        </p:blipFill>
        <p:spPr>
          <a:xfrm>
            <a:off x="3886068" y="4421204"/>
            <a:ext cx="4596428" cy="2026413"/>
          </a:xfrm>
          <a:prstGeom prst="rect">
            <a:avLst/>
          </a:prstGeom>
        </p:spPr>
      </p:pic>
    </p:spTree>
    <p:extLst>
      <p:ext uri="{BB962C8B-B14F-4D97-AF65-F5344CB8AC3E}">
        <p14:creationId xmlns:p14="http://schemas.microsoft.com/office/powerpoint/2010/main" val="241496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主要工作及成果</a:t>
            </a:r>
          </a:p>
        </p:txBody>
      </p:sp>
      <p:sp>
        <p:nvSpPr>
          <p:cNvPr id="30" name="文本框 29"/>
          <p:cNvSpPr txBox="1"/>
          <p:nvPr/>
        </p:nvSpPr>
        <p:spPr>
          <a:xfrm>
            <a:off x="206924" y="908462"/>
            <a:ext cx="85565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研究内容二：基于加密流原始载荷的主机属性发现</a:t>
            </a:r>
          </a:p>
        </p:txBody>
      </p:sp>
      <p:grpSp>
        <p:nvGrpSpPr>
          <p:cNvPr id="52" name="组合 51"/>
          <p:cNvGrpSpPr/>
          <p:nvPr/>
        </p:nvGrpSpPr>
        <p:grpSpPr>
          <a:xfrm>
            <a:off x="3903828" y="1364963"/>
            <a:ext cx="5090068" cy="4682604"/>
            <a:chOff x="3873062" y="1492678"/>
            <a:chExt cx="5090068" cy="4682604"/>
          </a:xfrm>
        </p:grpSpPr>
        <p:pic>
          <p:nvPicPr>
            <p:cNvPr id="2050" name="Picture 2" descr="https://www.mdpi.com/water/water-11-01387/article_deploy/html/images/water-11-01387-g00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9866" y="2095927"/>
              <a:ext cx="4863264" cy="407935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bwMode="auto">
            <a:xfrm>
              <a:off x="5009486" y="3245536"/>
              <a:ext cx="578477" cy="986319"/>
            </a:xfrm>
            <a:prstGeom prst="rect">
              <a:avLst/>
            </a:prstGeom>
            <a:noFill/>
            <a:ln w="19050" cap="flat">
              <a:solidFill>
                <a:srgbClr val="C00000"/>
              </a:solidFill>
              <a:prstDash val="sysDot"/>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cxnSp>
          <p:nvCxnSpPr>
            <p:cNvPr id="7" name="直接箭头连接符 6"/>
            <p:cNvCxnSpPr>
              <a:stCxn id="4" idx="0"/>
              <a:endCxn id="9" idx="2"/>
            </p:cNvCxnSpPr>
            <p:nvPr/>
          </p:nvCxnSpPr>
          <p:spPr>
            <a:xfrm flipH="1" flipV="1">
              <a:off x="4664482" y="2364213"/>
              <a:ext cx="634243" cy="881323"/>
            </a:xfrm>
            <a:prstGeom prst="straightConnector1">
              <a:avLst/>
            </a:prstGeom>
            <a:ln w="9525">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3873062" y="2056436"/>
              <a:ext cx="158283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C00000"/>
                  </a:solidFill>
                  <a:effectLst/>
                  <a:uLnTx/>
                  <a:uFillTx/>
                  <a:latin typeface="Helvetica"/>
                  <a:ea typeface="黑体"/>
                  <a:cs typeface="+mn-cs"/>
                </a:rPr>
                <a:t>遗忘门</a:t>
              </a:r>
            </a:p>
          </p:txBody>
        </p:sp>
        <p:sp>
          <p:nvSpPr>
            <p:cNvPr id="32" name="矩形 31"/>
            <p:cNvSpPr/>
            <p:nvPr/>
          </p:nvSpPr>
          <p:spPr bwMode="auto">
            <a:xfrm>
              <a:off x="5690423" y="3245536"/>
              <a:ext cx="578477" cy="986319"/>
            </a:xfrm>
            <a:prstGeom prst="rect">
              <a:avLst/>
            </a:prstGeom>
            <a:noFill/>
            <a:ln w="19050" cap="flat">
              <a:solidFill>
                <a:srgbClr val="C00000"/>
              </a:solidFill>
              <a:prstDash val="sysDot"/>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cxnSp>
          <p:nvCxnSpPr>
            <p:cNvPr id="33" name="直接箭头连接符 32"/>
            <p:cNvCxnSpPr>
              <a:stCxn id="32" idx="0"/>
              <a:endCxn id="34" idx="2"/>
            </p:cNvCxnSpPr>
            <p:nvPr/>
          </p:nvCxnSpPr>
          <p:spPr>
            <a:xfrm flipV="1">
              <a:off x="5979662" y="2167977"/>
              <a:ext cx="1263" cy="1077559"/>
            </a:xfrm>
            <a:prstGeom prst="straightConnector1">
              <a:avLst/>
            </a:prstGeom>
            <a:ln w="9525">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34" name="文本框 33"/>
            <p:cNvSpPr txBox="1"/>
            <p:nvPr/>
          </p:nvSpPr>
          <p:spPr>
            <a:xfrm>
              <a:off x="5189505" y="1860200"/>
              <a:ext cx="158283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C00000"/>
                  </a:solidFill>
                  <a:effectLst/>
                  <a:uLnTx/>
                  <a:uFillTx/>
                  <a:latin typeface="Helvetica"/>
                  <a:ea typeface="黑体"/>
                  <a:cs typeface="+mn-cs"/>
                </a:rPr>
                <a:t>输入门</a:t>
              </a:r>
            </a:p>
          </p:txBody>
        </p:sp>
        <p:sp>
          <p:nvSpPr>
            <p:cNvPr id="39" name="矩形 38"/>
            <p:cNvSpPr/>
            <p:nvPr/>
          </p:nvSpPr>
          <p:spPr bwMode="auto">
            <a:xfrm>
              <a:off x="6878815" y="3245536"/>
              <a:ext cx="578477" cy="986319"/>
            </a:xfrm>
            <a:prstGeom prst="rect">
              <a:avLst/>
            </a:prstGeom>
            <a:noFill/>
            <a:ln w="19050" cap="flat">
              <a:solidFill>
                <a:srgbClr val="C00000"/>
              </a:solidFill>
              <a:prstDash val="sysDot"/>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cxnSp>
          <p:nvCxnSpPr>
            <p:cNvPr id="40" name="直接箭头连接符 39"/>
            <p:cNvCxnSpPr>
              <a:stCxn id="39" idx="0"/>
              <a:endCxn id="42" idx="2"/>
            </p:cNvCxnSpPr>
            <p:nvPr/>
          </p:nvCxnSpPr>
          <p:spPr>
            <a:xfrm flipH="1" flipV="1">
              <a:off x="7168053" y="1800455"/>
              <a:ext cx="1" cy="1445081"/>
            </a:xfrm>
            <a:prstGeom prst="straightConnector1">
              <a:avLst/>
            </a:prstGeom>
            <a:ln w="9525">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42" name="文本框 41"/>
            <p:cNvSpPr txBox="1"/>
            <p:nvPr/>
          </p:nvSpPr>
          <p:spPr>
            <a:xfrm>
              <a:off x="6376633" y="1492678"/>
              <a:ext cx="158283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C00000"/>
                  </a:solidFill>
                  <a:effectLst/>
                  <a:uLnTx/>
                  <a:uFillTx/>
                  <a:latin typeface="Helvetica"/>
                  <a:ea typeface="黑体"/>
                  <a:cs typeface="+mn-cs"/>
                </a:rPr>
                <a:t>输出门</a:t>
              </a:r>
            </a:p>
          </p:txBody>
        </p:sp>
      </p:grpSp>
      <mc:AlternateContent xmlns:mc="http://schemas.openxmlformats.org/markup-compatibility/2006" xmlns:a14="http://schemas.microsoft.com/office/drawing/2010/main">
        <mc:Choice Requires="a14">
          <p:sp>
            <p:nvSpPr>
              <p:cNvPr id="48" name="文本框 47"/>
              <p:cNvSpPr txBox="1"/>
              <p:nvPr/>
            </p:nvSpPr>
            <p:spPr>
              <a:xfrm>
                <a:off x="343516" y="3744501"/>
                <a:ext cx="3745027" cy="2303066"/>
              </a:xfrm>
              <a:prstGeom prst="rect">
                <a:avLst/>
              </a:prstGeom>
              <a:solidFill>
                <a:srgbClr val="E9F8FD"/>
              </a:solidFill>
            </p:spPr>
            <p:txBody>
              <a:bodyPr wrap="square" rtlCol="0">
                <a:spAutoFit/>
              </a:bodyPr>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Helvetica"/>
                    <a:ea typeface="黑体"/>
                    <a:cs typeface="+mn-cs"/>
                  </a:rPr>
                  <a:t>门控机制：</a:t>
                </a:r>
                <a:endParaRPr kumimoji="0" lang="en-US" altLang="zh-CN" sz="1600" b="0" i="0" u="none" strike="noStrike" kern="1200" cap="none" spc="0" normalizeH="0" baseline="0" noProof="0" dirty="0">
                  <a:ln>
                    <a:noFill/>
                  </a:ln>
                  <a:solidFill>
                    <a:prstClr val="black"/>
                  </a:solidFill>
                  <a:effectLst/>
                  <a:uLnTx/>
                  <a:uFillTx/>
                  <a:latin typeface="Helvetica"/>
                  <a:ea typeface="黑体"/>
                  <a:cs typeface="+mn-cs"/>
                </a:endParaRPr>
              </a:p>
              <a:p>
                <a:pPr marL="285750" marR="0" lvl="0" indent="-285750" algn="just" defTabSz="914400" rtl="0" eaLnBrk="1" fontAlgn="auto" latinLnBrk="0" hangingPunct="1">
                  <a:lnSpc>
                    <a:spcPts val="25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遗忘门：控制上一个时刻的内部状态</a:t>
                </a:r>
                <a14:m>
                  <m:oMath xmlns:m="http://schemas.openxmlformats.org/officeDocument/2006/math">
                    <m:sSub>
                      <m:sSubPr>
                        <m:ctrlPr>
                          <a:rPr kumimoji="0" lang="en-US" altLang="zh-CN" sz="14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𝐶</m:t>
                        </m:r>
                      </m:e>
                      <m:sub>
                        <m:r>
                          <a:rPr kumimoji="0" lang="en-US" altLang="zh-CN" sz="14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𝑡</m:t>
                        </m:r>
                        <m:r>
                          <a:rPr kumimoji="0" lang="en-US" altLang="zh-CN" sz="14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−1</m:t>
                        </m:r>
                      </m:sub>
                    </m:sSub>
                  </m:oMath>
                </a14:m>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需要</a:t>
                </a:r>
                <a:r>
                  <a:rPr kumimoji="0" lang="zh-CN" altLang="en-US" sz="1400" b="0" i="0" u="none" strike="noStrike" kern="1200" cap="none" spc="0" normalizeH="0" baseline="0" noProof="0" dirty="0">
                    <a:ln>
                      <a:noFill/>
                    </a:ln>
                    <a:solidFill>
                      <a:srgbClr val="C00000"/>
                    </a:solidFill>
                    <a:effectLst/>
                    <a:uLnTx/>
                    <a:uFillTx/>
                    <a:latin typeface="Helvetica"/>
                    <a:ea typeface="黑体"/>
                    <a:cs typeface="+mn-cs"/>
                  </a:rPr>
                  <a:t>遗忘</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多少信息。</a:t>
                </a:r>
                <a:endParaRPr kumimoji="0" lang="en-US" altLang="zh-CN" sz="1400" b="0" i="0" u="none" strike="noStrike" kern="1200" cap="none" spc="0" normalizeH="0" baseline="0" noProof="0" dirty="0">
                  <a:ln>
                    <a:noFill/>
                  </a:ln>
                  <a:solidFill>
                    <a:prstClr val="black"/>
                  </a:solidFill>
                  <a:effectLst/>
                  <a:uLnTx/>
                  <a:uFillTx/>
                  <a:latin typeface="Helvetica"/>
                  <a:ea typeface="黑体"/>
                  <a:cs typeface="+mn-cs"/>
                </a:endParaRPr>
              </a:p>
              <a:p>
                <a:pPr marL="285750" marR="0" lvl="0" indent="-285750" algn="just" defTabSz="914400" rtl="0" eaLnBrk="1" fontAlgn="auto" latinLnBrk="0" hangingPunct="1">
                  <a:lnSpc>
                    <a:spcPts val="25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输入门</a:t>
                </a:r>
                <a:r>
                  <a:rPr kumimoji="0" lang="zh-CN" altLang="en-US" sz="1400" b="1" i="0" u="none" strike="noStrike" kern="1200" cap="none" spc="0" normalizeH="0" baseline="0" noProof="0" dirty="0">
                    <a:ln>
                      <a:noFill/>
                    </a:ln>
                    <a:solidFill>
                      <a:prstClr val="black"/>
                    </a:solidFill>
                    <a:effectLst/>
                    <a:uLnTx/>
                    <a:uFillTx/>
                    <a:latin typeface="Helvetica"/>
                    <a:ea typeface="黑体"/>
                    <a:cs typeface="+mn-cs"/>
                  </a:rPr>
                  <a:t>：</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控制当前时刻的输入有多少信息需要</a:t>
                </a:r>
                <a:r>
                  <a:rPr kumimoji="0" lang="zh-CN" altLang="en-US" sz="1400" b="0" i="0" u="none" strike="noStrike" kern="1200" cap="none" spc="0" normalizeH="0" baseline="0" noProof="0" dirty="0">
                    <a:ln>
                      <a:noFill/>
                    </a:ln>
                    <a:solidFill>
                      <a:srgbClr val="C00000"/>
                    </a:solidFill>
                    <a:effectLst/>
                    <a:uLnTx/>
                    <a:uFillTx/>
                    <a:latin typeface="Helvetica"/>
                    <a:ea typeface="黑体"/>
                    <a:cs typeface="+mn-cs"/>
                  </a:rPr>
                  <a:t>保存</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a:t>
                </a:r>
                <a:endParaRPr kumimoji="0" lang="en-US" altLang="zh-CN" sz="1400" b="0" i="0" u="none" strike="noStrike" kern="1200" cap="none" spc="0" normalizeH="0" baseline="0" noProof="0" dirty="0">
                  <a:ln>
                    <a:noFill/>
                  </a:ln>
                  <a:solidFill>
                    <a:prstClr val="black"/>
                  </a:solidFill>
                  <a:effectLst/>
                  <a:uLnTx/>
                  <a:uFillTx/>
                  <a:latin typeface="Helvetica"/>
                  <a:ea typeface="黑体"/>
                  <a:cs typeface="+mn-cs"/>
                </a:endParaRPr>
              </a:p>
              <a:p>
                <a:pPr marL="285750" marR="0" lvl="0" indent="-285750" algn="just" defTabSz="914400" rtl="0" eaLnBrk="1" fontAlgn="auto" latinLnBrk="0" hangingPunct="1">
                  <a:lnSpc>
                    <a:spcPts val="25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输出门</a:t>
                </a:r>
                <a:r>
                  <a:rPr kumimoji="0" lang="zh-CN" altLang="en-US" sz="1400" b="1" i="0" u="none" strike="noStrike" kern="1200" cap="none" spc="0" normalizeH="0" baseline="0" noProof="0" dirty="0">
                    <a:ln>
                      <a:noFill/>
                    </a:ln>
                    <a:solidFill>
                      <a:prstClr val="black"/>
                    </a:solidFill>
                    <a:effectLst/>
                    <a:uLnTx/>
                    <a:uFillTx/>
                    <a:latin typeface="Helvetica"/>
                    <a:ea typeface="黑体"/>
                    <a:cs typeface="+mn-cs"/>
                  </a:rPr>
                  <a:t>：</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控制当前时刻的内部状态</a:t>
                </a:r>
                <a14:m>
                  <m:oMath xmlns:m="http://schemas.openxmlformats.org/officeDocument/2006/math">
                    <m:sSub>
                      <m:sSubPr>
                        <m:ctrlPr>
                          <a:rPr kumimoji="0" lang="en-US" altLang="zh-CN" sz="14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dirty="0">
                            <a:ln>
                              <a:noFill/>
                            </a:ln>
                            <a:solidFill>
                              <a:prstClr val="black"/>
                            </a:solidFill>
                            <a:effectLst/>
                            <a:uLnTx/>
                            <a:uFillTx/>
                            <a:latin typeface="Cambria Math" panose="02040503050406030204" pitchFamily="18" charset="0"/>
                            <a:cs typeface="+mn-cs"/>
                          </a:rPr>
                          <m:t>𝐶</m:t>
                        </m:r>
                      </m:e>
                      <m:sub>
                        <m:r>
                          <a:rPr kumimoji="0" lang="en-US" altLang="zh-CN" sz="14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𝑡</m:t>
                        </m:r>
                      </m:sub>
                    </m:sSub>
                  </m:oMath>
                </a14:m>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有多少信息需要</a:t>
                </a:r>
                <a:r>
                  <a:rPr kumimoji="0" lang="zh-CN" altLang="en-US" sz="1400" b="0" i="0" u="none" strike="noStrike" kern="1200" cap="none" spc="0" normalizeH="0" baseline="0" noProof="0" dirty="0">
                    <a:ln>
                      <a:noFill/>
                    </a:ln>
                    <a:solidFill>
                      <a:srgbClr val="C00000"/>
                    </a:solidFill>
                    <a:effectLst/>
                    <a:uLnTx/>
                    <a:uFillTx/>
                    <a:latin typeface="Helvetica"/>
                    <a:ea typeface="黑体"/>
                    <a:cs typeface="+mn-cs"/>
                  </a:rPr>
                  <a:t>输出</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给外部状态</a:t>
                </a:r>
                <a14:m>
                  <m:oMath xmlns:m="http://schemas.openxmlformats.org/officeDocument/2006/math">
                    <m:sSub>
                      <m:sSubPr>
                        <m:ctrlPr>
                          <a:rPr kumimoji="0" lang="en-US" altLang="zh-CN" sz="14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h</m:t>
                        </m:r>
                      </m:e>
                      <m:sub>
                        <m:r>
                          <a:rPr kumimoji="0" lang="en-US" altLang="zh-CN" sz="14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𝑡</m:t>
                        </m:r>
                      </m:sub>
                    </m:sSub>
                  </m:oMath>
                </a14:m>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a:t>
                </a:r>
                <a:r>
                  <a:rPr kumimoji="0" lang="zh-CN" altLang="en-US" sz="1600" b="0" i="0" u="none" strike="noStrike" kern="1200" cap="none" spc="0" normalizeH="0" baseline="0" noProof="0" dirty="0">
                    <a:ln>
                      <a:noFill/>
                    </a:ln>
                    <a:solidFill>
                      <a:prstClr val="black"/>
                    </a:solidFill>
                    <a:effectLst/>
                    <a:uLnTx/>
                    <a:uFillTx/>
                    <a:latin typeface="Helvetica"/>
                    <a:ea typeface="黑体"/>
                    <a:cs typeface="+mn-cs"/>
                  </a:rPr>
                  <a:t> </a:t>
                </a:r>
              </a:p>
            </p:txBody>
          </p:sp>
        </mc:Choice>
        <mc:Fallback xmlns="">
          <p:sp>
            <p:nvSpPr>
              <p:cNvPr id="48" name="文本框 47"/>
              <p:cNvSpPr txBox="1">
                <a:spLocks noRot="1" noChangeAspect="1" noMove="1" noResize="1" noEditPoints="1" noAdjustHandles="1" noChangeArrowheads="1" noChangeShapeType="1" noTextEdit="1"/>
              </p:cNvSpPr>
              <p:nvPr/>
            </p:nvSpPr>
            <p:spPr>
              <a:xfrm>
                <a:off x="343516" y="3744501"/>
                <a:ext cx="3745027" cy="2303066"/>
              </a:xfrm>
              <a:prstGeom prst="rect">
                <a:avLst/>
              </a:prstGeom>
              <a:blipFill>
                <a:blip r:embed="rId4"/>
                <a:stretch>
                  <a:fillRect l="-813" r="-325" b="-1323"/>
                </a:stretch>
              </a:blipFill>
            </p:spPr>
            <p:txBody>
              <a:bodyPr/>
              <a:lstStyle/>
              <a:p>
                <a:r>
                  <a:rPr lang="zh-CN" altLang="en-US">
                    <a:noFill/>
                  </a:rPr>
                  <a:t> </a:t>
                </a:r>
              </a:p>
            </p:txBody>
          </p:sp>
        </mc:Fallback>
      </mc:AlternateContent>
      <p:sp>
        <p:nvSpPr>
          <p:cNvPr id="49" name="文本框 48"/>
          <p:cNvSpPr txBox="1"/>
          <p:nvPr/>
        </p:nvSpPr>
        <p:spPr>
          <a:xfrm>
            <a:off x="356672" y="1623146"/>
            <a:ext cx="3689782" cy="1374735"/>
          </a:xfrm>
          <a:prstGeom prst="rect">
            <a:avLst/>
          </a:prstGeom>
          <a:solidFill>
            <a:srgbClr val="E9F8FD"/>
          </a:solidFill>
        </p:spPr>
        <p:txBody>
          <a:bodyPr wrap="square" rtlCol="0">
            <a:spAutoFit/>
          </a:bodyPr>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Helvetica"/>
                <a:ea typeface="黑体"/>
                <a:cs typeface="+mn-cs"/>
              </a:rPr>
              <a:t>模型特点：</a:t>
            </a:r>
            <a:endParaRPr kumimoji="0" lang="en-US" altLang="zh-CN" sz="1600" b="0" i="0" u="none" strike="noStrike" kern="1200" cap="none" spc="0" normalizeH="0" baseline="0" noProof="0" dirty="0">
              <a:ln>
                <a:noFill/>
              </a:ln>
              <a:solidFill>
                <a:prstClr val="black"/>
              </a:solidFill>
              <a:effectLst/>
              <a:uLnTx/>
              <a:uFillTx/>
              <a:latin typeface="Helvetica"/>
              <a:ea typeface="黑体"/>
              <a:cs typeface="+mn-cs"/>
            </a:endParaRPr>
          </a:p>
          <a:p>
            <a:pPr marL="285750" marR="0" lvl="0" indent="-285750" algn="just" defTabSz="914400" rtl="0" eaLnBrk="1" fontAlgn="auto" latinLnBrk="0" hangingPunct="1">
              <a:lnSpc>
                <a:spcPts val="25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可以有效利用原始流量中各相邻字节间的</a:t>
            </a:r>
            <a:r>
              <a:rPr kumimoji="0" lang="zh-CN" altLang="en-US" sz="1400" b="0" i="0" u="none" strike="noStrike" kern="1200" cap="none" spc="0" normalizeH="0" baseline="0" noProof="0" dirty="0">
                <a:ln>
                  <a:noFill/>
                </a:ln>
                <a:solidFill>
                  <a:srgbClr val="C00000"/>
                </a:solidFill>
                <a:effectLst/>
                <a:uLnTx/>
                <a:uFillTx/>
                <a:latin typeface="Helvetica"/>
                <a:ea typeface="黑体"/>
                <a:cs typeface="+mn-cs"/>
              </a:rPr>
              <a:t>序列关系</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信息。</a:t>
            </a:r>
            <a:endParaRPr kumimoji="0" lang="en-US" altLang="zh-CN" sz="1400" b="0" i="0" u="none" strike="noStrike" kern="1200" cap="none" spc="0" normalizeH="0" baseline="0" noProof="0" dirty="0">
              <a:ln>
                <a:noFill/>
              </a:ln>
              <a:solidFill>
                <a:prstClr val="black"/>
              </a:solidFill>
              <a:effectLst/>
              <a:uLnTx/>
              <a:uFillTx/>
              <a:latin typeface="Helvetica"/>
              <a:ea typeface="黑体"/>
              <a:cs typeface="+mn-cs"/>
            </a:endParaRPr>
          </a:p>
          <a:p>
            <a:pPr marL="285750" marR="0" lvl="0" indent="-285750" algn="just" defTabSz="914400" rtl="0" eaLnBrk="1" fontAlgn="auto" latinLnBrk="0" hangingPunct="1">
              <a:lnSpc>
                <a:spcPts val="25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 </a:t>
            </a:r>
            <a:r>
              <a:rPr kumimoji="0" lang="zh-CN" altLang="en-US" sz="1400" b="0" i="0" u="none" strike="noStrike" kern="1200" cap="none" spc="0" normalizeH="0" baseline="0" noProof="0" dirty="0">
                <a:ln>
                  <a:noFill/>
                </a:ln>
                <a:solidFill>
                  <a:srgbClr val="C00000"/>
                </a:solidFill>
                <a:effectLst/>
                <a:uLnTx/>
                <a:uFillTx/>
                <a:latin typeface="Helvetica"/>
                <a:ea typeface="黑体"/>
                <a:cs typeface="+mn-cs"/>
              </a:rPr>
              <a:t>门控机制</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解决了</a:t>
            </a:r>
            <a:r>
              <a:rPr kumimoji="0" lang="zh-CN" altLang="en-US" sz="1400" b="0" i="0" u="none" strike="noStrike" kern="1200" cap="none" spc="0" normalizeH="0" baseline="0" noProof="0" dirty="0">
                <a:ln>
                  <a:noFill/>
                </a:ln>
                <a:solidFill>
                  <a:srgbClr val="C00000"/>
                </a:solidFill>
                <a:effectLst/>
                <a:uLnTx/>
                <a:uFillTx/>
                <a:latin typeface="Helvetica"/>
                <a:ea typeface="黑体"/>
                <a:cs typeface="+mn-cs"/>
              </a:rPr>
              <a:t>长程依赖</a:t>
            </a:r>
            <a:r>
              <a:rPr kumimoji="0" lang="zh-CN" altLang="en-US" sz="1400" b="0" i="0" u="none" strike="noStrike" kern="1200" cap="none" spc="0" normalizeH="0" baseline="0" noProof="0" dirty="0">
                <a:ln>
                  <a:noFill/>
                </a:ln>
                <a:solidFill>
                  <a:prstClr val="black"/>
                </a:solidFill>
                <a:effectLst/>
                <a:uLnTx/>
                <a:uFillTx/>
                <a:latin typeface="Helvetica"/>
                <a:ea typeface="黑体"/>
                <a:cs typeface="+mn-cs"/>
              </a:rPr>
              <a:t>问题。</a:t>
            </a:r>
          </a:p>
        </p:txBody>
      </p:sp>
      <p:sp>
        <p:nvSpPr>
          <p:cNvPr id="18" name="文本框 17"/>
          <p:cNvSpPr txBox="1"/>
          <p:nvPr/>
        </p:nvSpPr>
        <p:spPr>
          <a:xfrm>
            <a:off x="206924" y="1195686"/>
            <a:ext cx="5190836"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C00000"/>
                </a:solidFill>
                <a:effectLst/>
                <a:uLnTx/>
                <a:uFillTx/>
                <a:latin typeface="Helvetica"/>
                <a:ea typeface="黑体"/>
                <a:cs typeface="+mn-cs"/>
              </a:rPr>
              <a:t>LSTM</a:t>
            </a: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模型</a:t>
            </a:r>
          </a:p>
        </p:txBody>
      </p:sp>
      <p:sp>
        <p:nvSpPr>
          <p:cNvPr id="20" name="文本框 19"/>
          <p:cNvSpPr txBox="1"/>
          <p:nvPr/>
        </p:nvSpPr>
        <p:spPr>
          <a:xfrm>
            <a:off x="5756337" y="6047567"/>
            <a:ext cx="16118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LSTM</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模型原理图</a:t>
            </a: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cxnSp>
        <p:nvCxnSpPr>
          <p:cNvPr id="21" name="直接箭头连接符 20"/>
          <p:cNvCxnSpPr/>
          <p:nvPr/>
        </p:nvCxnSpPr>
        <p:spPr>
          <a:xfrm flipH="1">
            <a:off x="838986" y="2936318"/>
            <a:ext cx="296944" cy="92867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23" name="圆角矩形 22"/>
          <p:cNvSpPr/>
          <p:nvPr/>
        </p:nvSpPr>
        <p:spPr bwMode="auto">
          <a:xfrm>
            <a:off x="711724" y="2677159"/>
            <a:ext cx="848412" cy="259159"/>
          </a:xfrm>
          <a:prstGeom prst="roundRect">
            <a:avLst>
              <a:gd name="adj" fmla="val 50000"/>
            </a:avLst>
          </a:prstGeom>
          <a:noFill/>
          <a:ln w="19050" cap="flat">
            <a:solidFill>
              <a:srgbClr val="C00000"/>
            </a:solidFill>
            <a:prstDash val="sysDash"/>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3" name="文本框 2"/>
          <p:cNvSpPr txBox="1"/>
          <p:nvPr/>
        </p:nvSpPr>
        <p:spPr>
          <a:xfrm>
            <a:off x="4151263" y="2883246"/>
            <a:ext cx="581799" cy="20005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细胞状态</a:t>
            </a:r>
          </a:p>
        </p:txBody>
      </p:sp>
      <p:sp>
        <p:nvSpPr>
          <p:cNvPr id="22" name="文本框 21"/>
          <p:cNvSpPr txBox="1"/>
          <p:nvPr/>
        </p:nvSpPr>
        <p:spPr>
          <a:xfrm>
            <a:off x="4151263" y="4265351"/>
            <a:ext cx="581799" cy="20005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隐层状态</a:t>
            </a:r>
          </a:p>
        </p:txBody>
      </p:sp>
      <p:sp>
        <p:nvSpPr>
          <p:cNvPr id="6" name="矩形 5"/>
          <p:cNvSpPr/>
          <p:nvPr/>
        </p:nvSpPr>
        <p:spPr bwMode="auto">
          <a:xfrm>
            <a:off x="4215352" y="2905362"/>
            <a:ext cx="469557" cy="137236"/>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28" name="矩形 27"/>
          <p:cNvSpPr/>
          <p:nvPr/>
        </p:nvSpPr>
        <p:spPr bwMode="auto">
          <a:xfrm>
            <a:off x="4191521" y="4323311"/>
            <a:ext cx="469557" cy="137236"/>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29" name="矩形 28"/>
          <p:cNvSpPr/>
          <p:nvPr/>
        </p:nvSpPr>
        <p:spPr bwMode="auto">
          <a:xfrm>
            <a:off x="5540870" y="4412540"/>
            <a:ext cx="469557" cy="137236"/>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31" name="矩形 30"/>
          <p:cNvSpPr/>
          <p:nvPr/>
        </p:nvSpPr>
        <p:spPr bwMode="auto">
          <a:xfrm>
            <a:off x="8169475" y="2099262"/>
            <a:ext cx="469557" cy="137236"/>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35" name="矩形 34"/>
          <p:cNvSpPr/>
          <p:nvPr/>
        </p:nvSpPr>
        <p:spPr bwMode="auto">
          <a:xfrm>
            <a:off x="8286516" y="2936318"/>
            <a:ext cx="653598" cy="146983"/>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36" name="矩形 35"/>
          <p:cNvSpPr/>
          <p:nvPr/>
        </p:nvSpPr>
        <p:spPr bwMode="auto">
          <a:xfrm>
            <a:off x="8169475" y="4296760"/>
            <a:ext cx="824421" cy="115780"/>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38" name="矩形 37"/>
          <p:cNvSpPr/>
          <p:nvPr/>
        </p:nvSpPr>
        <p:spPr bwMode="auto">
          <a:xfrm>
            <a:off x="4637080" y="5008870"/>
            <a:ext cx="668413" cy="973120"/>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41" name="矩形 40"/>
          <p:cNvSpPr/>
          <p:nvPr/>
        </p:nvSpPr>
        <p:spPr bwMode="auto">
          <a:xfrm>
            <a:off x="5721189" y="4926711"/>
            <a:ext cx="668413" cy="973120"/>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43" name="矩形 42"/>
          <p:cNvSpPr/>
          <p:nvPr/>
        </p:nvSpPr>
        <p:spPr bwMode="auto">
          <a:xfrm>
            <a:off x="6749038" y="4996193"/>
            <a:ext cx="668413" cy="973120"/>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44" name="矩形 43"/>
          <p:cNvSpPr/>
          <p:nvPr/>
        </p:nvSpPr>
        <p:spPr bwMode="auto">
          <a:xfrm>
            <a:off x="8038070" y="4897033"/>
            <a:ext cx="700389" cy="973120"/>
          </a:xfrm>
          <a:prstGeom prst="rect">
            <a:avLst/>
          </a:prstGeom>
          <a:solidFill>
            <a:schemeClr val="bg1"/>
          </a:solid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8" name="文本框 7"/>
          <p:cNvSpPr txBox="1"/>
          <p:nvPr/>
        </p:nvSpPr>
        <p:spPr>
          <a:xfrm>
            <a:off x="4559462" y="4985000"/>
            <a:ext cx="67498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prstClr val="black"/>
                </a:solidFill>
                <a:effectLst/>
                <a:uLnTx/>
                <a:uFillTx/>
                <a:latin typeface="Helvetica"/>
                <a:ea typeface="黑体"/>
                <a:cs typeface="+mn-cs"/>
              </a:rPr>
              <a:t>当前输入</a:t>
            </a:r>
          </a:p>
        </p:txBody>
      </p:sp>
      <p:sp>
        <p:nvSpPr>
          <p:cNvPr id="45" name="文本框 44"/>
          <p:cNvSpPr txBox="1"/>
          <p:nvPr/>
        </p:nvSpPr>
        <p:spPr>
          <a:xfrm>
            <a:off x="4552895" y="5326153"/>
            <a:ext cx="74603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prstClr val="black"/>
                </a:solidFill>
                <a:effectLst/>
                <a:uLnTx/>
                <a:uFillTx/>
                <a:latin typeface="Helvetica"/>
                <a:ea typeface="黑体"/>
                <a:cs typeface="+mn-cs"/>
              </a:rPr>
              <a:t>上一</a:t>
            </a:r>
            <a:r>
              <a:rPr kumimoji="0" lang="en-US" altLang="zh-CN" sz="800" b="0" i="0" u="none" strike="noStrike" kern="1200" cap="none" spc="0" normalizeH="0" baseline="0" noProof="0" dirty="0">
                <a:ln>
                  <a:noFill/>
                </a:ln>
                <a:solidFill>
                  <a:prstClr val="black"/>
                </a:solidFill>
                <a:effectLst/>
                <a:uLnTx/>
                <a:uFillTx/>
                <a:latin typeface="Helvetica"/>
                <a:ea typeface="黑体"/>
                <a:cs typeface="+mn-cs"/>
              </a:rPr>
              <a:t>LSTM</a:t>
            </a:r>
            <a:r>
              <a:rPr kumimoji="0" lang="zh-CN" altLang="en-US" sz="800" b="0" i="0" u="none" strike="noStrike" kern="1200" cap="none" spc="0" normalizeH="0" baseline="0" noProof="0" dirty="0">
                <a:ln>
                  <a:noFill/>
                </a:ln>
                <a:solidFill>
                  <a:prstClr val="black"/>
                </a:solidFill>
                <a:effectLst/>
                <a:uLnTx/>
                <a:uFillTx/>
                <a:latin typeface="Helvetica"/>
                <a:ea typeface="黑体"/>
                <a:cs typeface="+mn-cs"/>
              </a:rPr>
              <a:t>单元的记忆</a:t>
            </a:r>
          </a:p>
        </p:txBody>
      </p:sp>
      <p:sp>
        <p:nvSpPr>
          <p:cNvPr id="46" name="文本框 45"/>
          <p:cNvSpPr txBox="1"/>
          <p:nvPr/>
        </p:nvSpPr>
        <p:spPr>
          <a:xfrm>
            <a:off x="4513560" y="5700876"/>
            <a:ext cx="73946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prstClr val="black"/>
                </a:solidFill>
                <a:effectLst/>
                <a:uLnTx/>
                <a:uFillTx/>
                <a:latin typeface="Helvetica"/>
                <a:ea typeface="黑体"/>
                <a:cs typeface="+mn-cs"/>
              </a:rPr>
              <a:t>上一</a:t>
            </a:r>
            <a:r>
              <a:rPr kumimoji="0" lang="en-US" altLang="zh-CN" sz="800" b="0" i="0" u="none" strike="noStrike" kern="1200" cap="none" spc="0" normalizeH="0" baseline="0" noProof="0" dirty="0">
                <a:ln>
                  <a:noFill/>
                </a:ln>
                <a:solidFill>
                  <a:prstClr val="black"/>
                </a:solidFill>
                <a:effectLst/>
                <a:uLnTx/>
                <a:uFillTx/>
                <a:latin typeface="Helvetica"/>
                <a:ea typeface="黑体"/>
                <a:cs typeface="+mn-cs"/>
              </a:rPr>
              <a:t>LSTM</a:t>
            </a:r>
            <a:r>
              <a:rPr kumimoji="0" lang="zh-CN" altLang="en-US" sz="800" b="0" i="0" u="none" strike="noStrike" kern="1200" cap="none" spc="0" normalizeH="0" baseline="0" noProof="0" dirty="0">
                <a:ln>
                  <a:noFill/>
                </a:ln>
                <a:solidFill>
                  <a:prstClr val="black"/>
                </a:solidFill>
                <a:effectLst/>
                <a:uLnTx/>
                <a:uFillTx/>
                <a:latin typeface="Helvetica"/>
                <a:ea typeface="黑体"/>
                <a:cs typeface="+mn-cs"/>
              </a:rPr>
              <a:t>单元的输出</a:t>
            </a:r>
          </a:p>
        </p:txBody>
      </p:sp>
      <p:sp>
        <p:nvSpPr>
          <p:cNvPr id="50" name="文本框 49"/>
          <p:cNvSpPr txBox="1"/>
          <p:nvPr/>
        </p:nvSpPr>
        <p:spPr>
          <a:xfrm>
            <a:off x="5631252" y="4923445"/>
            <a:ext cx="57045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prstClr val="black"/>
                </a:solidFill>
                <a:effectLst/>
                <a:uLnTx/>
                <a:uFillTx/>
                <a:latin typeface="Helvetica"/>
                <a:ea typeface="黑体"/>
                <a:cs typeface="+mn-cs"/>
              </a:rPr>
              <a:t>更新后的记忆</a:t>
            </a:r>
          </a:p>
        </p:txBody>
      </p:sp>
      <p:sp>
        <p:nvSpPr>
          <p:cNvPr id="51" name="文本框 50"/>
          <p:cNvSpPr txBox="1"/>
          <p:nvPr/>
        </p:nvSpPr>
        <p:spPr>
          <a:xfrm>
            <a:off x="5629468" y="5390004"/>
            <a:ext cx="67498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prstClr val="black"/>
                </a:solidFill>
                <a:effectLst/>
                <a:uLnTx/>
                <a:uFillTx/>
                <a:latin typeface="Helvetica"/>
                <a:ea typeface="黑体"/>
                <a:cs typeface="+mn-cs"/>
              </a:rPr>
              <a:t>当前输出</a:t>
            </a:r>
          </a:p>
        </p:txBody>
      </p:sp>
      <p:sp>
        <p:nvSpPr>
          <p:cNvPr id="53" name="文本框 52"/>
          <p:cNvSpPr txBox="1"/>
          <p:nvPr/>
        </p:nvSpPr>
        <p:spPr>
          <a:xfrm>
            <a:off x="6669562" y="4968131"/>
            <a:ext cx="67498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solidFill>
                <a:effectLst/>
                <a:uLnTx/>
                <a:uFillTx/>
                <a:latin typeface="Helvetica"/>
                <a:ea typeface="黑体"/>
                <a:cs typeface="+mn-cs"/>
              </a:rPr>
              <a:t>Sigmoid</a:t>
            </a:r>
            <a:r>
              <a:rPr kumimoji="0" lang="zh-CN" altLang="en-US" sz="800" b="0" i="0" u="none" strike="noStrike" kern="1200" cap="none" spc="0" normalizeH="0" baseline="0" noProof="0" dirty="0">
                <a:ln>
                  <a:noFill/>
                </a:ln>
                <a:solidFill>
                  <a:prstClr val="black"/>
                </a:solidFill>
                <a:effectLst/>
                <a:uLnTx/>
                <a:uFillTx/>
                <a:latin typeface="Helvetica"/>
                <a:ea typeface="黑体"/>
                <a:cs typeface="+mn-cs"/>
              </a:rPr>
              <a:t>层</a:t>
            </a:r>
          </a:p>
        </p:txBody>
      </p:sp>
      <p:sp>
        <p:nvSpPr>
          <p:cNvPr id="54" name="文本框 53"/>
          <p:cNvSpPr txBox="1"/>
          <p:nvPr/>
        </p:nvSpPr>
        <p:spPr>
          <a:xfrm>
            <a:off x="6672727" y="5390395"/>
            <a:ext cx="67498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err="1">
                <a:ln>
                  <a:noFill/>
                </a:ln>
                <a:solidFill>
                  <a:prstClr val="black"/>
                </a:solidFill>
                <a:effectLst/>
                <a:uLnTx/>
                <a:uFillTx/>
                <a:latin typeface="Helvetica"/>
                <a:ea typeface="黑体"/>
                <a:cs typeface="+mn-cs"/>
              </a:rPr>
              <a:t>Tanh</a:t>
            </a:r>
            <a:r>
              <a:rPr kumimoji="0" lang="zh-CN" altLang="en-US" sz="800" b="0" i="0" u="none" strike="noStrike" kern="1200" cap="none" spc="0" normalizeH="0" baseline="0" noProof="0" dirty="0">
                <a:ln>
                  <a:noFill/>
                </a:ln>
                <a:solidFill>
                  <a:prstClr val="black"/>
                </a:solidFill>
                <a:effectLst/>
                <a:uLnTx/>
                <a:uFillTx/>
                <a:latin typeface="Helvetica"/>
                <a:ea typeface="黑体"/>
                <a:cs typeface="+mn-cs"/>
              </a:rPr>
              <a:t>层</a:t>
            </a:r>
          </a:p>
        </p:txBody>
      </p:sp>
      <p:sp>
        <p:nvSpPr>
          <p:cNvPr id="55" name="文本框 54"/>
          <p:cNvSpPr txBox="1"/>
          <p:nvPr/>
        </p:nvSpPr>
        <p:spPr>
          <a:xfrm>
            <a:off x="6678829" y="5751808"/>
            <a:ext cx="67498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prstClr val="black"/>
                </a:solidFill>
                <a:effectLst/>
                <a:uLnTx/>
                <a:uFillTx/>
                <a:latin typeface="Helvetica"/>
                <a:ea typeface="黑体"/>
                <a:cs typeface="+mn-cs"/>
              </a:rPr>
              <a:t>偏置</a:t>
            </a:r>
          </a:p>
        </p:txBody>
      </p:sp>
      <p:sp>
        <p:nvSpPr>
          <p:cNvPr id="56" name="文本框 55"/>
          <p:cNvSpPr txBox="1"/>
          <p:nvPr/>
        </p:nvSpPr>
        <p:spPr>
          <a:xfrm>
            <a:off x="7962701" y="4958253"/>
            <a:ext cx="67498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prstClr val="black"/>
                </a:solidFill>
                <a:effectLst/>
                <a:uLnTx/>
                <a:uFillTx/>
                <a:latin typeface="Helvetica"/>
                <a:ea typeface="黑体"/>
                <a:cs typeface="+mn-cs"/>
              </a:rPr>
              <a:t>向量乘法</a:t>
            </a:r>
          </a:p>
        </p:txBody>
      </p:sp>
      <p:sp>
        <p:nvSpPr>
          <p:cNvPr id="57" name="文本框 56"/>
          <p:cNvSpPr txBox="1"/>
          <p:nvPr/>
        </p:nvSpPr>
        <p:spPr>
          <a:xfrm>
            <a:off x="7965106" y="5383593"/>
            <a:ext cx="67498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prstClr val="black"/>
                </a:solidFill>
                <a:effectLst/>
                <a:uLnTx/>
                <a:uFillTx/>
                <a:latin typeface="Helvetica"/>
                <a:ea typeface="黑体"/>
                <a:cs typeface="+mn-cs"/>
              </a:rPr>
              <a:t>向量加法</a:t>
            </a:r>
          </a:p>
        </p:txBody>
      </p:sp>
      <p:sp>
        <p:nvSpPr>
          <p:cNvPr id="58" name="文本框 57"/>
          <p:cNvSpPr txBox="1"/>
          <p:nvPr/>
        </p:nvSpPr>
        <p:spPr>
          <a:xfrm>
            <a:off x="4250924" y="4690091"/>
            <a:ext cx="674987" cy="2308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solidFill>
                <a:effectLst/>
                <a:uLnTx/>
                <a:uFillTx/>
                <a:latin typeface="Helvetica"/>
                <a:ea typeface="黑体"/>
                <a:cs typeface="+mn-cs"/>
              </a:rPr>
              <a:t>输入：</a:t>
            </a:r>
          </a:p>
        </p:txBody>
      </p:sp>
      <p:sp>
        <p:nvSpPr>
          <p:cNvPr id="59" name="文本框 58"/>
          <p:cNvSpPr txBox="1"/>
          <p:nvPr/>
        </p:nvSpPr>
        <p:spPr>
          <a:xfrm>
            <a:off x="5338280" y="4699761"/>
            <a:ext cx="674987" cy="2308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solidFill>
                <a:effectLst/>
                <a:uLnTx/>
                <a:uFillTx/>
                <a:latin typeface="Helvetica"/>
                <a:ea typeface="黑体"/>
                <a:cs typeface="+mn-cs"/>
              </a:rPr>
              <a:t>输出：</a:t>
            </a:r>
          </a:p>
        </p:txBody>
      </p:sp>
      <p:sp>
        <p:nvSpPr>
          <p:cNvPr id="60" name="文本框 59"/>
          <p:cNvSpPr txBox="1"/>
          <p:nvPr/>
        </p:nvSpPr>
        <p:spPr>
          <a:xfrm>
            <a:off x="6368620" y="4692613"/>
            <a:ext cx="896634" cy="2308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solidFill>
                <a:effectLst/>
                <a:uLnTx/>
                <a:uFillTx/>
                <a:latin typeface="Helvetica"/>
                <a:ea typeface="黑体"/>
                <a:cs typeface="+mn-cs"/>
              </a:rPr>
              <a:t>非线性计算：</a:t>
            </a:r>
          </a:p>
        </p:txBody>
      </p:sp>
      <p:sp>
        <p:nvSpPr>
          <p:cNvPr id="61" name="文本框 60"/>
          <p:cNvSpPr txBox="1"/>
          <p:nvPr/>
        </p:nvSpPr>
        <p:spPr>
          <a:xfrm>
            <a:off x="7365758" y="4687107"/>
            <a:ext cx="1012889" cy="2308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solidFill>
                <a:effectLst/>
                <a:uLnTx/>
                <a:uFillTx/>
                <a:latin typeface="Helvetica"/>
                <a:ea typeface="黑体"/>
                <a:cs typeface="+mn-cs"/>
              </a:rPr>
              <a:t>向量操作：</a:t>
            </a:r>
          </a:p>
        </p:txBody>
      </p:sp>
      <p:sp>
        <p:nvSpPr>
          <p:cNvPr id="5" name="灯片编号占位符 4">
            <a:extLst>
              <a:ext uri="{FF2B5EF4-FFF2-40B4-BE49-F238E27FC236}">
                <a16:creationId xmlns:a16="http://schemas.microsoft.com/office/drawing/2014/main" id="{82D08EEB-D255-4AAC-81CF-9493511D7F8B}"/>
              </a:ext>
            </a:extLst>
          </p:cNvPr>
          <p:cNvSpPr>
            <a:spLocks noGrp="1"/>
          </p:cNvSpPr>
          <p:nvPr>
            <p:ph type="sldNum" sz="quarter" idx="10"/>
          </p:nvPr>
        </p:nvSpPr>
        <p:spPr/>
        <p:txBody>
          <a:bodyPr/>
          <a:lstStyle/>
          <a:p>
            <a:fld id="{6DE2FBD6-56D3-45DC-8484-A22812E13BA8}" type="slidenum">
              <a:rPr lang="zh-CN" altLang="en-US" smtClean="0"/>
              <a:pPr/>
              <a:t>34</a:t>
            </a:fld>
            <a:endParaRPr lang="zh-CN" altLang="en-US"/>
          </a:p>
        </p:txBody>
      </p:sp>
    </p:spTree>
    <p:extLst>
      <p:ext uri="{BB962C8B-B14F-4D97-AF65-F5344CB8AC3E}">
        <p14:creationId xmlns:p14="http://schemas.microsoft.com/office/powerpoint/2010/main" val="3524766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606718" y="1540974"/>
            <a:ext cx="7834456" cy="2055600"/>
          </a:xfrm>
          <a:prstGeom prst="rect">
            <a:avLst/>
          </a:prstGeom>
        </p:spPr>
      </p:pic>
      <p:pic>
        <p:nvPicPr>
          <p:cNvPr id="19" name="图片 18"/>
          <p:cNvPicPr>
            <a:picLocks noChangeAspect="1"/>
          </p:cNvPicPr>
          <p:nvPr/>
        </p:nvPicPr>
        <p:blipFill>
          <a:blip r:embed="rId4"/>
          <a:stretch>
            <a:fillRect/>
          </a:stretch>
        </p:blipFill>
        <p:spPr>
          <a:xfrm>
            <a:off x="606718" y="3993461"/>
            <a:ext cx="3017929" cy="2393198"/>
          </a:xfrm>
          <a:prstGeom prst="rect">
            <a:avLst/>
          </a:prstGeom>
        </p:spPr>
      </p:pic>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主要工作及成果</a:t>
            </a:r>
          </a:p>
        </p:txBody>
      </p:sp>
      <p:sp>
        <p:nvSpPr>
          <p:cNvPr id="7" name="文本框 6"/>
          <p:cNvSpPr txBox="1"/>
          <p:nvPr/>
        </p:nvSpPr>
        <p:spPr>
          <a:xfrm>
            <a:off x="206924" y="908462"/>
            <a:ext cx="85565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研究内容二：基于加密流原始载荷的主机属性发现</a:t>
            </a:r>
          </a:p>
        </p:txBody>
      </p:sp>
      <p:sp>
        <p:nvSpPr>
          <p:cNvPr id="12" name="椭圆 11"/>
          <p:cNvSpPr/>
          <p:nvPr/>
        </p:nvSpPr>
        <p:spPr bwMode="auto">
          <a:xfrm rot="2123408">
            <a:off x="3246824" y="4144576"/>
            <a:ext cx="261749" cy="63147"/>
          </a:xfrm>
          <a:prstGeom prst="ellipse">
            <a:avLst/>
          </a:prstGeom>
          <a:noFill/>
          <a:ln w="19050" cap="flat">
            <a:solidFill>
              <a:srgbClr val="C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9" name="文本框 8"/>
          <p:cNvSpPr txBox="1"/>
          <p:nvPr/>
        </p:nvSpPr>
        <p:spPr>
          <a:xfrm>
            <a:off x="4509854" y="4746728"/>
            <a:ext cx="3853968" cy="1018484"/>
          </a:xfrm>
          <a:prstGeom prst="rect">
            <a:avLst/>
          </a:prstGeom>
          <a:solidFill>
            <a:srgbClr val="E9F8FD"/>
          </a:solidFill>
        </p:spPr>
        <p:txBody>
          <a:bodyPr wrap="square" rtlCol="0">
            <a:spAutoFit/>
          </a:bodyPr>
          <a:lstStyle/>
          <a:p>
            <a:pPr marL="0" marR="0" lvl="0" indent="0" algn="just" defTabSz="914400" rtl="0" eaLnBrk="1" fontAlgn="auto" latinLnBrk="0" hangingPunct="1">
              <a:lnSpc>
                <a:spcPts val="25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Helvetica"/>
                <a:ea typeface="黑体"/>
                <a:cs typeface="+mn-cs"/>
              </a:rPr>
              <a:t>显然，</a:t>
            </a:r>
            <a:r>
              <a:rPr kumimoji="0" lang="en-US" altLang="zh-CN" sz="1600" b="0" i="0" u="none" strike="noStrike" kern="1200" cap="none" spc="0" normalizeH="0" baseline="0" noProof="0" dirty="0">
                <a:ln>
                  <a:noFill/>
                </a:ln>
                <a:solidFill>
                  <a:srgbClr val="C00000"/>
                </a:solidFill>
                <a:effectLst/>
                <a:uLnTx/>
                <a:uFillTx/>
                <a:latin typeface="Helvetica"/>
                <a:ea typeface="黑体"/>
                <a:cs typeface="+mn-cs"/>
              </a:rPr>
              <a:t>1D-CNN</a:t>
            </a: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模型</a:t>
            </a:r>
            <a:r>
              <a:rPr kumimoji="0" lang="zh-CN" altLang="en-US" sz="1600" b="0" i="0" u="none" strike="noStrike" kern="1200" cap="none" spc="0" normalizeH="0" baseline="0" noProof="0" dirty="0">
                <a:ln>
                  <a:noFill/>
                </a:ln>
                <a:solidFill>
                  <a:prstClr val="black"/>
                </a:solidFill>
                <a:effectLst/>
                <a:uLnTx/>
                <a:uFillTx/>
                <a:latin typeface="Helvetica"/>
                <a:ea typeface="黑体"/>
                <a:cs typeface="+mn-cs"/>
              </a:rPr>
              <a:t>不但在众多</a:t>
            </a:r>
            <a:r>
              <a:rPr kumimoji="0" lang="en-US" altLang="zh-CN" sz="1600" b="0" i="0" u="none" strike="noStrike" kern="1200" cap="none" spc="0" normalizeH="0" baseline="0" noProof="0" dirty="0">
                <a:ln>
                  <a:noFill/>
                </a:ln>
                <a:solidFill>
                  <a:prstClr val="black"/>
                </a:solidFill>
                <a:effectLst/>
                <a:uLnTx/>
                <a:uFillTx/>
                <a:latin typeface="Helvetica"/>
                <a:ea typeface="黑体"/>
                <a:cs typeface="+mn-cs"/>
              </a:rPr>
              <a:t>NN</a:t>
            </a:r>
            <a:r>
              <a:rPr kumimoji="0" lang="zh-CN" altLang="en-US" sz="1600" b="0" i="0" u="none" strike="noStrike" kern="1200" cap="none" spc="0" normalizeH="0" baseline="0" noProof="0" dirty="0">
                <a:ln>
                  <a:noFill/>
                </a:ln>
                <a:solidFill>
                  <a:prstClr val="black"/>
                </a:solidFill>
                <a:effectLst/>
                <a:uLnTx/>
                <a:uFillTx/>
                <a:latin typeface="Helvetica"/>
                <a:ea typeface="黑体"/>
                <a:cs typeface="+mn-cs"/>
              </a:rPr>
              <a:t>模型中有着最佳表现，而且比从</a:t>
            </a: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人工特征</a:t>
            </a:r>
            <a:r>
              <a:rPr kumimoji="0" lang="zh-CN" altLang="en-US" sz="1600" b="0" i="0" u="none" strike="noStrike" kern="1200" cap="none" spc="0" normalizeH="0" baseline="0" noProof="0" dirty="0">
                <a:ln>
                  <a:noFill/>
                </a:ln>
                <a:solidFill>
                  <a:prstClr val="black"/>
                </a:solidFill>
                <a:effectLst/>
                <a:uLnTx/>
                <a:uFillTx/>
                <a:latin typeface="Helvetica"/>
                <a:ea typeface="黑体"/>
                <a:cs typeface="+mn-cs"/>
              </a:rPr>
              <a:t>数据集中训练出的</a:t>
            </a:r>
            <a:r>
              <a:rPr kumimoji="0" lang="en-US" altLang="zh-CN" sz="1600" b="0" i="0" u="none" strike="noStrike" kern="1200" cap="none" spc="0" normalizeH="0" baseline="0" noProof="0" dirty="0" err="1">
                <a:ln>
                  <a:noFill/>
                </a:ln>
                <a:solidFill>
                  <a:srgbClr val="C00000"/>
                </a:solidFill>
                <a:effectLst/>
                <a:uLnTx/>
                <a:uFillTx/>
                <a:latin typeface="Helvetica"/>
                <a:ea typeface="黑体"/>
                <a:cs typeface="+mn-cs"/>
              </a:rPr>
              <a:t>LightGBM</a:t>
            </a: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模型</a:t>
            </a:r>
            <a:r>
              <a:rPr kumimoji="0" lang="zh-CN" altLang="en-US" sz="1600" b="0" i="0" u="none" strike="noStrike" kern="1200" cap="none" spc="0" normalizeH="0" baseline="0" noProof="0" dirty="0">
                <a:ln>
                  <a:noFill/>
                </a:ln>
                <a:solidFill>
                  <a:prstClr val="black"/>
                </a:solidFill>
                <a:effectLst/>
                <a:uLnTx/>
                <a:uFillTx/>
                <a:latin typeface="Helvetica"/>
                <a:ea typeface="黑体"/>
                <a:cs typeface="+mn-cs"/>
              </a:rPr>
              <a:t>效果更好。</a:t>
            </a:r>
          </a:p>
        </p:txBody>
      </p:sp>
      <p:sp>
        <p:nvSpPr>
          <p:cNvPr id="13" name="文本框 12"/>
          <p:cNvSpPr txBox="1"/>
          <p:nvPr/>
        </p:nvSpPr>
        <p:spPr>
          <a:xfrm>
            <a:off x="206924" y="1195686"/>
            <a:ext cx="5190836"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模型对比</a:t>
            </a:r>
          </a:p>
        </p:txBody>
      </p:sp>
      <p:sp>
        <p:nvSpPr>
          <p:cNvPr id="14" name="文本框 13"/>
          <p:cNvSpPr txBox="1"/>
          <p:nvPr/>
        </p:nvSpPr>
        <p:spPr>
          <a:xfrm>
            <a:off x="3377698" y="3575002"/>
            <a:ext cx="247141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模型准确率、精度和召回率对比图</a:t>
            </a: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15" name="文本框 14"/>
          <p:cNvSpPr txBox="1"/>
          <p:nvPr/>
        </p:nvSpPr>
        <p:spPr>
          <a:xfrm>
            <a:off x="1267393" y="6343515"/>
            <a:ext cx="1696577" cy="276999"/>
          </a:xfrm>
          <a:prstGeom prst="rect">
            <a:avLst/>
          </a:prstGeom>
          <a:solidFill>
            <a:srgbClr val="FFFE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模型</a:t>
            </a: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PR</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曲线对比图</a:t>
            </a: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11" name="椭圆 10"/>
          <p:cNvSpPr/>
          <p:nvPr/>
        </p:nvSpPr>
        <p:spPr bwMode="auto">
          <a:xfrm>
            <a:off x="2324044" y="1570306"/>
            <a:ext cx="1615658" cy="2093439"/>
          </a:xfrm>
          <a:prstGeom prst="ellipse">
            <a:avLst/>
          </a:prstGeom>
          <a:noFill/>
          <a:ln w="19050" cap="flat">
            <a:solidFill>
              <a:srgbClr val="C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16" name="右箭头 15"/>
          <p:cNvSpPr/>
          <p:nvPr/>
        </p:nvSpPr>
        <p:spPr bwMode="auto">
          <a:xfrm rot="5400000">
            <a:off x="6036240" y="4051542"/>
            <a:ext cx="540000" cy="281927"/>
          </a:xfrm>
          <a:prstGeom prst="rightArrow">
            <a:avLst/>
          </a:prstGeom>
          <a:solidFill>
            <a:srgbClr val="7030A0"/>
          </a:solid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17" name="右箭头 16"/>
          <p:cNvSpPr/>
          <p:nvPr/>
        </p:nvSpPr>
        <p:spPr bwMode="auto">
          <a:xfrm>
            <a:off x="3845058" y="5115008"/>
            <a:ext cx="540000" cy="281927"/>
          </a:xfrm>
          <a:prstGeom prst="rightArrow">
            <a:avLst/>
          </a:prstGeom>
          <a:solidFill>
            <a:srgbClr val="7030A0"/>
          </a:solid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3" name="灯片编号占位符 2">
            <a:extLst>
              <a:ext uri="{FF2B5EF4-FFF2-40B4-BE49-F238E27FC236}">
                <a16:creationId xmlns:a16="http://schemas.microsoft.com/office/drawing/2014/main" id="{A0A3DC95-FDB8-4F56-8754-FEBFF46CACDB}"/>
              </a:ext>
            </a:extLst>
          </p:cNvPr>
          <p:cNvSpPr>
            <a:spLocks noGrp="1"/>
          </p:cNvSpPr>
          <p:nvPr>
            <p:ph type="sldNum" sz="quarter" idx="10"/>
          </p:nvPr>
        </p:nvSpPr>
        <p:spPr/>
        <p:txBody>
          <a:bodyPr/>
          <a:lstStyle/>
          <a:p>
            <a:fld id="{6DE2FBD6-56D3-45DC-8484-A22812E13BA8}" type="slidenum">
              <a:rPr lang="zh-CN" altLang="en-US" smtClean="0"/>
              <a:pPr/>
              <a:t>35</a:t>
            </a:fld>
            <a:endParaRPr lang="zh-CN" altLang="en-US"/>
          </a:p>
        </p:txBody>
      </p:sp>
    </p:spTree>
    <p:extLst>
      <p:ext uri="{BB962C8B-B14F-4D97-AF65-F5344CB8AC3E}">
        <p14:creationId xmlns:p14="http://schemas.microsoft.com/office/powerpoint/2010/main" val="336602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主要工作及成果</a:t>
            </a:r>
          </a:p>
        </p:txBody>
      </p:sp>
      <p:sp>
        <p:nvSpPr>
          <p:cNvPr id="21" name="文本框 20"/>
          <p:cNvSpPr txBox="1"/>
          <p:nvPr/>
        </p:nvSpPr>
        <p:spPr>
          <a:xfrm>
            <a:off x="206924" y="908462"/>
            <a:ext cx="85565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研究内容二：基于加密流原始载荷的主机属性发现</a:t>
            </a:r>
          </a:p>
        </p:txBody>
      </p:sp>
      <p:sp>
        <p:nvSpPr>
          <p:cNvPr id="7" name="文本框 6"/>
          <p:cNvSpPr txBox="1"/>
          <p:nvPr/>
        </p:nvSpPr>
        <p:spPr>
          <a:xfrm>
            <a:off x="206924" y="1195686"/>
            <a:ext cx="5190836"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操作系统类型识别结果</a:t>
            </a:r>
          </a:p>
        </p:txBody>
      </p:sp>
      <p:pic>
        <p:nvPicPr>
          <p:cNvPr id="13" name="图片 12"/>
          <p:cNvPicPr>
            <a:picLocks noChangeAspect="1"/>
          </p:cNvPicPr>
          <p:nvPr/>
        </p:nvPicPr>
        <p:blipFill>
          <a:blip r:embed="rId3"/>
          <a:stretch>
            <a:fillRect/>
          </a:stretch>
        </p:blipFill>
        <p:spPr>
          <a:xfrm>
            <a:off x="3354725" y="4639854"/>
            <a:ext cx="2819832" cy="1728566"/>
          </a:xfrm>
          <a:prstGeom prst="rect">
            <a:avLst/>
          </a:prstGeom>
        </p:spPr>
      </p:pic>
      <p:pic>
        <p:nvPicPr>
          <p:cNvPr id="17" name="图片 16"/>
          <p:cNvPicPr>
            <a:picLocks noChangeAspect="1"/>
          </p:cNvPicPr>
          <p:nvPr/>
        </p:nvPicPr>
        <p:blipFill>
          <a:blip r:embed="rId4"/>
          <a:stretch>
            <a:fillRect/>
          </a:stretch>
        </p:blipFill>
        <p:spPr>
          <a:xfrm>
            <a:off x="795424" y="4639855"/>
            <a:ext cx="2287141" cy="1730520"/>
          </a:xfrm>
          <a:prstGeom prst="rect">
            <a:avLst/>
          </a:prstGeom>
        </p:spPr>
      </p:pic>
      <p:pic>
        <p:nvPicPr>
          <p:cNvPr id="18" name="图片 17"/>
          <p:cNvPicPr>
            <a:picLocks noChangeAspect="1"/>
          </p:cNvPicPr>
          <p:nvPr/>
        </p:nvPicPr>
        <p:blipFill>
          <a:blip r:embed="rId5"/>
          <a:stretch>
            <a:fillRect/>
          </a:stretch>
        </p:blipFill>
        <p:spPr>
          <a:xfrm>
            <a:off x="6436166" y="4639855"/>
            <a:ext cx="1830368" cy="1728566"/>
          </a:xfrm>
          <a:prstGeom prst="rect">
            <a:avLst/>
          </a:prstGeom>
        </p:spPr>
      </p:pic>
      <p:sp>
        <p:nvSpPr>
          <p:cNvPr id="19" name="文本框 18"/>
          <p:cNvSpPr txBox="1"/>
          <p:nvPr/>
        </p:nvSpPr>
        <p:spPr>
          <a:xfrm>
            <a:off x="941194" y="6368420"/>
            <a:ext cx="2272176"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Helvetica"/>
                <a:ea typeface="黑体"/>
                <a:cs typeface="+mn-cs"/>
              </a:rPr>
              <a:t>准确率、精度和召回率柱状图</a:t>
            </a:r>
          </a:p>
        </p:txBody>
      </p:sp>
      <p:sp>
        <p:nvSpPr>
          <p:cNvPr id="20" name="文本框 19"/>
          <p:cNvSpPr txBox="1"/>
          <p:nvPr/>
        </p:nvSpPr>
        <p:spPr>
          <a:xfrm>
            <a:off x="3731428" y="6365441"/>
            <a:ext cx="2272176"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Helvetica"/>
                <a:ea typeface="黑体"/>
                <a:cs typeface="+mn-cs"/>
              </a:rPr>
              <a:t>精度和召回率折线图</a:t>
            </a:r>
          </a:p>
        </p:txBody>
      </p:sp>
      <p:sp>
        <p:nvSpPr>
          <p:cNvPr id="22" name="文本框 21"/>
          <p:cNvSpPr txBox="1"/>
          <p:nvPr/>
        </p:nvSpPr>
        <p:spPr>
          <a:xfrm>
            <a:off x="6872094" y="6362464"/>
            <a:ext cx="1187824" cy="2491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Helvetica"/>
                <a:ea typeface="黑体"/>
                <a:cs typeface="+mn-cs"/>
              </a:rPr>
              <a:t>识别混淆矩阵</a:t>
            </a:r>
          </a:p>
        </p:txBody>
      </p:sp>
      <p:sp>
        <p:nvSpPr>
          <p:cNvPr id="3" name="灯片编号占位符 2">
            <a:extLst>
              <a:ext uri="{FF2B5EF4-FFF2-40B4-BE49-F238E27FC236}">
                <a16:creationId xmlns:a16="http://schemas.microsoft.com/office/drawing/2014/main" id="{51483288-5B48-49D0-B3B4-932E75F76C17}"/>
              </a:ext>
            </a:extLst>
          </p:cNvPr>
          <p:cNvSpPr>
            <a:spLocks noGrp="1"/>
          </p:cNvSpPr>
          <p:nvPr>
            <p:ph type="sldNum" sz="quarter" idx="10"/>
          </p:nvPr>
        </p:nvSpPr>
        <p:spPr/>
        <p:txBody>
          <a:bodyPr/>
          <a:lstStyle/>
          <a:p>
            <a:fld id="{6DE2FBD6-56D3-45DC-8484-A22812E13BA8}" type="slidenum">
              <a:rPr lang="zh-CN" altLang="en-US" smtClean="0"/>
              <a:pPr/>
              <a:t>36</a:t>
            </a:fld>
            <a:endParaRPr lang="zh-CN" altLang="en-US"/>
          </a:p>
        </p:txBody>
      </p:sp>
      <p:pic>
        <p:nvPicPr>
          <p:cNvPr id="4" name="图片 3">
            <a:extLst>
              <a:ext uri="{FF2B5EF4-FFF2-40B4-BE49-F238E27FC236}">
                <a16:creationId xmlns:a16="http://schemas.microsoft.com/office/drawing/2014/main" id="{B8589CF2-3DEA-4625-B713-2DC730E18E6F}"/>
              </a:ext>
            </a:extLst>
          </p:cNvPr>
          <p:cNvPicPr>
            <a:picLocks noChangeAspect="1"/>
          </p:cNvPicPr>
          <p:nvPr/>
        </p:nvPicPr>
        <p:blipFill>
          <a:blip r:embed="rId6"/>
          <a:stretch>
            <a:fillRect/>
          </a:stretch>
        </p:blipFill>
        <p:spPr>
          <a:xfrm>
            <a:off x="823910" y="1642665"/>
            <a:ext cx="7496179" cy="2715476"/>
          </a:xfrm>
          <a:prstGeom prst="rect">
            <a:avLst/>
          </a:prstGeom>
        </p:spPr>
      </p:pic>
    </p:spTree>
    <p:extLst>
      <p:ext uri="{BB962C8B-B14F-4D97-AF65-F5344CB8AC3E}">
        <p14:creationId xmlns:p14="http://schemas.microsoft.com/office/powerpoint/2010/main" val="1355805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主要工作及成果</a:t>
            </a:r>
          </a:p>
        </p:txBody>
      </p:sp>
      <p:sp>
        <p:nvSpPr>
          <p:cNvPr id="21" name="文本框 20"/>
          <p:cNvSpPr txBox="1"/>
          <p:nvPr/>
        </p:nvSpPr>
        <p:spPr>
          <a:xfrm>
            <a:off x="206924" y="908462"/>
            <a:ext cx="85565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研究内容二：基于加密流原始载荷的主机属性发现</a:t>
            </a:r>
          </a:p>
        </p:txBody>
      </p:sp>
      <p:sp>
        <p:nvSpPr>
          <p:cNvPr id="7" name="文本框 6"/>
          <p:cNvSpPr txBox="1"/>
          <p:nvPr/>
        </p:nvSpPr>
        <p:spPr>
          <a:xfrm>
            <a:off x="206924" y="1195686"/>
            <a:ext cx="5190836"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操作系统版本识别结果</a:t>
            </a:r>
          </a:p>
        </p:txBody>
      </p:sp>
      <p:pic>
        <p:nvPicPr>
          <p:cNvPr id="12" name="图片 11"/>
          <p:cNvPicPr>
            <a:picLocks noChangeAspect="1"/>
          </p:cNvPicPr>
          <p:nvPr/>
        </p:nvPicPr>
        <p:blipFill>
          <a:blip r:embed="rId3"/>
          <a:stretch>
            <a:fillRect/>
          </a:stretch>
        </p:blipFill>
        <p:spPr>
          <a:xfrm>
            <a:off x="5289034" y="4105801"/>
            <a:ext cx="2398739" cy="2369837"/>
          </a:xfrm>
          <a:prstGeom prst="rect">
            <a:avLst/>
          </a:prstGeom>
        </p:spPr>
      </p:pic>
      <p:sp>
        <p:nvSpPr>
          <p:cNvPr id="15" name="文本框 14"/>
          <p:cNvSpPr txBox="1"/>
          <p:nvPr/>
        </p:nvSpPr>
        <p:spPr>
          <a:xfrm>
            <a:off x="1465869" y="6478615"/>
            <a:ext cx="227217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latin typeface="Helvetica"/>
                <a:ea typeface="黑体"/>
                <a:cs typeface="+mn-cs"/>
              </a:rPr>
              <a:t>准确率、精度和召回率柱状图</a:t>
            </a:r>
          </a:p>
        </p:txBody>
      </p:sp>
      <p:sp>
        <p:nvSpPr>
          <p:cNvPr id="17" name="文本框 16"/>
          <p:cNvSpPr txBox="1"/>
          <p:nvPr/>
        </p:nvSpPr>
        <p:spPr>
          <a:xfrm>
            <a:off x="6075449" y="6475638"/>
            <a:ext cx="118782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latin typeface="Helvetica"/>
                <a:ea typeface="黑体"/>
                <a:cs typeface="+mn-cs"/>
              </a:rPr>
              <a:t>识别混淆矩阵</a:t>
            </a:r>
          </a:p>
        </p:txBody>
      </p:sp>
      <p:pic>
        <p:nvPicPr>
          <p:cNvPr id="11" name="图片 10"/>
          <p:cNvPicPr>
            <a:picLocks noChangeAspect="1"/>
          </p:cNvPicPr>
          <p:nvPr/>
        </p:nvPicPr>
        <p:blipFill>
          <a:blip r:embed="rId4"/>
          <a:stretch>
            <a:fillRect/>
          </a:stretch>
        </p:blipFill>
        <p:spPr>
          <a:xfrm>
            <a:off x="980708" y="4108778"/>
            <a:ext cx="3242499" cy="2422997"/>
          </a:xfrm>
          <a:prstGeom prst="rect">
            <a:avLst/>
          </a:prstGeom>
        </p:spPr>
      </p:pic>
      <p:sp>
        <p:nvSpPr>
          <p:cNvPr id="3" name="灯片编号占位符 2">
            <a:extLst>
              <a:ext uri="{FF2B5EF4-FFF2-40B4-BE49-F238E27FC236}">
                <a16:creationId xmlns:a16="http://schemas.microsoft.com/office/drawing/2014/main" id="{7EDAA3E2-27F2-4CE2-85F8-DE60C5176F7D}"/>
              </a:ext>
            </a:extLst>
          </p:cNvPr>
          <p:cNvSpPr>
            <a:spLocks noGrp="1"/>
          </p:cNvSpPr>
          <p:nvPr>
            <p:ph type="sldNum" sz="quarter" idx="10"/>
          </p:nvPr>
        </p:nvSpPr>
        <p:spPr/>
        <p:txBody>
          <a:bodyPr/>
          <a:lstStyle/>
          <a:p>
            <a:fld id="{6DE2FBD6-56D3-45DC-8484-A22812E13BA8}" type="slidenum">
              <a:rPr lang="zh-CN" altLang="en-US" smtClean="0"/>
              <a:pPr/>
              <a:t>37</a:t>
            </a:fld>
            <a:endParaRPr lang="zh-CN" altLang="en-US"/>
          </a:p>
        </p:txBody>
      </p:sp>
      <p:pic>
        <p:nvPicPr>
          <p:cNvPr id="5" name="图片 4">
            <a:extLst>
              <a:ext uri="{FF2B5EF4-FFF2-40B4-BE49-F238E27FC236}">
                <a16:creationId xmlns:a16="http://schemas.microsoft.com/office/drawing/2014/main" id="{6A01F6C2-EE5A-4558-925C-A99DD0F574CA}"/>
              </a:ext>
            </a:extLst>
          </p:cNvPr>
          <p:cNvPicPr>
            <a:picLocks noChangeAspect="1"/>
          </p:cNvPicPr>
          <p:nvPr/>
        </p:nvPicPr>
        <p:blipFill>
          <a:blip r:embed="rId5"/>
          <a:stretch>
            <a:fillRect/>
          </a:stretch>
        </p:blipFill>
        <p:spPr>
          <a:xfrm>
            <a:off x="980708" y="1565019"/>
            <a:ext cx="6707065" cy="2313536"/>
          </a:xfrm>
          <a:prstGeom prst="rect">
            <a:avLst/>
          </a:prstGeom>
        </p:spPr>
      </p:pic>
    </p:spTree>
    <p:extLst>
      <p:ext uri="{BB962C8B-B14F-4D97-AF65-F5344CB8AC3E}">
        <p14:creationId xmlns:p14="http://schemas.microsoft.com/office/powerpoint/2010/main" val="21218439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8549149" cy="582594"/>
          </a:xfrm>
        </p:spPr>
        <p:txBody>
          <a:bodyPr>
            <a:normAutofit/>
          </a:bodyPr>
          <a:lstStyle/>
          <a:p>
            <a:r>
              <a:rPr lang="zh-CN" altLang="en-US" dirty="0">
                <a:latin typeface="微软雅黑" panose="020B0503020204020204" pitchFamily="34" charset="-122"/>
              </a:rPr>
              <a:t>主要工作及成果</a:t>
            </a:r>
          </a:p>
        </p:txBody>
      </p:sp>
      <p:sp>
        <p:nvSpPr>
          <p:cNvPr id="21" name="文本框 20"/>
          <p:cNvSpPr txBox="1"/>
          <p:nvPr/>
        </p:nvSpPr>
        <p:spPr>
          <a:xfrm>
            <a:off x="206924" y="908462"/>
            <a:ext cx="85565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elvetica"/>
                <a:ea typeface="黑体"/>
                <a:cs typeface="+mn-cs"/>
              </a:rPr>
              <a:t>研究内容二：基于加密流原始载荷的主机属性发现</a:t>
            </a:r>
          </a:p>
        </p:txBody>
      </p:sp>
      <p:sp>
        <p:nvSpPr>
          <p:cNvPr id="7" name="文本框 6"/>
          <p:cNvSpPr txBox="1"/>
          <p:nvPr/>
        </p:nvSpPr>
        <p:spPr>
          <a:xfrm>
            <a:off x="206924" y="1195686"/>
            <a:ext cx="5190836"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浏览器类型识别结果</a:t>
            </a:r>
          </a:p>
        </p:txBody>
      </p:sp>
      <p:pic>
        <p:nvPicPr>
          <p:cNvPr id="4" name="图片 3"/>
          <p:cNvPicPr>
            <a:picLocks noChangeAspect="1"/>
          </p:cNvPicPr>
          <p:nvPr/>
        </p:nvPicPr>
        <p:blipFill>
          <a:blip r:embed="rId3"/>
          <a:stretch>
            <a:fillRect/>
          </a:stretch>
        </p:blipFill>
        <p:spPr>
          <a:xfrm>
            <a:off x="6323194" y="4617749"/>
            <a:ext cx="1802222" cy="1776839"/>
          </a:xfrm>
          <a:prstGeom prst="rect">
            <a:avLst/>
          </a:prstGeom>
        </p:spPr>
      </p:pic>
      <p:pic>
        <p:nvPicPr>
          <p:cNvPr id="6" name="图片 5"/>
          <p:cNvPicPr>
            <a:picLocks noChangeAspect="1"/>
          </p:cNvPicPr>
          <p:nvPr/>
        </p:nvPicPr>
        <p:blipFill>
          <a:blip r:embed="rId4"/>
          <a:stretch>
            <a:fillRect/>
          </a:stretch>
        </p:blipFill>
        <p:spPr>
          <a:xfrm>
            <a:off x="899293" y="4617750"/>
            <a:ext cx="2340018" cy="1781383"/>
          </a:xfrm>
          <a:prstGeom prst="rect">
            <a:avLst/>
          </a:prstGeom>
        </p:spPr>
      </p:pic>
      <p:pic>
        <p:nvPicPr>
          <p:cNvPr id="13" name="图片 12"/>
          <p:cNvPicPr>
            <a:picLocks noChangeAspect="1"/>
          </p:cNvPicPr>
          <p:nvPr/>
        </p:nvPicPr>
        <p:blipFill>
          <a:blip r:embed="rId5"/>
          <a:stretch>
            <a:fillRect/>
          </a:stretch>
        </p:blipFill>
        <p:spPr>
          <a:xfrm>
            <a:off x="3345495" y="4617749"/>
            <a:ext cx="2871515" cy="1776839"/>
          </a:xfrm>
          <a:prstGeom prst="rect">
            <a:avLst/>
          </a:prstGeom>
        </p:spPr>
      </p:pic>
      <p:sp>
        <p:nvSpPr>
          <p:cNvPr id="17" name="文本框 16"/>
          <p:cNvSpPr txBox="1"/>
          <p:nvPr/>
        </p:nvSpPr>
        <p:spPr>
          <a:xfrm>
            <a:off x="1081607" y="6361397"/>
            <a:ext cx="2272176"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Helvetica"/>
                <a:ea typeface="黑体"/>
                <a:cs typeface="+mn-cs"/>
              </a:rPr>
              <a:t>准确率、精度和召回率柱状图</a:t>
            </a:r>
          </a:p>
        </p:txBody>
      </p:sp>
      <p:sp>
        <p:nvSpPr>
          <p:cNvPr id="18" name="文本框 17"/>
          <p:cNvSpPr txBox="1"/>
          <p:nvPr/>
        </p:nvSpPr>
        <p:spPr>
          <a:xfrm>
            <a:off x="3760480" y="6356856"/>
            <a:ext cx="2272176"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Helvetica"/>
                <a:ea typeface="黑体"/>
                <a:cs typeface="+mn-cs"/>
              </a:rPr>
              <a:t>精度和召回率折线图</a:t>
            </a:r>
          </a:p>
        </p:txBody>
      </p:sp>
      <p:sp>
        <p:nvSpPr>
          <p:cNvPr id="19" name="文本框 18"/>
          <p:cNvSpPr txBox="1"/>
          <p:nvPr/>
        </p:nvSpPr>
        <p:spPr>
          <a:xfrm>
            <a:off x="6708648" y="6351875"/>
            <a:ext cx="1187824" cy="2491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Helvetica"/>
                <a:ea typeface="黑体"/>
                <a:cs typeface="+mn-cs"/>
              </a:rPr>
              <a:t>识别混淆矩阵</a:t>
            </a:r>
          </a:p>
        </p:txBody>
      </p:sp>
      <p:sp>
        <p:nvSpPr>
          <p:cNvPr id="3" name="灯片编号占位符 2">
            <a:extLst>
              <a:ext uri="{FF2B5EF4-FFF2-40B4-BE49-F238E27FC236}">
                <a16:creationId xmlns:a16="http://schemas.microsoft.com/office/drawing/2014/main" id="{7F3FBAB7-F0DB-4469-B8CE-051105D38A7F}"/>
              </a:ext>
            </a:extLst>
          </p:cNvPr>
          <p:cNvSpPr>
            <a:spLocks noGrp="1"/>
          </p:cNvSpPr>
          <p:nvPr>
            <p:ph type="sldNum" sz="quarter" idx="10"/>
          </p:nvPr>
        </p:nvSpPr>
        <p:spPr/>
        <p:txBody>
          <a:bodyPr/>
          <a:lstStyle/>
          <a:p>
            <a:fld id="{6DE2FBD6-56D3-45DC-8484-A22812E13BA8}" type="slidenum">
              <a:rPr lang="zh-CN" altLang="en-US" smtClean="0"/>
              <a:pPr/>
              <a:t>38</a:t>
            </a:fld>
            <a:endParaRPr lang="zh-CN" altLang="en-US"/>
          </a:p>
        </p:txBody>
      </p:sp>
      <p:pic>
        <p:nvPicPr>
          <p:cNvPr id="8" name="图片 7">
            <a:extLst>
              <a:ext uri="{FF2B5EF4-FFF2-40B4-BE49-F238E27FC236}">
                <a16:creationId xmlns:a16="http://schemas.microsoft.com/office/drawing/2014/main" id="{BE927672-C5ED-4309-9975-D8D15E27F806}"/>
              </a:ext>
            </a:extLst>
          </p:cNvPr>
          <p:cNvPicPr>
            <a:picLocks noChangeAspect="1"/>
          </p:cNvPicPr>
          <p:nvPr/>
        </p:nvPicPr>
        <p:blipFill>
          <a:blip r:embed="rId6"/>
          <a:stretch>
            <a:fillRect/>
          </a:stretch>
        </p:blipFill>
        <p:spPr>
          <a:xfrm>
            <a:off x="899293" y="1664393"/>
            <a:ext cx="7226123" cy="2677011"/>
          </a:xfrm>
          <a:prstGeom prst="rect">
            <a:avLst/>
          </a:prstGeom>
        </p:spPr>
      </p:pic>
    </p:spTree>
    <p:extLst>
      <p:ext uri="{BB962C8B-B14F-4D97-AF65-F5344CB8AC3E}">
        <p14:creationId xmlns:p14="http://schemas.microsoft.com/office/powerpoint/2010/main" val="2913498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12AFDEF-499B-4210-9A23-512D5D69A1A5}"/>
              </a:ext>
            </a:extLst>
          </p:cNvPr>
          <p:cNvSpPr/>
          <p:nvPr/>
        </p:nvSpPr>
        <p:spPr>
          <a:xfrm>
            <a:off x="428596" y="1547735"/>
            <a:ext cx="3899932" cy="2367186"/>
          </a:xfrm>
          <a:prstGeom prst="rect">
            <a:avLst/>
          </a:prstGeom>
        </p:spPr>
        <p:txBody>
          <a:bodyPr wrap="square">
            <a:spAutoFit/>
          </a:bodyPr>
          <a:lstStyle/>
          <a:p>
            <a:pPr marL="0" marR="0" lvl="0" indent="0" algn="just" defTabSz="914400" rtl="0" eaLnBrk="1" fontAlgn="auto" latinLnBrk="0" hangingPunct="1">
              <a:lnSpc>
                <a:spcPts val="2500"/>
              </a:lnSpc>
              <a:spcBef>
                <a:spcPts val="0"/>
              </a:spcBef>
              <a:spcAft>
                <a:spcPts val="100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由于</a:t>
            </a:r>
            <a:r>
              <a:rPr kumimoji="0" lang="zh-CN" altLang="en-US" sz="1600" b="0"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mn-cs"/>
              </a:rPr>
              <a:t>网络安全</a:t>
            </a: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和</a:t>
            </a:r>
            <a:r>
              <a:rPr kumimoji="0" lang="zh-CN" altLang="en-US" sz="1600" b="0"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mn-cs"/>
              </a:rPr>
              <a:t>用户隐私</a:t>
            </a: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的迫切需求，越来越多的网络服务采用了</a:t>
            </a:r>
            <a:r>
              <a:rPr kumimoji="0" lang="zh-CN" altLang="en-US" sz="1600" b="0"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mn-cs"/>
              </a:rPr>
              <a:t>加密</a:t>
            </a: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处理，这使得网络中的加密流量规模爆炸式增长。</a:t>
            </a:r>
            <a:endPar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a:p>
            <a:pPr marL="0" marR="0" lvl="0" indent="0" algn="just" defTabSz="914400" rtl="0" eaLnBrk="1" fontAlgn="auto" latinLnBrk="0" hangingPunct="1">
              <a:lnSpc>
                <a:spcPts val="2500"/>
              </a:lnSpc>
              <a:spcBef>
                <a:spcPts val="0"/>
              </a:spcBef>
              <a:spcAft>
                <a:spcPts val="200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同时，近年来针对不同主机属性如各类操作系统和浏览器的</a:t>
            </a:r>
            <a:r>
              <a:rPr kumimoji="0" lang="zh-CN" altLang="en-US" sz="1600" b="0"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mn-cs"/>
              </a:rPr>
              <a:t>漏洞攻击</a:t>
            </a: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数量持续增多。</a:t>
            </a:r>
            <a:endParaRPr kumimoji="0" lang="en-US" altLang="zh-CN" sz="16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a:p>
            <a:pPr marL="0" marR="0" lvl="0" indent="0" algn="just" defTabSz="914400" rtl="0" eaLnBrk="1" fontAlgn="auto" latinLnBrk="0" hangingPunct="1">
              <a:lnSpc>
                <a:spcPts val="2500"/>
              </a:lnSpc>
              <a:spcBef>
                <a:spcPts val="0"/>
              </a:spcBef>
              <a:spcAft>
                <a:spcPts val="200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pic>
        <p:nvPicPr>
          <p:cNvPr id="6" name="Picture 2" descr="http://img1.gtimg.com/house_xiamen/pics/hv1/188/252/2121/137982473.jpg">
            <a:extLst>
              <a:ext uri="{FF2B5EF4-FFF2-40B4-BE49-F238E27FC236}">
                <a16:creationId xmlns:a16="http://schemas.microsoft.com/office/drawing/2014/main" id="{715062F2-CA40-4E32-9A6B-F8407F970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5697" y="1323347"/>
            <a:ext cx="3312368" cy="2475995"/>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4"/>
          <a:stretch>
            <a:fillRect/>
          </a:stretch>
        </p:blipFill>
        <p:spPr>
          <a:xfrm>
            <a:off x="5265697" y="4239493"/>
            <a:ext cx="3312233" cy="2125085"/>
          </a:xfrm>
          <a:prstGeom prst="rect">
            <a:avLst/>
          </a:prstGeom>
        </p:spPr>
      </p:pic>
      <p:sp>
        <p:nvSpPr>
          <p:cNvPr id="7" name="标题 1"/>
          <p:cNvSpPr>
            <a:spLocks noGrp="1"/>
          </p:cNvSpPr>
          <p:nvPr>
            <p:ph type="title"/>
          </p:nvPr>
        </p:nvSpPr>
        <p:spPr>
          <a:xfrm>
            <a:off x="428596" y="142852"/>
            <a:ext cx="6972320" cy="582594"/>
          </a:xfrm>
        </p:spPr>
        <p:txBody>
          <a:bodyPr/>
          <a:lstStyle/>
          <a:p>
            <a:r>
              <a:rPr lang="zh-CN" altLang="en-US" dirty="0"/>
              <a:t>研究背景</a:t>
            </a:r>
          </a:p>
        </p:txBody>
      </p:sp>
      <p:sp>
        <p:nvSpPr>
          <p:cNvPr id="2" name="矩形 1"/>
          <p:cNvSpPr/>
          <p:nvPr/>
        </p:nvSpPr>
        <p:spPr>
          <a:xfrm>
            <a:off x="532290" y="4239493"/>
            <a:ext cx="4572000" cy="1631216"/>
          </a:xfrm>
          <a:prstGeom prst="rect">
            <a:avLst/>
          </a:prstGeom>
        </p:spPr>
        <p:txBody>
          <a:bodyPr>
            <a:spAutoFit/>
          </a:bodyPr>
          <a:lstStyle/>
          <a:p>
            <a:pPr marL="342900" marR="0" lvl="0" indent="-342900" algn="just" defTabSz="914400" rtl="0" eaLnBrk="1" fontAlgn="auto" latinLnBrk="0" hangingPunct="1">
              <a:lnSpc>
                <a:spcPts val="3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知名漏洞</a:t>
            </a:r>
            <a:endPar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a:p>
            <a:pPr marL="360000" marR="0" lvl="0" indent="-360000" algn="just" defTabSz="914400" rtl="0" eaLnBrk="1" fontAlgn="auto" latinLnBrk="0" hangingPunct="1">
              <a:lnSpc>
                <a:spcPts val="3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“三叉戟”</a:t>
            </a:r>
            <a:r>
              <a:rPr kumimoji="0" lang="zh-CN" altLang="en-US" sz="18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Helvetica" panose="020B0604020202020204" pitchFamily="34" charset="0"/>
              </a:rPr>
              <a:t>漏洞 </a:t>
            </a:r>
            <a:r>
              <a:rPr kumimoji="0" lang="en-US" altLang="zh-CN" sz="18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Helvetica" panose="020B0604020202020204" pitchFamily="34" charset="0"/>
              </a:rPr>
              <a:t>(iOS)</a:t>
            </a:r>
          </a:p>
          <a:p>
            <a:pPr marL="360000" marR="0" lvl="0" indent="-360000" algn="just" defTabSz="914400" rtl="0" eaLnBrk="1" fontAlgn="auto" latinLnBrk="0" hangingPunct="1">
              <a:lnSpc>
                <a:spcPts val="3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“永恒之蓝”漏洞 </a:t>
            </a:r>
            <a:r>
              <a:rPr kumimoji="0" lang="en-US" altLang="zh-CN" sz="18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(Windows)</a:t>
            </a:r>
          </a:p>
          <a:p>
            <a:pPr marL="360000" marR="0" lvl="0" indent="-360000" algn="just" defTabSz="914400" rtl="0" eaLnBrk="1" fontAlgn="auto" latinLnBrk="0" hangingPunct="1">
              <a:lnSpc>
                <a:spcPts val="3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“幽灵”漏洞 </a:t>
            </a:r>
            <a:r>
              <a:rPr kumimoji="0" lang="en-US" altLang="zh-CN" sz="18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Helvetica" panose="020B0604020202020204" pitchFamily="34" charset="0"/>
              </a:rPr>
              <a:t>Linux</a:t>
            </a:r>
            <a:r>
              <a:rPr kumimoji="0" lang="en-US" altLang="zh-CN" sz="18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rPr>
              <a:t>)</a:t>
            </a:r>
            <a:endParaRPr kumimoji="0" lang="zh-CN" altLang="en-US" sz="1800" b="0" i="0" u="none" strike="noStrike" kern="1200" cap="none" spc="0" normalizeH="0" baseline="0" noProof="0" dirty="0">
              <a:ln>
                <a:noFill/>
              </a:ln>
              <a:solidFill>
                <a:prstClr val="black"/>
              </a:solidFill>
              <a:effectLst/>
              <a:uLnTx/>
              <a:uFillTx/>
              <a:latin typeface="Helvetica" panose="020B0604020202020204" pitchFamily="34" charset="0"/>
              <a:ea typeface="黑体" panose="02010609060101010101" pitchFamily="49" charset="-122"/>
              <a:cs typeface="+mn-cs"/>
            </a:endParaRPr>
          </a:p>
        </p:txBody>
      </p:sp>
      <p:sp>
        <p:nvSpPr>
          <p:cNvPr id="3" name="灯片编号占位符 2">
            <a:extLst>
              <a:ext uri="{FF2B5EF4-FFF2-40B4-BE49-F238E27FC236}">
                <a16:creationId xmlns:a16="http://schemas.microsoft.com/office/drawing/2014/main" id="{E21DC169-66C8-4438-A0C3-12E9FAD6ACE1}"/>
              </a:ext>
            </a:extLst>
          </p:cNvPr>
          <p:cNvSpPr>
            <a:spLocks noGrp="1"/>
          </p:cNvSpPr>
          <p:nvPr>
            <p:ph type="sldNum" sz="quarter" idx="10"/>
          </p:nvPr>
        </p:nvSpPr>
        <p:spPr/>
        <p:txBody>
          <a:bodyPr/>
          <a:lstStyle/>
          <a:p>
            <a:fld id="{6DE2FBD6-56D3-45DC-8484-A22812E13BA8}" type="slidenum">
              <a:rPr lang="zh-CN" altLang="en-US" smtClean="0"/>
              <a:pPr/>
              <a:t>3</a:t>
            </a:fld>
            <a:endParaRPr lang="zh-CN" altLang="en-US"/>
          </a:p>
        </p:txBody>
      </p:sp>
    </p:spTree>
    <p:extLst>
      <p:ext uri="{BB962C8B-B14F-4D97-AF65-F5344CB8AC3E}">
        <p14:creationId xmlns:p14="http://schemas.microsoft.com/office/powerpoint/2010/main" val="3386093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研究内容</a:t>
            </a:r>
          </a:p>
        </p:txBody>
      </p:sp>
      <p:sp>
        <p:nvSpPr>
          <p:cNvPr id="90" name="横卷形 89"/>
          <p:cNvSpPr/>
          <p:nvPr/>
        </p:nvSpPr>
        <p:spPr bwMode="auto">
          <a:xfrm>
            <a:off x="3094087" y="5182928"/>
            <a:ext cx="3565280" cy="852236"/>
          </a:xfrm>
          <a:prstGeom prst="horizontalScroll">
            <a:avLst/>
          </a:prstGeom>
          <a:solidFill>
            <a:srgbClr val="005BAC"/>
          </a:solidFill>
          <a:ln>
            <a:solidFill>
              <a:schemeClr val="accent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Helvetica"/>
                <a:ea typeface="黑体"/>
                <a:cs typeface="+mn-cs"/>
              </a:rPr>
              <a:t>研究点三</a:t>
            </a:r>
            <a:endParaRPr kumimoji="0" lang="en-US" altLang="zh-CN" sz="1600" b="0" i="0" u="none" strike="noStrike" kern="1200" cap="none" spc="0" normalizeH="0" baseline="0" noProof="0" dirty="0">
              <a:ln>
                <a:noFill/>
              </a:ln>
              <a:solidFill>
                <a:prstClr val="white"/>
              </a:solidFill>
              <a:effectLst/>
              <a:uLnTx/>
              <a:uFillTx/>
              <a:latin typeface="Helvetica"/>
              <a:ea typeface="黑体"/>
              <a:cs typeface="+mn-cs"/>
            </a:endParaRPr>
          </a:p>
          <a:p>
            <a:pPr lvl="0" algn="ctr">
              <a:defRPr/>
            </a:pPr>
            <a:r>
              <a:rPr lang="zh-CN" altLang="en-US" sz="1600" dirty="0">
                <a:solidFill>
                  <a:prstClr val="white"/>
                </a:solidFill>
              </a:rPr>
              <a:t>主机属性识别系统的设计与实现</a:t>
            </a:r>
            <a:endParaRPr kumimoji="0" lang="en-US" altLang="zh-CN" sz="1600" b="0" i="0" u="none" strike="noStrike" kern="1200" cap="none" spc="0" normalizeH="0" baseline="0" noProof="0" dirty="0">
              <a:ln>
                <a:noFill/>
              </a:ln>
              <a:solidFill>
                <a:prstClr val="white"/>
              </a:solidFill>
              <a:effectLst/>
              <a:uLnTx/>
              <a:uFillTx/>
              <a:latin typeface="Helvetica"/>
              <a:ea typeface="黑体"/>
              <a:cs typeface="+mn-cs"/>
            </a:endParaRPr>
          </a:p>
        </p:txBody>
      </p:sp>
      <p:cxnSp>
        <p:nvCxnSpPr>
          <p:cNvPr id="95" name="直接箭头连接符 94"/>
          <p:cNvCxnSpPr>
            <a:cxnSpLocks/>
            <a:stCxn id="81" idx="2"/>
            <a:endCxn id="90" idx="0"/>
          </p:cNvCxnSpPr>
          <p:nvPr/>
        </p:nvCxnSpPr>
        <p:spPr>
          <a:xfrm flipH="1">
            <a:off x="4876727" y="3268252"/>
            <a:ext cx="909542" cy="2021206"/>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389" name="直接箭头连接符 388">
            <a:extLst>
              <a:ext uri="{FF2B5EF4-FFF2-40B4-BE49-F238E27FC236}">
                <a16:creationId xmlns:a16="http://schemas.microsoft.com/office/drawing/2014/main" id="{CB012C32-4455-4669-894E-7248EBDF91C4}"/>
              </a:ext>
            </a:extLst>
          </p:cNvPr>
          <p:cNvCxnSpPr>
            <a:cxnSpLocks/>
            <a:stCxn id="68" idx="2"/>
            <a:endCxn id="90" idx="0"/>
          </p:cNvCxnSpPr>
          <p:nvPr/>
        </p:nvCxnSpPr>
        <p:spPr>
          <a:xfrm flipH="1">
            <a:off x="4876727" y="3273253"/>
            <a:ext cx="2471648" cy="2016205"/>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390" name="直接箭头连接符 389">
            <a:extLst>
              <a:ext uri="{FF2B5EF4-FFF2-40B4-BE49-F238E27FC236}">
                <a16:creationId xmlns:a16="http://schemas.microsoft.com/office/drawing/2014/main" id="{878A0004-BE75-40B8-9FAA-F52F6B0B69EC}"/>
              </a:ext>
            </a:extLst>
          </p:cNvPr>
          <p:cNvCxnSpPr>
            <a:cxnSpLocks/>
            <a:stCxn id="108" idx="2"/>
            <a:endCxn id="90" idx="0"/>
          </p:cNvCxnSpPr>
          <p:nvPr/>
        </p:nvCxnSpPr>
        <p:spPr>
          <a:xfrm flipH="1">
            <a:off x="4876727" y="3539688"/>
            <a:ext cx="3609070" cy="1749770"/>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sp>
        <p:nvSpPr>
          <p:cNvPr id="55" name="椭圆 54">
            <a:extLst>
              <a:ext uri="{FF2B5EF4-FFF2-40B4-BE49-F238E27FC236}">
                <a16:creationId xmlns:a16="http://schemas.microsoft.com/office/drawing/2014/main" id="{FCCFC338-AE6B-4844-98CC-F79C72365FDC}"/>
              </a:ext>
            </a:extLst>
          </p:cNvPr>
          <p:cNvSpPr/>
          <p:nvPr/>
        </p:nvSpPr>
        <p:spPr bwMode="auto">
          <a:xfrm>
            <a:off x="4272487" y="2303489"/>
            <a:ext cx="413222" cy="396000"/>
          </a:xfrm>
          <a:prstGeom prst="ellipse">
            <a:avLst/>
          </a:prstGeom>
          <a:noFill/>
          <a:ln w="0" cap="flat">
            <a:solidFill>
              <a:srgbClr val="0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56" name="椭圆 55">
            <a:extLst>
              <a:ext uri="{FF2B5EF4-FFF2-40B4-BE49-F238E27FC236}">
                <a16:creationId xmlns:a16="http://schemas.microsoft.com/office/drawing/2014/main" id="{5D0DE338-8AEA-4CD8-A272-39CD21946BBA}"/>
              </a:ext>
            </a:extLst>
          </p:cNvPr>
          <p:cNvSpPr/>
          <p:nvPr/>
        </p:nvSpPr>
        <p:spPr bwMode="auto">
          <a:xfrm>
            <a:off x="4284621" y="3556622"/>
            <a:ext cx="413222" cy="396000"/>
          </a:xfrm>
          <a:prstGeom prst="ellipse">
            <a:avLst/>
          </a:prstGeom>
          <a:noFill/>
          <a:ln w="0" cap="flat">
            <a:solidFill>
              <a:srgbClr val="0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57" name="矩形 56">
            <a:extLst>
              <a:ext uri="{FF2B5EF4-FFF2-40B4-BE49-F238E27FC236}">
                <a16:creationId xmlns:a16="http://schemas.microsoft.com/office/drawing/2014/main" id="{AFEEA943-E097-4C95-B855-8B4801DDD980}"/>
              </a:ext>
            </a:extLst>
          </p:cNvPr>
          <p:cNvSpPr/>
          <p:nvPr/>
        </p:nvSpPr>
        <p:spPr bwMode="auto">
          <a:xfrm>
            <a:off x="2241364" y="3256128"/>
            <a:ext cx="2460091" cy="1371559"/>
          </a:xfrm>
          <a:prstGeom prst="rect">
            <a:avLst/>
          </a:prstGeom>
          <a:solidFill>
            <a:srgbClr val="FFFFFF"/>
          </a:solidFill>
          <a:ln w="19050" cap="flat">
            <a:solidFill>
              <a:srgbClr val="0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Helvetica" panose="020B0604020202020204" pitchFamily="34" charset="0"/>
              <a:ea typeface="黑体"/>
              <a:cs typeface="Helvetica" panose="020B0604020202020204" pitchFamily="34" charset="0"/>
            </a:endParaRPr>
          </a:p>
        </p:txBody>
      </p:sp>
      <p:sp>
        <p:nvSpPr>
          <p:cNvPr id="58" name="矩形 57">
            <a:extLst>
              <a:ext uri="{FF2B5EF4-FFF2-40B4-BE49-F238E27FC236}">
                <a16:creationId xmlns:a16="http://schemas.microsoft.com/office/drawing/2014/main" id="{6A41D146-2AB8-4B35-9723-1E4BFFBA6E11}"/>
              </a:ext>
            </a:extLst>
          </p:cNvPr>
          <p:cNvSpPr/>
          <p:nvPr/>
        </p:nvSpPr>
        <p:spPr bwMode="auto">
          <a:xfrm>
            <a:off x="2232821" y="1302546"/>
            <a:ext cx="2460091" cy="1770787"/>
          </a:xfrm>
          <a:prstGeom prst="rect">
            <a:avLst/>
          </a:prstGeom>
          <a:solidFill>
            <a:srgbClr val="FFFFFF"/>
          </a:solidFill>
          <a:ln w="19050" cap="flat">
            <a:solidFill>
              <a:srgbClr val="0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Helvetica" panose="020B0604020202020204" pitchFamily="34" charset="0"/>
              <a:ea typeface="黑体"/>
              <a:cs typeface="Helvetica" panose="020B0604020202020204" pitchFamily="34" charset="0"/>
            </a:endParaRPr>
          </a:p>
        </p:txBody>
      </p:sp>
      <p:sp>
        <p:nvSpPr>
          <p:cNvPr id="61" name="文本框 60">
            <a:extLst>
              <a:ext uri="{FF2B5EF4-FFF2-40B4-BE49-F238E27FC236}">
                <a16:creationId xmlns:a16="http://schemas.microsoft.com/office/drawing/2014/main" id="{A939FC63-0ACF-408D-BB4A-746DBE090F7F}"/>
              </a:ext>
            </a:extLst>
          </p:cNvPr>
          <p:cNvSpPr txBox="1"/>
          <p:nvPr/>
        </p:nvSpPr>
        <p:spPr>
          <a:xfrm>
            <a:off x="2666550" y="1336586"/>
            <a:ext cx="1609718" cy="307777"/>
          </a:xfrm>
          <a:prstGeom prst="rect">
            <a:avLst/>
          </a:prstGeom>
          <a:noFill/>
          <a:ln w="1905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a:cs typeface="Helvetica" panose="020B0604020202020204" pitchFamily="34" charset="0"/>
              </a:rPr>
              <a:t>特征提取</a:t>
            </a:r>
          </a:p>
        </p:txBody>
      </p:sp>
      <p:cxnSp>
        <p:nvCxnSpPr>
          <p:cNvPr id="62" name="直接箭头连接符 61">
            <a:extLst>
              <a:ext uri="{FF2B5EF4-FFF2-40B4-BE49-F238E27FC236}">
                <a16:creationId xmlns:a16="http://schemas.microsoft.com/office/drawing/2014/main" id="{E6316FEC-689D-4A99-8DAD-739B79A6D798}"/>
              </a:ext>
            </a:extLst>
          </p:cNvPr>
          <p:cNvCxnSpPr>
            <a:cxnSpLocks/>
            <a:stCxn id="15" idx="3"/>
            <a:endCxn id="74" idx="1"/>
          </p:cNvCxnSpPr>
          <p:nvPr/>
        </p:nvCxnSpPr>
        <p:spPr>
          <a:xfrm>
            <a:off x="757654" y="3139924"/>
            <a:ext cx="30835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3" name="圆角矩形 96">
            <a:extLst>
              <a:ext uri="{FF2B5EF4-FFF2-40B4-BE49-F238E27FC236}">
                <a16:creationId xmlns:a16="http://schemas.microsoft.com/office/drawing/2014/main" id="{B28DE995-E481-4B48-9C39-E714A5A04FE8}"/>
              </a:ext>
            </a:extLst>
          </p:cNvPr>
          <p:cNvSpPr/>
          <p:nvPr/>
        </p:nvSpPr>
        <p:spPr bwMode="auto">
          <a:xfrm>
            <a:off x="2352274" y="1691898"/>
            <a:ext cx="1725976" cy="360000"/>
          </a:xfrm>
          <a:prstGeom prst="roundRect">
            <a:avLst/>
          </a:prstGeom>
          <a:solidFill>
            <a:srgbClr val="DAE8FC"/>
          </a:solidFill>
          <a:ln w="19050" cap="flat">
            <a:solidFill>
              <a:srgbClr val="8BA8CE"/>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TCP/IP</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协议头部特征</a:t>
            </a:r>
          </a:p>
        </p:txBody>
      </p:sp>
      <p:sp>
        <p:nvSpPr>
          <p:cNvPr id="64" name="圆角矩形 97">
            <a:extLst>
              <a:ext uri="{FF2B5EF4-FFF2-40B4-BE49-F238E27FC236}">
                <a16:creationId xmlns:a16="http://schemas.microsoft.com/office/drawing/2014/main" id="{EC61B857-49D8-4F40-B65E-D75924A1B8BB}"/>
              </a:ext>
            </a:extLst>
          </p:cNvPr>
          <p:cNvSpPr/>
          <p:nvPr/>
        </p:nvSpPr>
        <p:spPr bwMode="auto">
          <a:xfrm>
            <a:off x="2352274" y="2146968"/>
            <a:ext cx="1725976" cy="360000"/>
          </a:xfrm>
          <a:prstGeom prst="roundRect">
            <a:avLst/>
          </a:prstGeom>
          <a:solidFill>
            <a:srgbClr val="D5E8D4"/>
          </a:solidFill>
          <a:ln w="19050" cap="flat">
            <a:solidFill>
              <a:srgbClr val="AFCFA0"/>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TLS</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协议头部特征</a:t>
            </a:r>
          </a:p>
        </p:txBody>
      </p:sp>
      <p:sp>
        <p:nvSpPr>
          <p:cNvPr id="65" name="圆角矩形 98">
            <a:extLst>
              <a:ext uri="{FF2B5EF4-FFF2-40B4-BE49-F238E27FC236}">
                <a16:creationId xmlns:a16="http://schemas.microsoft.com/office/drawing/2014/main" id="{19F1806C-9CA5-4598-8FBD-CD7342B9234D}"/>
              </a:ext>
            </a:extLst>
          </p:cNvPr>
          <p:cNvSpPr/>
          <p:nvPr/>
        </p:nvSpPr>
        <p:spPr bwMode="auto">
          <a:xfrm>
            <a:off x="2362510" y="2605522"/>
            <a:ext cx="1724735" cy="360000"/>
          </a:xfrm>
          <a:prstGeom prst="roundRect">
            <a:avLst/>
          </a:prstGeom>
          <a:solidFill>
            <a:srgbClr val="E1D5E7"/>
          </a:solidFill>
          <a:ln w="19050" cap="flat">
            <a:solidFill>
              <a:srgbClr val="C2AECC"/>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流统计特征</a:t>
            </a:r>
          </a:p>
        </p:txBody>
      </p:sp>
      <p:sp>
        <p:nvSpPr>
          <p:cNvPr id="66" name="圆角矩形 99">
            <a:extLst>
              <a:ext uri="{FF2B5EF4-FFF2-40B4-BE49-F238E27FC236}">
                <a16:creationId xmlns:a16="http://schemas.microsoft.com/office/drawing/2014/main" id="{F12E3D4F-35AE-454A-97DB-C4501EF42169}"/>
              </a:ext>
            </a:extLst>
          </p:cNvPr>
          <p:cNvSpPr/>
          <p:nvPr/>
        </p:nvSpPr>
        <p:spPr bwMode="auto">
          <a:xfrm>
            <a:off x="4199189" y="1691898"/>
            <a:ext cx="396000" cy="1275734"/>
          </a:xfrm>
          <a:prstGeom prst="roundRect">
            <a:avLst/>
          </a:prstGeom>
          <a:solidFill>
            <a:srgbClr val="F8CECC"/>
          </a:solidFill>
          <a:ln w="19050" cap="flat">
            <a:solidFill>
              <a:srgbClr val="DC9592"/>
            </a:solidFill>
            <a:prstDash val="solid"/>
            <a:round/>
          </a:ln>
        </p:spPr>
        <p:txBody>
          <a:bodyPr vert="eaVert"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300" normalizeH="0" baseline="0" noProof="0" dirty="0">
                <a:ln>
                  <a:noFill/>
                </a:ln>
                <a:solidFill>
                  <a:prstClr val="black"/>
                </a:solidFill>
                <a:effectLst/>
                <a:uLnTx/>
                <a:uFillTx/>
                <a:latin typeface="Helvetica"/>
                <a:ea typeface="黑体"/>
                <a:cs typeface="+mn-cs"/>
              </a:rPr>
              <a:t>数据预处理</a:t>
            </a:r>
          </a:p>
        </p:txBody>
      </p:sp>
      <p:sp>
        <p:nvSpPr>
          <p:cNvPr id="67" name="圆角矩形 100">
            <a:extLst>
              <a:ext uri="{FF2B5EF4-FFF2-40B4-BE49-F238E27FC236}">
                <a16:creationId xmlns:a16="http://schemas.microsoft.com/office/drawing/2014/main" id="{A0E70F58-1964-466F-A325-63CDB95A8AA0}"/>
              </a:ext>
            </a:extLst>
          </p:cNvPr>
          <p:cNvSpPr/>
          <p:nvPr/>
        </p:nvSpPr>
        <p:spPr bwMode="auto">
          <a:xfrm>
            <a:off x="5153831" y="1684055"/>
            <a:ext cx="124878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black"/>
                </a:solidFill>
                <a:effectLst/>
                <a:uLnTx/>
                <a:uFillTx/>
                <a:latin typeface="Helvetica"/>
                <a:ea typeface="黑体"/>
                <a:cs typeface="+mn-cs"/>
              </a:rPr>
              <a:t>LightGBM</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模型</a:t>
            </a:r>
          </a:p>
        </p:txBody>
      </p:sp>
      <p:sp>
        <p:nvSpPr>
          <p:cNvPr id="68" name="圆角矩形 101">
            <a:extLst>
              <a:ext uri="{FF2B5EF4-FFF2-40B4-BE49-F238E27FC236}">
                <a16:creationId xmlns:a16="http://schemas.microsoft.com/office/drawing/2014/main" id="{D4F1AFDB-C4EA-4FA6-AC86-29743DE19226}"/>
              </a:ext>
            </a:extLst>
          </p:cNvPr>
          <p:cNvSpPr/>
          <p:nvPr/>
        </p:nvSpPr>
        <p:spPr bwMode="auto">
          <a:xfrm>
            <a:off x="6837546" y="2877253"/>
            <a:ext cx="102165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主机属性</a:t>
            </a:r>
          </a:p>
        </p:txBody>
      </p:sp>
      <p:sp>
        <p:nvSpPr>
          <p:cNvPr id="69" name="圆角矩形 92">
            <a:extLst>
              <a:ext uri="{FF2B5EF4-FFF2-40B4-BE49-F238E27FC236}">
                <a16:creationId xmlns:a16="http://schemas.microsoft.com/office/drawing/2014/main" id="{71321053-62DD-410F-BE4F-1CC36B12F95E}"/>
              </a:ext>
            </a:extLst>
          </p:cNvPr>
          <p:cNvSpPr/>
          <p:nvPr/>
        </p:nvSpPr>
        <p:spPr bwMode="auto">
          <a:xfrm>
            <a:off x="2357391" y="3621838"/>
            <a:ext cx="1715741" cy="362899"/>
          </a:xfrm>
          <a:prstGeom prst="roundRect">
            <a:avLst/>
          </a:prstGeom>
          <a:solidFill>
            <a:srgbClr val="DAE8FC"/>
          </a:solidFill>
          <a:ln w="19050" cap="flat">
            <a:solidFill>
              <a:srgbClr val="8BA8CE"/>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TCP_SYN</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包原始流</a:t>
            </a:r>
          </a:p>
        </p:txBody>
      </p:sp>
      <p:sp>
        <p:nvSpPr>
          <p:cNvPr id="70" name="圆角矩形 93">
            <a:extLst>
              <a:ext uri="{FF2B5EF4-FFF2-40B4-BE49-F238E27FC236}">
                <a16:creationId xmlns:a16="http://schemas.microsoft.com/office/drawing/2014/main" id="{86A2DBA3-CC39-4913-A6B3-C532CFFB9CF5}"/>
              </a:ext>
            </a:extLst>
          </p:cNvPr>
          <p:cNvSpPr/>
          <p:nvPr/>
        </p:nvSpPr>
        <p:spPr bwMode="auto">
          <a:xfrm>
            <a:off x="2366619" y="4141475"/>
            <a:ext cx="1724735" cy="360000"/>
          </a:xfrm>
          <a:prstGeom prst="roundRect">
            <a:avLst/>
          </a:prstGeom>
          <a:solidFill>
            <a:srgbClr val="D5E8D4"/>
          </a:solidFill>
          <a:ln w="19050" cap="flat">
            <a:solidFill>
              <a:srgbClr val="AFCFA0"/>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black"/>
                </a:solidFill>
                <a:effectLst/>
                <a:uLnTx/>
                <a:uFillTx/>
                <a:latin typeface="Helvetica"/>
                <a:ea typeface="黑体"/>
                <a:cs typeface="+mn-cs"/>
              </a:rPr>
              <a:t>Client_Hello</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包原始流</a:t>
            </a:r>
          </a:p>
        </p:txBody>
      </p:sp>
      <p:sp>
        <p:nvSpPr>
          <p:cNvPr id="71" name="圆角矩形 95">
            <a:extLst>
              <a:ext uri="{FF2B5EF4-FFF2-40B4-BE49-F238E27FC236}">
                <a16:creationId xmlns:a16="http://schemas.microsoft.com/office/drawing/2014/main" id="{CAF9ECE3-90CA-4FA4-A7BE-B11248CB8949}"/>
              </a:ext>
            </a:extLst>
          </p:cNvPr>
          <p:cNvSpPr/>
          <p:nvPr/>
        </p:nvSpPr>
        <p:spPr bwMode="auto">
          <a:xfrm>
            <a:off x="5153831" y="4102307"/>
            <a:ext cx="124878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深度学习模型</a:t>
            </a:r>
          </a:p>
        </p:txBody>
      </p:sp>
      <p:sp>
        <p:nvSpPr>
          <p:cNvPr id="72" name="文本框 71">
            <a:extLst>
              <a:ext uri="{FF2B5EF4-FFF2-40B4-BE49-F238E27FC236}">
                <a16:creationId xmlns:a16="http://schemas.microsoft.com/office/drawing/2014/main" id="{438B726C-8DFB-46F5-B8E9-27D68F3798E2}"/>
              </a:ext>
            </a:extLst>
          </p:cNvPr>
          <p:cNvSpPr txBox="1"/>
          <p:nvPr/>
        </p:nvSpPr>
        <p:spPr>
          <a:xfrm>
            <a:off x="2652543" y="3278457"/>
            <a:ext cx="1609718" cy="307777"/>
          </a:xfrm>
          <a:prstGeom prst="rect">
            <a:avLst/>
          </a:prstGeom>
          <a:noFill/>
          <a:ln w="1905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a:cs typeface="Helvetica" panose="020B0604020202020204" pitchFamily="34" charset="0"/>
              </a:rPr>
              <a:t>原始流数据提取</a:t>
            </a:r>
          </a:p>
        </p:txBody>
      </p:sp>
      <p:sp>
        <p:nvSpPr>
          <p:cNvPr id="74" name="圆角矩形 99">
            <a:extLst>
              <a:ext uri="{FF2B5EF4-FFF2-40B4-BE49-F238E27FC236}">
                <a16:creationId xmlns:a16="http://schemas.microsoft.com/office/drawing/2014/main" id="{B428B822-D868-43FF-AF63-50C966C84F76}"/>
              </a:ext>
            </a:extLst>
          </p:cNvPr>
          <p:cNvSpPr/>
          <p:nvPr/>
        </p:nvSpPr>
        <p:spPr bwMode="auto">
          <a:xfrm>
            <a:off x="1066013" y="2502057"/>
            <a:ext cx="396000" cy="1275734"/>
          </a:xfrm>
          <a:prstGeom prst="roundRect">
            <a:avLst/>
          </a:prstGeom>
          <a:solidFill>
            <a:srgbClr val="F8CECC"/>
          </a:solidFill>
          <a:ln w="19050" cap="flat">
            <a:solidFill>
              <a:srgbClr val="DC9592"/>
            </a:solidFill>
            <a:prstDash val="solid"/>
            <a:round/>
          </a:ln>
        </p:spPr>
        <p:txBody>
          <a:bodyPr vert="eaVert"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300" normalizeH="0" baseline="0" noProof="0" dirty="0">
                <a:ln>
                  <a:noFill/>
                </a:ln>
                <a:solidFill>
                  <a:prstClr val="black"/>
                </a:solidFill>
                <a:effectLst/>
                <a:uLnTx/>
                <a:uFillTx/>
                <a:latin typeface="Helvetica"/>
                <a:ea typeface="黑体"/>
                <a:cs typeface="+mn-cs"/>
              </a:rPr>
              <a:t>协议识别模块</a:t>
            </a:r>
          </a:p>
        </p:txBody>
      </p:sp>
      <p:cxnSp>
        <p:nvCxnSpPr>
          <p:cNvPr id="75" name="连接符: 肘形 79">
            <a:extLst>
              <a:ext uri="{FF2B5EF4-FFF2-40B4-BE49-F238E27FC236}">
                <a16:creationId xmlns:a16="http://schemas.microsoft.com/office/drawing/2014/main" id="{00C6005F-9AE0-4A90-B93D-FCB95FC406C2}"/>
              </a:ext>
            </a:extLst>
          </p:cNvPr>
          <p:cNvCxnSpPr>
            <a:cxnSpLocks/>
            <a:stCxn id="74" idx="3"/>
            <a:endCxn id="58" idx="1"/>
          </p:cNvCxnSpPr>
          <p:nvPr/>
        </p:nvCxnSpPr>
        <p:spPr>
          <a:xfrm flipV="1">
            <a:off x="1462013" y="2187940"/>
            <a:ext cx="770808" cy="951984"/>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cxnSp>
        <p:nvCxnSpPr>
          <p:cNvPr id="76" name="连接符: 肘形 80">
            <a:extLst>
              <a:ext uri="{FF2B5EF4-FFF2-40B4-BE49-F238E27FC236}">
                <a16:creationId xmlns:a16="http://schemas.microsoft.com/office/drawing/2014/main" id="{A41B3CF3-D2FF-4DDA-ABCB-AF3B74B18A25}"/>
              </a:ext>
            </a:extLst>
          </p:cNvPr>
          <p:cNvCxnSpPr>
            <a:cxnSpLocks/>
            <a:stCxn id="74" idx="3"/>
            <a:endCxn id="57" idx="1"/>
          </p:cNvCxnSpPr>
          <p:nvPr/>
        </p:nvCxnSpPr>
        <p:spPr>
          <a:xfrm>
            <a:off x="1462013" y="3139924"/>
            <a:ext cx="779351" cy="801984"/>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连接符: 肘形 81">
            <a:extLst>
              <a:ext uri="{FF2B5EF4-FFF2-40B4-BE49-F238E27FC236}">
                <a16:creationId xmlns:a16="http://schemas.microsoft.com/office/drawing/2014/main" id="{385506C0-6C4A-4E81-8C97-5FCF28C9EC2F}"/>
              </a:ext>
            </a:extLst>
          </p:cNvPr>
          <p:cNvCxnSpPr>
            <a:cxnSpLocks/>
            <a:stCxn id="56" idx="6"/>
            <a:endCxn id="71" idx="1"/>
          </p:cNvCxnSpPr>
          <p:nvPr/>
        </p:nvCxnSpPr>
        <p:spPr>
          <a:xfrm>
            <a:off x="4697843" y="3754622"/>
            <a:ext cx="455988" cy="545685"/>
          </a:xfrm>
          <a:prstGeom prst="bentConnector3">
            <a:avLst>
              <a:gd name="adj1" fmla="val 50000"/>
            </a:avLst>
          </a:prstGeom>
          <a:ln w="1905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78" name="直接箭头连接符 77">
            <a:extLst>
              <a:ext uri="{FF2B5EF4-FFF2-40B4-BE49-F238E27FC236}">
                <a16:creationId xmlns:a16="http://schemas.microsoft.com/office/drawing/2014/main" id="{A953E282-3085-48BA-AAB3-1F87EA28A307}"/>
              </a:ext>
            </a:extLst>
          </p:cNvPr>
          <p:cNvCxnSpPr>
            <a:cxnSpLocks/>
            <a:stCxn id="68" idx="3"/>
          </p:cNvCxnSpPr>
          <p:nvPr/>
        </p:nvCxnSpPr>
        <p:spPr>
          <a:xfrm flipV="1">
            <a:off x="7859203" y="3070252"/>
            <a:ext cx="384067" cy="50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9" name="圆角矩形 99">
            <a:extLst>
              <a:ext uri="{FF2B5EF4-FFF2-40B4-BE49-F238E27FC236}">
                <a16:creationId xmlns:a16="http://schemas.microsoft.com/office/drawing/2014/main" id="{7A106D9D-8894-4117-8FC4-DD22A3DC58FE}"/>
              </a:ext>
            </a:extLst>
          </p:cNvPr>
          <p:cNvSpPr/>
          <p:nvPr/>
        </p:nvSpPr>
        <p:spPr bwMode="auto">
          <a:xfrm>
            <a:off x="4199189" y="3582701"/>
            <a:ext cx="390746" cy="947231"/>
          </a:xfrm>
          <a:prstGeom prst="roundRect">
            <a:avLst/>
          </a:prstGeom>
          <a:solidFill>
            <a:srgbClr val="E1D5E7"/>
          </a:solidFill>
          <a:ln w="19050" cap="flat">
            <a:solidFill>
              <a:srgbClr val="C2AECC"/>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 b="0" i="0" u="none" strike="noStrike" kern="1200" cap="none" spc="0" normalizeH="0" baseline="0" noProof="0" dirty="0">
                <a:ln>
                  <a:noFill/>
                </a:ln>
                <a:solidFill>
                  <a:prstClr val="black"/>
                </a:solidFill>
                <a:effectLst/>
                <a:uLnTx/>
                <a:uFillTx/>
                <a:latin typeface="Helvetica"/>
                <a:ea typeface="黑体"/>
                <a:cs typeface="+mn-cs"/>
              </a:rPr>
              <a:t>数据预处理</a:t>
            </a:r>
          </a:p>
        </p:txBody>
      </p:sp>
      <p:cxnSp>
        <p:nvCxnSpPr>
          <p:cNvPr id="80" name="连接符: 肘形 84">
            <a:extLst>
              <a:ext uri="{FF2B5EF4-FFF2-40B4-BE49-F238E27FC236}">
                <a16:creationId xmlns:a16="http://schemas.microsoft.com/office/drawing/2014/main" id="{FE4FB1B4-E0CC-4F93-92B4-B3C742539DB6}"/>
              </a:ext>
            </a:extLst>
          </p:cNvPr>
          <p:cNvCxnSpPr>
            <a:cxnSpLocks/>
            <a:stCxn id="56" idx="6"/>
            <a:endCxn id="98" idx="1"/>
          </p:cNvCxnSpPr>
          <p:nvPr/>
        </p:nvCxnSpPr>
        <p:spPr>
          <a:xfrm flipV="1">
            <a:off x="4697843" y="3116095"/>
            <a:ext cx="462273" cy="638527"/>
          </a:xfrm>
          <a:prstGeom prst="bentConnector3">
            <a:avLst>
              <a:gd name="adj1" fmla="val 50000"/>
            </a:avLst>
          </a:prstGeom>
          <a:ln w="19050">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81" name="圆角矩形 95">
            <a:extLst>
              <a:ext uri="{FF2B5EF4-FFF2-40B4-BE49-F238E27FC236}">
                <a16:creationId xmlns:a16="http://schemas.microsoft.com/office/drawing/2014/main" id="{F9365862-BD29-41CD-BADB-EE6B65C220FC}"/>
              </a:ext>
            </a:extLst>
          </p:cNvPr>
          <p:cNvSpPr/>
          <p:nvPr/>
        </p:nvSpPr>
        <p:spPr bwMode="auto">
          <a:xfrm>
            <a:off x="5161875" y="2872252"/>
            <a:ext cx="124878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实时集成模型</a:t>
            </a:r>
          </a:p>
        </p:txBody>
      </p:sp>
      <p:cxnSp>
        <p:nvCxnSpPr>
          <p:cNvPr id="82" name="连接符: 肘形 86">
            <a:extLst>
              <a:ext uri="{FF2B5EF4-FFF2-40B4-BE49-F238E27FC236}">
                <a16:creationId xmlns:a16="http://schemas.microsoft.com/office/drawing/2014/main" id="{8BCDB725-6205-456D-AF80-444129A1084A}"/>
              </a:ext>
            </a:extLst>
          </p:cNvPr>
          <p:cNvCxnSpPr>
            <a:cxnSpLocks/>
            <a:stCxn id="55" idx="6"/>
            <a:endCxn id="99" idx="1"/>
          </p:cNvCxnSpPr>
          <p:nvPr/>
        </p:nvCxnSpPr>
        <p:spPr>
          <a:xfrm>
            <a:off x="4685709" y="2501489"/>
            <a:ext cx="474407" cy="525867"/>
          </a:xfrm>
          <a:prstGeom prst="bentConnector3">
            <a:avLst>
              <a:gd name="adj1" fmla="val 50000"/>
            </a:avLst>
          </a:prstGeom>
          <a:ln w="19050">
            <a:solidFill>
              <a:schemeClr val="accent5">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4A142EEC-06D8-4F4B-B30F-F198B54A305B}"/>
              </a:ext>
            </a:extLst>
          </p:cNvPr>
          <p:cNvCxnSpPr>
            <a:cxnSpLocks/>
            <a:stCxn id="71" idx="0"/>
            <a:endCxn id="81" idx="2"/>
          </p:cNvCxnSpPr>
          <p:nvPr/>
        </p:nvCxnSpPr>
        <p:spPr>
          <a:xfrm flipV="1">
            <a:off x="5778225" y="3268252"/>
            <a:ext cx="8044" cy="83405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4" name="直接箭头连接符 83">
            <a:extLst>
              <a:ext uri="{FF2B5EF4-FFF2-40B4-BE49-F238E27FC236}">
                <a16:creationId xmlns:a16="http://schemas.microsoft.com/office/drawing/2014/main" id="{D0184947-7661-4787-BEF7-46D048B18397}"/>
              </a:ext>
            </a:extLst>
          </p:cNvPr>
          <p:cNvCxnSpPr>
            <a:cxnSpLocks/>
            <a:stCxn id="67" idx="2"/>
            <a:endCxn id="81" idx="0"/>
          </p:cNvCxnSpPr>
          <p:nvPr/>
        </p:nvCxnSpPr>
        <p:spPr>
          <a:xfrm>
            <a:off x="5778225" y="2080055"/>
            <a:ext cx="8044" cy="79219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5" name="直接箭头连接符 84">
            <a:extLst>
              <a:ext uri="{FF2B5EF4-FFF2-40B4-BE49-F238E27FC236}">
                <a16:creationId xmlns:a16="http://schemas.microsoft.com/office/drawing/2014/main" id="{8175948C-62EC-4CA5-B366-C2DCDC64268D}"/>
              </a:ext>
            </a:extLst>
          </p:cNvPr>
          <p:cNvCxnSpPr>
            <a:cxnSpLocks/>
            <a:stCxn id="81" idx="3"/>
            <a:endCxn id="68" idx="1"/>
          </p:cNvCxnSpPr>
          <p:nvPr/>
        </p:nvCxnSpPr>
        <p:spPr>
          <a:xfrm>
            <a:off x="6410662" y="3070252"/>
            <a:ext cx="426884" cy="50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6" name="连接符: 肘形 90">
            <a:extLst>
              <a:ext uri="{FF2B5EF4-FFF2-40B4-BE49-F238E27FC236}">
                <a16:creationId xmlns:a16="http://schemas.microsoft.com/office/drawing/2014/main" id="{9F782093-243B-4C90-A7E9-49B9F65B9B55}"/>
              </a:ext>
            </a:extLst>
          </p:cNvPr>
          <p:cNvCxnSpPr>
            <a:cxnSpLocks/>
            <a:stCxn id="55" idx="6"/>
            <a:endCxn id="67" idx="1"/>
          </p:cNvCxnSpPr>
          <p:nvPr/>
        </p:nvCxnSpPr>
        <p:spPr>
          <a:xfrm flipV="1">
            <a:off x="4685709" y="1882055"/>
            <a:ext cx="468122" cy="619434"/>
          </a:xfrm>
          <a:prstGeom prst="bentConnector3">
            <a:avLst>
              <a:gd name="adj1" fmla="val 50000"/>
            </a:avLst>
          </a:prstGeom>
          <a:ln w="19050">
            <a:solidFill>
              <a:schemeClr val="accent5">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88" name="文本框 87">
            <a:extLst>
              <a:ext uri="{FF2B5EF4-FFF2-40B4-BE49-F238E27FC236}">
                <a16:creationId xmlns:a16="http://schemas.microsoft.com/office/drawing/2014/main" id="{C578B5B8-6EDB-42C4-BD3A-3503AC91DD6C}"/>
              </a:ext>
            </a:extLst>
          </p:cNvPr>
          <p:cNvSpPr txBox="1"/>
          <p:nvPr/>
        </p:nvSpPr>
        <p:spPr>
          <a:xfrm>
            <a:off x="5757860" y="2311203"/>
            <a:ext cx="573515" cy="369332"/>
          </a:xfrm>
          <a:prstGeom prst="rect">
            <a:avLst/>
          </a:prstGeom>
          <a:noFill/>
        </p:spPr>
        <p:txBody>
          <a:bodyPr wrap="square" rtlCol="0">
            <a:spAutoFit/>
          </a:bodyPr>
          <a:lstStyle/>
          <a:p>
            <a:pPr lvl="0">
              <a:defRPr/>
            </a:pPr>
            <a:r>
              <a:rPr lang="zh-CN" altLang="en-US" sz="900" dirty="0">
                <a:solidFill>
                  <a:prstClr val="black"/>
                </a:solidFill>
              </a:rPr>
              <a:t>已训练模   型</a:t>
            </a:r>
          </a:p>
        </p:txBody>
      </p:sp>
      <p:sp>
        <p:nvSpPr>
          <p:cNvPr id="98" name="矩形 97">
            <a:extLst>
              <a:ext uri="{FF2B5EF4-FFF2-40B4-BE49-F238E27FC236}">
                <a16:creationId xmlns:a16="http://schemas.microsoft.com/office/drawing/2014/main" id="{C0949B5E-A6B1-4549-9451-C764D85EC5FC}"/>
              </a:ext>
            </a:extLst>
          </p:cNvPr>
          <p:cNvSpPr/>
          <p:nvPr/>
        </p:nvSpPr>
        <p:spPr bwMode="auto">
          <a:xfrm>
            <a:off x="5160116" y="2960991"/>
            <a:ext cx="906622" cy="310208"/>
          </a:xfrm>
          <a:prstGeom prst="rect">
            <a:avLst/>
          </a:prstGeom>
          <a:no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99" name="矩形 98">
            <a:extLst>
              <a:ext uri="{FF2B5EF4-FFF2-40B4-BE49-F238E27FC236}">
                <a16:creationId xmlns:a16="http://schemas.microsoft.com/office/drawing/2014/main" id="{654AAD24-D12D-4152-B4C6-7EB292328263}"/>
              </a:ext>
            </a:extLst>
          </p:cNvPr>
          <p:cNvSpPr/>
          <p:nvPr/>
        </p:nvSpPr>
        <p:spPr bwMode="auto">
          <a:xfrm>
            <a:off x="5160116" y="2872252"/>
            <a:ext cx="906622" cy="310208"/>
          </a:xfrm>
          <a:prstGeom prst="rect">
            <a:avLst/>
          </a:prstGeom>
          <a:no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101" name="文本框 100">
            <a:extLst>
              <a:ext uri="{FF2B5EF4-FFF2-40B4-BE49-F238E27FC236}">
                <a16:creationId xmlns:a16="http://schemas.microsoft.com/office/drawing/2014/main" id="{053E33C4-EFA2-4872-B314-93EA9A1498B3}"/>
              </a:ext>
            </a:extLst>
          </p:cNvPr>
          <p:cNvSpPr txBox="1"/>
          <p:nvPr/>
        </p:nvSpPr>
        <p:spPr>
          <a:xfrm>
            <a:off x="6384877" y="2755066"/>
            <a:ext cx="4784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solidFill>
                <a:effectLst/>
                <a:uLnTx/>
                <a:uFillTx/>
                <a:latin typeface="Helvetica"/>
                <a:ea typeface="黑体"/>
                <a:cs typeface="+mn-cs"/>
              </a:rPr>
              <a:t>预测结果</a:t>
            </a:r>
          </a:p>
        </p:txBody>
      </p:sp>
      <p:cxnSp>
        <p:nvCxnSpPr>
          <p:cNvPr id="106" name="直接箭头连接符 105">
            <a:extLst>
              <a:ext uri="{FF2B5EF4-FFF2-40B4-BE49-F238E27FC236}">
                <a16:creationId xmlns:a16="http://schemas.microsoft.com/office/drawing/2014/main" id="{78F47574-3AA2-4548-A232-63A417C77871}"/>
              </a:ext>
            </a:extLst>
          </p:cNvPr>
          <p:cNvCxnSpPr>
            <a:cxnSpLocks/>
            <a:endCxn id="111" idx="2"/>
          </p:cNvCxnSpPr>
          <p:nvPr/>
        </p:nvCxnSpPr>
        <p:spPr>
          <a:xfrm flipV="1">
            <a:off x="8485795" y="2500870"/>
            <a:ext cx="2" cy="2846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文本框 107">
            <a:extLst>
              <a:ext uri="{FF2B5EF4-FFF2-40B4-BE49-F238E27FC236}">
                <a16:creationId xmlns:a16="http://schemas.microsoft.com/office/drawing/2014/main" id="{078B4135-8811-4FEB-BAF7-2305F329D83F}"/>
              </a:ext>
            </a:extLst>
          </p:cNvPr>
          <p:cNvSpPr txBox="1"/>
          <p:nvPr/>
        </p:nvSpPr>
        <p:spPr>
          <a:xfrm>
            <a:off x="8178929" y="3308856"/>
            <a:ext cx="61373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solidFill>
                <a:effectLst/>
                <a:uLnTx/>
                <a:uFillTx/>
                <a:latin typeface="Helvetica"/>
                <a:ea typeface="黑体"/>
                <a:cs typeface="+mn-cs"/>
              </a:rPr>
              <a:t>数据库</a:t>
            </a:r>
          </a:p>
        </p:txBody>
      </p:sp>
      <p:sp>
        <p:nvSpPr>
          <p:cNvPr id="111" name="文本框 110">
            <a:extLst>
              <a:ext uri="{FF2B5EF4-FFF2-40B4-BE49-F238E27FC236}">
                <a16:creationId xmlns:a16="http://schemas.microsoft.com/office/drawing/2014/main" id="{078B4135-8811-4FEB-BAF7-2305F329D83F}"/>
              </a:ext>
            </a:extLst>
          </p:cNvPr>
          <p:cNvSpPr txBox="1"/>
          <p:nvPr/>
        </p:nvSpPr>
        <p:spPr>
          <a:xfrm>
            <a:off x="8178929" y="2270038"/>
            <a:ext cx="61373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solidFill>
                <a:effectLst/>
                <a:uLnTx/>
                <a:uFillTx/>
                <a:latin typeface="Helvetica"/>
                <a:ea typeface="黑体"/>
                <a:cs typeface="+mn-cs"/>
              </a:rPr>
              <a:t>可视化</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2283" y="1850603"/>
            <a:ext cx="527023" cy="458904"/>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6474" y="2706027"/>
            <a:ext cx="698639" cy="698639"/>
          </a:xfrm>
          <a:prstGeom prst="rect">
            <a:avLst/>
          </a:prstGeom>
        </p:spPr>
      </p:pic>
      <p:grpSp>
        <p:nvGrpSpPr>
          <p:cNvPr id="38" name="组合 37"/>
          <p:cNvGrpSpPr/>
          <p:nvPr/>
        </p:nvGrpSpPr>
        <p:grpSpPr>
          <a:xfrm>
            <a:off x="68366" y="2795280"/>
            <a:ext cx="690610" cy="808135"/>
            <a:chOff x="103073" y="3672900"/>
            <a:chExt cx="690610" cy="808135"/>
          </a:xfrm>
        </p:grpSpPr>
        <p:sp>
          <p:nvSpPr>
            <p:cNvPr id="105" name="文本框 104">
              <a:extLst>
                <a:ext uri="{FF2B5EF4-FFF2-40B4-BE49-F238E27FC236}">
                  <a16:creationId xmlns:a16="http://schemas.microsoft.com/office/drawing/2014/main" id="{2B3D5198-D38E-4994-8BA4-A2FD41E5653A}"/>
                </a:ext>
              </a:extLst>
            </p:cNvPr>
            <p:cNvSpPr txBox="1"/>
            <p:nvPr/>
          </p:nvSpPr>
          <p:spPr>
            <a:xfrm>
              <a:off x="107336" y="4250203"/>
              <a:ext cx="686347"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black"/>
                  </a:solidFill>
                  <a:effectLst/>
                  <a:uLnTx/>
                  <a:uFillTx/>
                  <a:latin typeface="Helvetica"/>
                  <a:ea typeface="黑体"/>
                  <a:cs typeface="+mn-cs"/>
                </a:rPr>
                <a:t>Internet</a:t>
              </a:r>
              <a:endParaRPr kumimoji="0" lang="zh-CN" altLang="en-US" sz="900" b="0" i="0" u="none" strike="noStrike" kern="1200" cap="none" spc="0" normalizeH="0" baseline="0" noProof="0" dirty="0">
                <a:ln>
                  <a:noFill/>
                </a:ln>
                <a:solidFill>
                  <a:prstClr val="black"/>
                </a:solidFill>
                <a:effectLst/>
                <a:uLnTx/>
                <a:uFillTx/>
                <a:latin typeface="Helvetica"/>
                <a:ea typeface="黑体"/>
                <a:cs typeface="+mn-cs"/>
              </a:endParaRPr>
            </a:p>
          </p:txBody>
        </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73" y="3672900"/>
              <a:ext cx="689288" cy="689288"/>
            </a:xfrm>
            <a:prstGeom prst="rect">
              <a:avLst/>
            </a:prstGeom>
          </p:spPr>
        </p:pic>
      </p:grpSp>
      <p:sp>
        <p:nvSpPr>
          <p:cNvPr id="123" name="文本框 122">
            <a:extLst>
              <a:ext uri="{FF2B5EF4-FFF2-40B4-BE49-F238E27FC236}">
                <a16:creationId xmlns:a16="http://schemas.microsoft.com/office/drawing/2014/main" id="{DB46F8AF-0810-4585-9166-352CEED7E968}"/>
              </a:ext>
            </a:extLst>
          </p:cNvPr>
          <p:cNvSpPr txBox="1"/>
          <p:nvPr/>
        </p:nvSpPr>
        <p:spPr>
          <a:xfrm>
            <a:off x="1412650" y="2797222"/>
            <a:ext cx="4426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black"/>
                </a:solidFill>
                <a:effectLst/>
                <a:uLnTx/>
                <a:uFillTx/>
                <a:latin typeface="Helvetica"/>
                <a:ea typeface="黑体"/>
                <a:cs typeface="+mn-cs"/>
              </a:rPr>
              <a:t>TLS</a:t>
            </a:r>
            <a:r>
              <a:rPr kumimoji="0" lang="zh-CN" altLang="en-US" sz="900" b="0" i="0" u="none" strike="noStrike" kern="1200" cap="none" spc="0" normalizeH="0" baseline="0" noProof="0" dirty="0">
                <a:ln>
                  <a:noFill/>
                </a:ln>
                <a:solidFill>
                  <a:prstClr val="black"/>
                </a:solidFill>
                <a:effectLst/>
                <a:uLnTx/>
                <a:uFillTx/>
                <a:latin typeface="Helvetica"/>
                <a:ea typeface="黑体"/>
                <a:cs typeface="+mn-cs"/>
              </a:rPr>
              <a:t>会话</a:t>
            </a:r>
          </a:p>
        </p:txBody>
      </p:sp>
      <p:sp>
        <p:nvSpPr>
          <p:cNvPr id="59" name="文本框 58">
            <a:extLst>
              <a:ext uri="{FF2B5EF4-FFF2-40B4-BE49-F238E27FC236}">
                <a16:creationId xmlns:a16="http://schemas.microsoft.com/office/drawing/2014/main" id="{EC1F9CC3-DE74-4290-AE0D-A187A3C2AD66}"/>
              </a:ext>
            </a:extLst>
          </p:cNvPr>
          <p:cNvSpPr txBox="1"/>
          <p:nvPr/>
        </p:nvSpPr>
        <p:spPr>
          <a:xfrm>
            <a:off x="4871882" y="2316204"/>
            <a:ext cx="8908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900" dirty="0">
                <a:solidFill>
                  <a:prstClr val="black"/>
                </a:solidFill>
                <a:latin typeface="Helvetica"/>
                <a:ea typeface="黑体"/>
              </a:rPr>
              <a:t>人工</a:t>
            </a:r>
            <a:endParaRPr lang="en-US" altLang="zh-CN" sz="900" dirty="0">
              <a:solidFill>
                <a:prstClr val="black"/>
              </a:solidFill>
              <a:latin typeface="Helvetica"/>
              <a:ea typeface="黑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900" dirty="0">
                <a:solidFill>
                  <a:prstClr val="black"/>
                </a:solidFill>
                <a:latin typeface="Helvetica"/>
                <a:ea typeface="黑体"/>
              </a:rPr>
              <a:t>特征</a:t>
            </a:r>
            <a:endParaRPr lang="en-US" altLang="zh-CN" sz="900" dirty="0">
              <a:solidFill>
                <a:prstClr val="black"/>
              </a:solidFill>
              <a:latin typeface="Helvetica"/>
              <a:ea typeface="黑体"/>
            </a:endParaRPr>
          </a:p>
        </p:txBody>
      </p:sp>
      <p:sp>
        <p:nvSpPr>
          <p:cNvPr id="60" name="文本框 59">
            <a:extLst>
              <a:ext uri="{FF2B5EF4-FFF2-40B4-BE49-F238E27FC236}">
                <a16:creationId xmlns:a16="http://schemas.microsoft.com/office/drawing/2014/main" id="{AF917CF1-4089-4914-9EFE-36169DA98F7A}"/>
              </a:ext>
            </a:extLst>
          </p:cNvPr>
          <p:cNvSpPr txBox="1"/>
          <p:nvPr/>
        </p:nvSpPr>
        <p:spPr>
          <a:xfrm>
            <a:off x="4871882" y="3603415"/>
            <a:ext cx="5994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900" dirty="0">
                <a:solidFill>
                  <a:prstClr val="black"/>
                </a:solidFill>
                <a:latin typeface="Helvetica"/>
                <a:ea typeface="黑体"/>
              </a:rPr>
              <a:t>原始字节特征</a:t>
            </a:r>
            <a:endParaRPr lang="en-US" altLang="zh-CN" sz="900" dirty="0">
              <a:solidFill>
                <a:prstClr val="black"/>
              </a:solidFill>
              <a:latin typeface="Helvetica"/>
              <a:ea typeface="黑体"/>
            </a:endParaRPr>
          </a:p>
        </p:txBody>
      </p:sp>
      <p:sp>
        <p:nvSpPr>
          <p:cNvPr id="73" name="文本框 72">
            <a:extLst>
              <a:ext uri="{FF2B5EF4-FFF2-40B4-BE49-F238E27FC236}">
                <a16:creationId xmlns:a16="http://schemas.microsoft.com/office/drawing/2014/main" id="{075D2F1B-F5E4-45E6-AC00-E26AADE96AE7}"/>
              </a:ext>
            </a:extLst>
          </p:cNvPr>
          <p:cNvSpPr txBox="1"/>
          <p:nvPr/>
        </p:nvSpPr>
        <p:spPr>
          <a:xfrm>
            <a:off x="5778224" y="3599758"/>
            <a:ext cx="616358" cy="369332"/>
          </a:xfrm>
          <a:prstGeom prst="rect">
            <a:avLst/>
          </a:prstGeom>
          <a:noFill/>
        </p:spPr>
        <p:txBody>
          <a:bodyPr wrap="square" rtlCol="0">
            <a:spAutoFit/>
          </a:bodyPr>
          <a:lstStyle/>
          <a:p>
            <a:pPr lvl="0">
              <a:defRPr/>
            </a:pPr>
            <a:r>
              <a:rPr lang="zh-CN" altLang="en-US" sz="900" dirty="0">
                <a:solidFill>
                  <a:prstClr val="black"/>
                </a:solidFill>
              </a:rPr>
              <a:t>已训练模   型</a:t>
            </a:r>
          </a:p>
        </p:txBody>
      </p:sp>
      <p:sp>
        <p:nvSpPr>
          <p:cNvPr id="3" name="灯片编号占位符 2">
            <a:extLst>
              <a:ext uri="{FF2B5EF4-FFF2-40B4-BE49-F238E27FC236}">
                <a16:creationId xmlns:a16="http://schemas.microsoft.com/office/drawing/2014/main" id="{5AA17A3E-8C6A-4C57-8462-366E8BCC86A3}"/>
              </a:ext>
            </a:extLst>
          </p:cNvPr>
          <p:cNvSpPr>
            <a:spLocks noGrp="1"/>
          </p:cNvSpPr>
          <p:nvPr>
            <p:ph type="sldNum" sz="quarter" idx="10"/>
          </p:nvPr>
        </p:nvSpPr>
        <p:spPr/>
        <p:txBody>
          <a:bodyPr/>
          <a:lstStyle/>
          <a:p>
            <a:fld id="{6DE2FBD6-56D3-45DC-8484-A22812E13BA8}" type="slidenum">
              <a:rPr lang="zh-CN" altLang="en-US" smtClean="0"/>
              <a:pPr/>
              <a:t>39</a:t>
            </a:fld>
            <a:endParaRPr lang="zh-CN" altLang="en-US"/>
          </a:p>
        </p:txBody>
      </p:sp>
    </p:spTree>
    <p:extLst>
      <p:ext uri="{BB962C8B-B14F-4D97-AF65-F5344CB8AC3E}">
        <p14:creationId xmlns:p14="http://schemas.microsoft.com/office/powerpoint/2010/main" val="2199939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5177877" cy="582594"/>
          </a:xfrm>
        </p:spPr>
        <p:txBody>
          <a:bodyPr>
            <a:normAutofit/>
          </a:bodyPr>
          <a:lstStyle/>
          <a:p>
            <a:r>
              <a:rPr lang="zh-CN" altLang="en-US" dirty="0">
                <a:latin typeface="微软雅黑" panose="020B0503020204020204" pitchFamily="34" charset="-122"/>
              </a:rPr>
              <a:t>主要工作及成果</a:t>
            </a:r>
          </a:p>
        </p:txBody>
      </p:sp>
      <p:sp>
        <p:nvSpPr>
          <p:cNvPr id="26" name="文本框 25"/>
          <p:cNvSpPr txBox="1"/>
          <p:nvPr/>
        </p:nvSpPr>
        <p:spPr>
          <a:xfrm>
            <a:off x="206924" y="908462"/>
            <a:ext cx="8556595" cy="369332"/>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prstClr val="black"/>
                </a:solidFill>
                <a:effectLst/>
                <a:uLnTx/>
                <a:uFillTx/>
                <a:latin typeface="黑体"/>
                <a:ea typeface="黑体"/>
                <a:cs typeface="+mn-cs"/>
              </a:rPr>
              <a:t>研究内容</a:t>
            </a:r>
            <a:r>
              <a:rPr lang="zh-CN" altLang="en-US" dirty="0">
                <a:solidFill>
                  <a:prstClr val="black"/>
                </a:solidFill>
                <a:latin typeface="黑体"/>
              </a:rPr>
              <a:t>三：主机属性识别系统的设计与实现</a:t>
            </a:r>
          </a:p>
        </p:txBody>
      </p:sp>
      <p:sp>
        <p:nvSpPr>
          <p:cNvPr id="33" name="文本框 32"/>
          <p:cNvSpPr txBox="1"/>
          <p:nvPr/>
        </p:nvSpPr>
        <p:spPr>
          <a:xfrm>
            <a:off x="206924" y="1195686"/>
            <a:ext cx="1895718"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原型系统框架</a:t>
            </a:r>
          </a:p>
        </p:txBody>
      </p:sp>
      <p:sp>
        <p:nvSpPr>
          <p:cNvPr id="307" name="矩形: 圆角 306">
            <a:extLst>
              <a:ext uri="{FF2B5EF4-FFF2-40B4-BE49-F238E27FC236}">
                <a16:creationId xmlns:a16="http://schemas.microsoft.com/office/drawing/2014/main" id="{C0405E59-DF1F-4EF3-AC58-AC6B4DAA3129}"/>
              </a:ext>
            </a:extLst>
          </p:cNvPr>
          <p:cNvSpPr/>
          <p:nvPr/>
        </p:nvSpPr>
        <p:spPr>
          <a:xfrm>
            <a:off x="2518072" y="2558815"/>
            <a:ext cx="3908071" cy="696192"/>
          </a:xfrm>
          <a:prstGeom prst="roundRect">
            <a:avLst/>
          </a:prstGeom>
          <a:solidFill>
            <a:srgbClr val="F8CECC"/>
          </a:solidFill>
          <a:ln w="12700">
            <a:solidFill>
              <a:srgbClr val="DC959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solidFill>
              <a:latin typeface="Helvetica" panose="020B0604020202020204" pitchFamily="34" charset="0"/>
              <a:ea typeface="黑体" panose="02010609060101010101" pitchFamily="49" charset="-122"/>
            </a:endParaRPr>
          </a:p>
        </p:txBody>
      </p:sp>
      <p:sp>
        <p:nvSpPr>
          <p:cNvPr id="308" name="矩形 307">
            <a:extLst>
              <a:ext uri="{FF2B5EF4-FFF2-40B4-BE49-F238E27FC236}">
                <a16:creationId xmlns:a16="http://schemas.microsoft.com/office/drawing/2014/main" id="{5A532D64-5F2D-477F-9FB3-FA6E764CBACE}"/>
              </a:ext>
            </a:extLst>
          </p:cNvPr>
          <p:cNvSpPr/>
          <p:nvPr/>
        </p:nvSpPr>
        <p:spPr>
          <a:xfrm>
            <a:off x="2688968" y="2880712"/>
            <a:ext cx="1561742" cy="288000"/>
          </a:xfrm>
          <a:prstGeom prst="rect">
            <a:avLst/>
          </a:prstGeom>
          <a:solidFill>
            <a:srgbClr val="DAE8FC"/>
          </a:solidFill>
          <a:ln w="12700">
            <a:solidFill>
              <a:srgbClr val="8BA8C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50" dirty="0">
                <a:solidFill>
                  <a:schemeClr val="tx1"/>
                </a:solidFill>
                <a:latin typeface="Helvetica" panose="020B0604020202020204" pitchFamily="34" charset="0"/>
                <a:ea typeface="黑体" panose="02010609060101010101" pitchFamily="49" charset="-122"/>
              </a:rPr>
              <a:t>TLS</a:t>
            </a:r>
            <a:r>
              <a:rPr lang="zh-CN" altLang="en-US" sz="1050" dirty="0">
                <a:solidFill>
                  <a:schemeClr val="tx1"/>
                </a:solidFill>
                <a:latin typeface="Helvetica" panose="020B0604020202020204" pitchFamily="34" charset="0"/>
                <a:ea typeface="黑体" panose="02010609060101010101" pitchFamily="49" charset="-122"/>
              </a:rPr>
              <a:t>流识别与采集模块</a:t>
            </a:r>
          </a:p>
        </p:txBody>
      </p:sp>
      <p:sp>
        <p:nvSpPr>
          <p:cNvPr id="309" name="矩形 308">
            <a:extLst>
              <a:ext uri="{FF2B5EF4-FFF2-40B4-BE49-F238E27FC236}">
                <a16:creationId xmlns:a16="http://schemas.microsoft.com/office/drawing/2014/main" id="{D8E4EA2D-3458-4F20-9E66-B6E165CD2DB7}"/>
              </a:ext>
            </a:extLst>
          </p:cNvPr>
          <p:cNvSpPr/>
          <p:nvPr/>
        </p:nvSpPr>
        <p:spPr>
          <a:xfrm>
            <a:off x="4575410" y="2864583"/>
            <a:ext cx="1671950" cy="288385"/>
          </a:xfrm>
          <a:prstGeom prst="rect">
            <a:avLst/>
          </a:prstGeom>
          <a:solidFill>
            <a:srgbClr val="D5E8D4"/>
          </a:solidFill>
          <a:ln w="12700">
            <a:solidFill>
              <a:srgbClr val="AFCF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50" dirty="0">
                <a:solidFill>
                  <a:schemeClr val="tx1"/>
                </a:solidFill>
                <a:latin typeface="Helvetica" panose="020B0604020202020204" pitchFamily="34" charset="0"/>
                <a:ea typeface="黑体" panose="02010609060101010101" pitchFamily="49" charset="-122"/>
              </a:rPr>
              <a:t>HTTP</a:t>
            </a:r>
            <a:r>
              <a:rPr lang="zh-CN" altLang="en-US" sz="1050" dirty="0">
                <a:solidFill>
                  <a:schemeClr val="tx1"/>
                </a:solidFill>
                <a:latin typeface="Helvetica" panose="020B0604020202020204" pitchFamily="34" charset="0"/>
                <a:ea typeface="黑体" panose="02010609060101010101" pitchFamily="49" charset="-122"/>
              </a:rPr>
              <a:t>流识别与采集模块</a:t>
            </a:r>
          </a:p>
        </p:txBody>
      </p:sp>
      <p:sp>
        <p:nvSpPr>
          <p:cNvPr id="310" name="文本框 309">
            <a:extLst>
              <a:ext uri="{FF2B5EF4-FFF2-40B4-BE49-F238E27FC236}">
                <a16:creationId xmlns:a16="http://schemas.microsoft.com/office/drawing/2014/main" id="{7DF32050-82A9-4B07-8FDA-D01E4AB298A9}"/>
              </a:ext>
            </a:extLst>
          </p:cNvPr>
          <p:cNvSpPr txBox="1"/>
          <p:nvPr/>
        </p:nvSpPr>
        <p:spPr>
          <a:xfrm>
            <a:off x="3625185" y="2581264"/>
            <a:ext cx="1561742" cy="276999"/>
          </a:xfrm>
          <a:prstGeom prst="rect">
            <a:avLst/>
          </a:prstGeom>
          <a:noFill/>
        </p:spPr>
        <p:txBody>
          <a:bodyPr wrap="square" rtlCol="0">
            <a:spAutoFit/>
          </a:bodyPr>
          <a:lstStyle/>
          <a:p>
            <a:pPr algn="ctr"/>
            <a:r>
              <a:rPr lang="zh-CN" altLang="en-US" sz="1200" dirty="0">
                <a:latin typeface="Helvetica" panose="020B0604020202020204" pitchFamily="34" charset="0"/>
                <a:ea typeface="黑体" panose="02010609060101010101" pitchFamily="49" charset="-122"/>
              </a:rPr>
              <a:t>流量采集模块</a:t>
            </a:r>
          </a:p>
        </p:txBody>
      </p:sp>
      <p:grpSp>
        <p:nvGrpSpPr>
          <p:cNvPr id="311" name="组合 310">
            <a:extLst>
              <a:ext uri="{FF2B5EF4-FFF2-40B4-BE49-F238E27FC236}">
                <a16:creationId xmlns:a16="http://schemas.microsoft.com/office/drawing/2014/main" id="{7B3CD8B2-D138-4BBC-9269-F9CEDAA7AAFB}"/>
              </a:ext>
            </a:extLst>
          </p:cNvPr>
          <p:cNvGrpSpPr/>
          <p:nvPr/>
        </p:nvGrpSpPr>
        <p:grpSpPr>
          <a:xfrm>
            <a:off x="2518072" y="3707339"/>
            <a:ext cx="2548801" cy="1270377"/>
            <a:chOff x="3966623" y="2982060"/>
            <a:chExt cx="2548801" cy="1270377"/>
          </a:xfrm>
        </p:grpSpPr>
        <p:sp>
          <p:nvSpPr>
            <p:cNvPr id="312" name="矩形: 圆角 311">
              <a:extLst>
                <a:ext uri="{FF2B5EF4-FFF2-40B4-BE49-F238E27FC236}">
                  <a16:creationId xmlns:a16="http://schemas.microsoft.com/office/drawing/2014/main" id="{37679442-01A5-4848-8605-8C0593438F27}"/>
                </a:ext>
              </a:extLst>
            </p:cNvPr>
            <p:cNvSpPr/>
            <p:nvPr/>
          </p:nvSpPr>
          <p:spPr>
            <a:xfrm>
              <a:off x="3966623" y="2982060"/>
              <a:ext cx="2548801" cy="1270377"/>
            </a:xfrm>
            <a:prstGeom prst="roundRect">
              <a:avLst/>
            </a:prstGeom>
            <a:solidFill>
              <a:srgbClr val="F8CECC"/>
            </a:solidFill>
            <a:ln w="12700">
              <a:solidFill>
                <a:srgbClr val="DC959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solidFill>
                <a:latin typeface="Helvetica" panose="020B0604020202020204" pitchFamily="34" charset="0"/>
                <a:ea typeface="黑体" panose="02010609060101010101" pitchFamily="49" charset="-122"/>
              </a:endParaRPr>
            </a:p>
          </p:txBody>
        </p:sp>
        <p:sp>
          <p:nvSpPr>
            <p:cNvPr id="313" name="矩形 312">
              <a:extLst>
                <a:ext uri="{FF2B5EF4-FFF2-40B4-BE49-F238E27FC236}">
                  <a16:creationId xmlns:a16="http://schemas.microsoft.com/office/drawing/2014/main" id="{E18BC5C9-7AF3-44EC-9ABC-D86064BCC2D3}"/>
                </a:ext>
              </a:extLst>
            </p:cNvPr>
            <p:cNvSpPr/>
            <p:nvPr/>
          </p:nvSpPr>
          <p:spPr>
            <a:xfrm>
              <a:off x="4077436" y="3108973"/>
              <a:ext cx="2060911" cy="288000"/>
            </a:xfrm>
            <a:prstGeom prst="rect">
              <a:avLst/>
            </a:prstGeom>
            <a:solidFill>
              <a:srgbClr val="DAE8FC"/>
            </a:solidFill>
            <a:ln w="12700">
              <a:solidFill>
                <a:srgbClr val="8BA8C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050" dirty="0">
                  <a:solidFill>
                    <a:schemeClr val="tx1"/>
                  </a:solidFill>
                  <a:latin typeface="Helvetica" panose="020B0604020202020204" pitchFamily="34" charset="0"/>
                  <a:ea typeface="黑体" panose="02010609060101010101" pitchFamily="49" charset="-122"/>
                </a:rPr>
                <a:t>协议头部字段特征处理模块</a:t>
              </a:r>
            </a:p>
          </p:txBody>
        </p:sp>
        <p:sp>
          <p:nvSpPr>
            <p:cNvPr id="314" name="矩形 313">
              <a:extLst>
                <a:ext uri="{FF2B5EF4-FFF2-40B4-BE49-F238E27FC236}">
                  <a16:creationId xmlns:a16="http://schemas.microsoft.com/office/drawing/2014/main" id="{D304D203-FC09-453C-99FD-8E1ACCC368AB}"/>
                </a:ext>
              </a:extLst>
            </p:cNvPr>
            <p:cNvSpPr/>
            <p:nvPr/>
          </p:nvSpPr>
          <p:spPr>
            <a:xfrm>
              <a:off x="4075734" y="3468176"/>
              <a:ext cx="2060911" cy="288000"/>
            </a:xfrm>
            <a:prstGeom prst="rect">
              <a:avLst/>
            </a:prstGeom>
            <a:solidFill>
              <a:srgbClr val="D5E8D4"/>
            </a:solidFill>
            <a:ln w="12700">
              <a:solidFill>
                <a:srgbClr val="AFCF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050" dirty="0">
                  <a:solidFill>
                    <a:schemeClr val="tx1"/>
                  </a:solidFill>
                  <a:latin typeface="Helvetica" panose="020B0604020202020204" pitchFamily="34" charset="0"/>
                  <a:ea typeface="黑体" panose="02010609060101010101" pitchFamily="49" charset="-122"/>
                </a:rPr>
                <a:t>流统计特征处理模块</a:t>
              </a:r>
            </a:p>
          </p:txBody>
        </p:sp>
        <p:sp>
          <p:nvSpPr>
            <p:cNvPr id="315" name="矩形 314">
              <a:extLst>
                <a:ext uri="{FF2B5EF4-FFF2-40B4-BE49-F238E27FC236}">
                  <a16:creationId xmlns:a16="http://schemas.microsoft.com/office/drawing/2014/main" id="{10623B88-06BA-4CFA-994B-61C30DC4D5DF}"/>
                </a:ext>
              </a:extLst>
            </p:cNvPr>
            <p:cNvSpPr/>
            <p:nvPr/>
          </p:nvSpPr>
          <p:spPr>
            <a:xfrm>
              <a:off x="4079993" y="3835145"/>
              <a:ext cx="2060910" cy="288000"/>
            </a:xfrm>
            <a:prstGeom prst="rect">
              <a:avLst/>
            </a:prstGeom>
            <a:solidFill>
              <a:srgbClr val="E1D5E7"/>
            </a:solidFill>
            <a:ln w="12700">
              <a:solidFill>
                <a:srgbClr val="C2AE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050" dirty="0">
                  <a:solidFill>
                    <a:schemeClr val="tx1"/>
                  </a:solidFill>
                  <a:latin typeface="Helvetica" panose="020B0604020202020204" pitchFamily="34" charset="0"/>
                  <a:ea typeface="黑体" panose="02010609060101010101" pitchFamily="49" charset="-122"/>
                </a:rPr>
                <a:t>原始载荷特征处理模块</a:t>
              </a:r>
            </a:p>
          </p:txBody>
        </p:sp>
        <p:sp>
          <p:nvSpPr>
            <p:cNvPr id="316" name="文本框 315">
              <a:extLst>
                <a:ext uri="{FF2B5EF4-FFF2-40B4-BE49-F238E27FC236}">
                  <a16:creationId xmlns:a16="http://schemas.microsoft.com/office/drawing/2014/main" id="{529FEE06-BE7D-4889-86E6-DB2092FC7541}"/>
                </a:ext>
              </a:extLst>
            </p:cNvPr>
            <p:cNvSpPr txBox="1"/>
            <p:nvPr/>
          </p:nvSpPr>
          <p:spPr>
            <a:xfrm>
              <a:off x="6106417" y="3012011"/>
              <a:ext cx="387935" cy="1200329"/>
            </a:xfrm>
            <a:prstGeom prst="rect">
              <a:avLst/>
            </a:prstGeom>
            <a:noFill/>
            <a:ln w="12700">
              <a:noFill/>
            </a:ln>
          </p:spPr>
          <p:txBody>
            <a:bodyPr wrap="square" rtlCol="0">
              <a:spAutoFit/>
            </a:bodyPr>
            <a:lstStyle/>
            <a:p>
              <a:pPr algn="ctr"/>
              <a:r>
                <a:rPr lang="zh-CN" altLang="en-US" sz="1200" dirty="0">
                  <a:latin typeface="Helvetica" panose="020B0604020202020204" pitchFamily="34" charset="0"/>
                  <a:ea typeface="黑体" panose="02010609060101010101" pitchFamily="49" charset="-122"/>
                </a:rPr>
                <a:t>特征提取模块</a:t>
              </a:r>
            </a:p>
          </p:txBody>
        </p:sp>
      </p:grpSp>
      <p:grpSp>
        <p:nvGrpSpPr>
          <p:cNvPr id="317" name="组合 316">
            <a:extLst>
              <a:ext uri="{FF2B5EF4-FFF2-40B4-BE49-F238E27FC236}">
                <a16:creationId xmlns:a16="http://schemas.microsoft.com/office/drawing/2014/main" id="{F83D3961-37EF-42AB-90A6-F6240C70617A}"/>
              </a:ext>
            </a:extLst>
          </p:cNvPr>
          <p:cNvGrpSpPr/>
          <p:nvPr/>
        </p:nvGrpSpPr>
        <p:grpSpPr>
          <a:xfrm>
            <a:off x="2524319" y="5401673"/>
            <a:ext cx="2548802" cy="343597"/>
            <a:chOff x="3885485" y="5225265"/>
            <a:chExt cx="2991385" cy="591824"/>
          </a:xfrm>
          <a:solidFill>
            <a:srgbClr val="F8CECC"/>
          </a:solidFill>
        </p:grpSpPr>
        <p:sp>
          <p:nvSpPr>
            <p:cNvPr id="318" name="矩形: 圆角 317">
              <a:extLst>
                <a:ext uri="{FF2B5EF4-FFF2-40B4-BE49-F238E27FC236}">
                  <a16:creationId xmlns:a16="http://schemas.microsoft.com/office/drawing/2014/main" id="{E6379700-E60F-457F-B203-BE2270EEE94C}"/>
                </a:ext>
              </a:extLst>
            </p:cNvPr>
            <p:cNvSpPr/>
            <p:nvPr/>
          </p:nvSpPr>
          <p:spPr>
            <a:xfrm>
              <a:off x="3885485" y="5225265"/>
              <a:ext cx="2991385" cy="591824"/>
            </a:xfrm>
            <a:prstGeom prst="roundRect">
              <a:avLst/>
            </a:prstGeom>
            <a:grpFill/>
            <a:ln w="12700">
              <a:solidFill>
                <a:srgbClr val="DC959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solidFill>
                <a:latin typeface="Helvetica" panose="020B0604020202020204" pitchFamily="34" charset="0"/>
                <a:ea typeface="黑体" panose="02010609060101010101" pitchFamily="49" charset="-122"/>
              </a:endParaRPr>
            </a:p>
          </p:txBody>
        </p:sp>
        <p:sp>
          <p:nvSpPr>
            <p:cNvPr id="319" name="文本框 318">
              <a:extLst>
                <a:ext uri="{FF2B5EF4-FFF2-40B4-BE49-F238E27FC236}">
                  <a16:creationId xmlns:a16="http://schemas.microsoft.com/office/drawing/2014/main" id="{1CDDB483-75DB-47B8-9D02-33DAAC967954}"/>
                </a:ext>
              </a:extLst>
            </p:cNvPr>
            <p:cNvSpPr txBox="1"/>
            <p:nvPr/>
          </p:nvSpPr>
          <p:spPr>
            <a:xfrm flipH="1">
              <a:off x="4588540" y="5266800"/>
              <a:ext cx="1590795" cy="364704"/>
            </a:xfrm>
            <a:prstGeom prst="rect">
              <a:avLst/>
            </a:prstGeom>
            <a:grpFill/>
            <a:ln w="12700">
              <a:noFill/>
            </a:ln>
          </p:spPr>
          <p:txBody>
            <a:bodyPr wrap="square" rtlCol="0">
              <a:spAutoFit/>
            </a:bodyPr>
            <a:lstStyle/>
            <a:p>
              <a:pPr algn="ctr"/>
              <a:r>
                <a:rPr lang="zh-CN" altLang="en-US" sz="1200" dirty="0">
                  <a:latin typeface="Helvetica" panose="020B0604020202020204" pitchFamily="34" charset="0"/>
                  <a:ea typeface="黑体" panose="02010609060101010101" pitchFamily="49" charset="-122"/>
                </a:rPr>
                <a:t>属性识别模块</a:t>
              </a:r>
            </a:p>
          </p:txBody>
        </p:sp>
      </p:grpSp>
      <p:grpSp>
        <p:nvGrpSpPr>
          <p:cNvPr id="320" name="组合 319">
            <a:extLst>
              <a:ext uri="{FF2B5EF4-FFF2-40B4-BE49-F238E27FC236}">
                <a16:creationId xmlns:a16="http://schemas.microsoft.com/office/drawing/2014/main" id="{D8CFAF1D-5E9A-41C9-B179-698D240F40E5}"/>
              </a:ext>
            </a:extLst>
          </p:cNvPr>
          <p:cNvGrpSpPr/>
          <p:nvPr/>
        </p:nvGrpSpPr>
        <p:grpSpPr>
          <a:xfrm>
            <a:off x="5832919" y="3696011"/>
            <a:ext cx="584449" cy="2058551"/>
            <a:chOff x="7634063" y="2555624"/>
            <a:chExt cx="775343" cy="2866327"/>
          </a:xfrm>
          <a:solidFill>
            <a:srgbClr val="F8CECC"/>
          </a:solidFill>
        </p:grpSpPr>
        <p:sp>
          <p:nvSpPr>
            <p:cNvPr id="321" name="矩形: 圆角 320">
              <a:extLst>
                <a:ext uri="{FF2B5EF4-FFF2-40B4-BE49-F238E27FC236}">
                  <a16:creationId xmlns:a16="http://schemas.microsoft.com/office/drawing/2014/main" id="{931CDBC1-2073-42A4-BE19-AC28FF993AF1}"/>
                </a:ext>
              </a:extLst>
            </p:cNvPr>
            <p:cNvSpPr/>
            <p:nvPr/>
          </p:nvSpPr>
          <p:spPr>
            <a:xfrm>
              <a:off x="7634063" y="2555624"/>
              <a:ext cx="775343" cy="2866327"/>
            </a:xfrm>
            <a:prstGeom prst="roundRect">
              <a:avLst/>
            </a:prstGeom>
            <a:grpFill/>
            <a:ln w="12700">
              <a:solidFill>
                <a:srgbClr val="DC959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solidFill>
                <a:latin typeface="Helvetica" panose="020B0604020202020204" pitchFamily="34" charset="0"/>
                <a:ea typeface="黑体" panose="02010609060101010101" pitchFamily="49" charset="-122"/>
              </a:endParaRPr>
            </a:p>
          </p:txBody>
        </p:sp>
        <p:sp>
          <p:nvSpPr>
            <p:cNvPr id="322" name="文本框 321">
              <a:extLst>
                <a:ext uri="{FF2B5EF4-FFF2-40B4-BE49-F238E27FC236}">
                  <a16:creationId xmlns:a16="http://schemas.microsoft.com/office/drawing/2014/main" id="{DCF2058E-CC8E-4141-BA8B-700A37D3AD10}"/>
                </a:ext>
              </a:extLst>
            </p:cNvPr>
            <p:cNvSpPr txBox="1"/>
            <p:nvPr/>
          </p:nvSpPr>
          <p:spPr>
            <a:xfrm>
              <a:off x="7841016" y="2942149"/>
              <a:ext cx="331212" cy="1614910"/>
            </a:xfrm>
            <a:prstGeom prst="rect">
              <a:avLst/>
            </a:prstGeom>
            <a:grpFill/>
            <a:ln w="12700">
              <a:noFill/>
              <a:prstDash val="sysDash"/>
            </a:ln>
          </p:spPr>
          <p:txBody>
            <a:bodyPr wrap="square" rtlCol="0">
              <a:spAutoFit/>
            </a:bodyPr>
            <a:lstStyle/>
            <a:p>
              <a:pPr algn="ctr"/>
              <a:r>
                <a:rPr lang="zh-CN" altLang="en-US" sz="1200" dirty="0">
                  <a:latin typeface="Helvetica" panose="020B0604020202020204" pitchFamily="34" charset="0"/>
                  <a:ea typeface="黑体" panose="02010609060101010101" pitchFamily="49" charset="-122"/>
                </a:rPr>
                <a:t>分类器更新模块</a:t>
              </a:r>
            </a:p>
          </p:txBody>
        </p:sp>
      </p:grpSp>
      <p:sp>
        <p:nvSpPr>
          <p:cNvPr id="324" name="矩形: 圆角 323">
            <a:extLst>
              <a:ext uri="{FF2B5EF4-FFF2-40B4-BE49-F238E27FC236}">
                <a16:creationId xmlns:a16="http://schemas.microsoft.com/office/drawing/2014/main" id="{583B1295-BD31-415A-9BB0-67DEA1E9C5E8}"/>
              </a:ext>
            </a:extLst>
          </p:cNvPr>
          <p:cNvSpPr/>
          <p:nvPr/>
        </p:nvSpPr>
        <p:spPr>
          <a:xfrm>
            <a:off x="2529006" y="6193341"/>
            <a:ext cx="3909600" cy="319015"/>
          </a:xfrm>
          <a:prstGeom prst="roundRect">
            <a:avLst/>
          </a:prstGeom>
          <a:solidFill>
            <a:srgbClr val="F8CECC"/>
          </a:solidFill>
          <a:ln w="12700">
            <a:solidFill>
              <a:srgbClr val="DC959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200" dirty="0">
                <a:solidFill>
                  <a:prstClr val="black"/>
                </a:solidFill>
                <a:latin typeface="Helvetica" panose="020B0604020202020204" pitchFamily="34" charset="0"/>
                <a:ea typeface="黑体" panose="02010609060101010101" pitchFamily="49" charset="-122"/>
              </a:rPr>
              <a:t>数据存储与可视化模块</a:t>
            </a:r>
          </a:p>
        </p:txBody>
      </p:sp>
      <p:sp>
        <p:nvSpPr>
          <p:cNvPr id="326" name="箭头: 虚尾 325">
            <a:extLst>
              <a:ext uri="{FF2B5EF4-FFF2-40B4-BE49-F238E27FC236}">
                <a16:creationId xmlns:a16="http://schemas.microsoft.com/office/drawing/2014/main" id="{20B07440-2DDB-4D85-9850-D597E377397A}"/>
              </a:ext>
            </a:extLst>
          </p:cNvPr>
          <p:cNvSpPr/>
          <p:nvPr/>
        </p:nvSpPr>
        <p:spPr>
          <a:xfrm rot="5400000">
            <a:off x="3634899" y="5854627"/>
            <a:ext cx="288000" cy="216000"/>
          </a:xfrm>
          <a:prstGeom prst="stripedRightArrow">
            <a:avLst/>
          </a:prstGeom>
          <a:noFill/>
          <a:ln w="12700">
            <a:solidFill>
              <a:srgbClr val="85C6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箭头: 虚尾 326">
            <a:extLst>
              <a:ext uri="{FF2B5EF4-FFF2-40B4-BE49-F238E27FC236}">
                <a16:creationId xmlns:a16="http://schemas.microsoft.com/office/drawing/2014/main" id="{68559A99-9BA5-41BB-86DA-1B119F1D94F7}"/>
              </a:ext>
            </a:extLst>
          </p:cNvPr>
          <p:cNvSpPr/>
          <p:nvPr/>
        </p:nvSpPr>
        <p:spPr>
          <a:xfrm rot="5400000">
            <a:off x="3634899" y="5085609"/>
            <a:ext cx="288000" cy="216000"/>
          </a:xfrm>
          <a:prstGeom prst="stripedRightArrow">
            <a:avLst/>
          </a:prstGeom>
          <a:noFill/>
          <a:ln w="12700">
            <a:solidFill>
              <a:srgbClr val="85C6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箭头: 虚尾 327">
            <a:extLst>
              <a:ext uri="{FF2B5EF4-FFF2-40B4-BE49-F238E27FC236}">
                <a16:creationId xmlns:a16="http://schemas.microsoft.com/office/drawing/2014/main" id="{5AD499E7-12AC-460D-B663-C79C847EFDD4}"/>
              </a:ext>
            </a:extLst>
          </p:cNvPr>
          <p:cNvSpPr/>
          <p:nvPr/>
        </p:nvSpPr>
        <p:spPr>
          <a:xfrm rot="5400000">
            <a:off x="3634899" y="3369978"/>
            <a:ext cx="288000" cy="216000"/>
          </a:xfrm>
          <a:prstGeom prst="stripedRightArrow">
            <a:avLst/>
          </a:prstGeom>
          <a:noFill/>
          <a:ln w="12700">
            <a:solidFill>
              <a:srgbClr val="85C6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箭头: 虚尾 328">
            <a:extLst>
              <a:ext uri="{FF2B5EF4-FFF2-40B4-BE49-F238E27FC236}">
                <a16:creationId xmlns:a16="http://schemas.microsoft.com/office/drawing/2014/main" id="{40CC07DC-0FD2-4449-A0F9-168F9BBEE75D}"/>
              </a:ext>
            </a:extLst>
          </p:cNvPr>
          <p:cNvSpPr/>
          <p:nvPr/>
        </p:nvSpPr>
        <p:spPr>
          <a:xfrm rot="5400000">
            <a:off x="5995360" y="3369977"/>
            <a:ext cx="288000" cy="216000"/>
          </a:xfrm>
          <a:prstGeom prst="stripedRightArrow">
            <a:avLst/>
          </a:prstGeom>
          <a:noFill/>
          <a:ln w="12700">
            <a:solidFill>
              <a:srgbClr val="85C6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箭头: 虚尾 329">
            <a:extLst>
              <a:ext uri="{FF2B5EF4-FFF2-40B4-BE49-F238E27FC236}">
                <a16:creationId xmlns:a16="http://schemas.microsoft.com/office/drawing/2014/main" id="{27A6D3B0-166B-4812-BE0C-F019BA52E16E}"/>
              </a:ext>
            </a:extLst>
          </p:cNvPr>
          <p:cNvSpPr/>
          <p:nvPr/>
        </p:nvSpPr>
        <p:spPr>
          <a:xfrm rot="10800000">
            <a:off x="5277198" y="5505990"/>
            <a:ext cx="394958" cy="239279"/>
          </a:xfrm>
          <a:prstGeom prst="stripedRightArrow">
            <a:avLst/>
          </a:prstGeom>
          <a:noFill/>
          <a:ln w="12700">
            <a:solidFill>
              <a:srgbClr val="85C6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箭头: 虚尾 330">
            <a:extLst>
              <a:ext uri="{FF2B5EF4-FFF2-40B4-BE49-F238E27FC236}">
                <a16:creationId xmlns:a16="http://schemas.microsoft.com/office/drawing/2014/main" id="{C41282D4-1BEB-4B8E-B451-EF3EAF0AD720}"/>
              </a:ext>
            </a:extLst>
          </p:cNvPr>
          <p:cNvSpPr/>
          <p:nvPr/>
        </p:nvSpPr>
        <p:spPr>
          <a:xfrm rot="10800000" flipH="1">
            <a:off x="5310369" y="4149690"/>
            <a:ext cx="401007" cy="231034"/>
          </a:xfrm>
          <a:prstGeom prst="stripedRightArrow">
            <a:avLst>
              <a:gd name="adj1" fmla="val 50000"/>
              <a:gd name="adj2" fmla="val 50000"/>
            </a:avLst>
          </a:prstGeom>
          <a:noFill/>
          <a:ln w="12700">
            <a:solidFill>
              <a:srgbClr val="85C6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文本框 331">
            <a:extLst>
              <a:ext uri="{FF2B5EF4-FFF2-40B4-BE49-F238E27FC236}">
                <a16:creationId xmlns:a16="http://schemas.microsoft.com/office/drawing/2014/main" id="{0D4E35F5-5E2F-4C65-B34F-202A8E5C1175}"/>
              </a:ext>
            </a:extLst>
          </p:cNvPr>
          <p:cNvSpPr txBox="1"/>
          <p:nvPr/>
        </p:nvSpPr>
        <p:spPr>
          <a:xfrm>
            <a:off x="3784272" y="3320202"/>
            <a:ext cx="1167247" cy="246221"/>
          </a:xfrm>
          <a:prstGeom prst="rect">
            <a:avLst/>
          </a:prstGeom>
          <a:noFill/>
        </p:spPr>
        <p:txBody>
          <a:bodyPr wrap="square" rtlCol="0">
            <a:spAutoFit/>
          </a:bodyPr>
          <a:lstStyle/>
          <a:p>
            <a:pPr algn="l"/>
            <a:r>
              <a:rPr lang="en-US" altLang="zh-CN" sz="1000" dirty="0">
                <a:latin typeface="Helvetica" panose="020B0604020202020204" pitchFamily="34" charset="0"/>
                <a:ea typeface="黑体" panose="02010609060101010101" pitchFamily="49" charset="-122"/>
              </a:rPr>
              <a:t>TLS</a:t>
            </a:r>
            <a:r>
              <a:rPr lang="zh-CN" altLang="en-US" sz="1000" dirty="0">
                <a:latin typeface="Helvetica" panose="020B0604020202020204" pitchFamily="34" charset="0"/>
                <a:ea typeface="黑体" panose="02010609060101010101" pitchFamily="49" charset="-122"/>
              </a:rPr>
              <a:t>流量</a:t>
            </a:r>
            <a:endParaRPr lang="en-US" altLang="zh-CN" sz="1000" dirty="0">
              <a:latin typeface="Helvetica" panose="020B0604020202020204" pitchFamily="34" charset="0"/>
              <a:ea typeface="黑体" panose="02010609060101010101" pitchFamily="49" charset="-122"/>
            </a:endParaRPr>
          </a:p>
        </p:txBody>
      </p:sp>
      <p:sp>
        <p:nvSpPr>
          <p:cNvPr id="333" name="文本框 332">
            <a:extLst>
              <a:ext uri="{FF2B5EF4-FFF2-40B4-BE49-F238E27FC236}">
                <a16:creationId xmlns:a16="http://schemas.microsoft.com/office/drawing/2014/main" id="{5AEF317E-333E-4551-802C-C13C4811D3AA}"/>
              </a:ext>
            </a:extLst>
          </p:cNvPr>
          <p:cNvSpPr txBox="1"/>
          <p:nvPr/>
        </p:nvSpPr>
        <p:spPr>
          <a:xfrm>
            <a:off x="5277197" y="5275408"/>
            <a:ext cx="584448" cy="246221"/>
          </a:xfrm>
          <a:prstGeom prst="rect">
            <a:avLst/>
          </a:prstGeom>
          <a:noFill/>
        </p:spPr>
        <p:txBody>
          <a:bodyPr wrap="square" rtlCol="0">
            <a:spAutoFit/>
          </a:bodyPr>
          <a:lstStyle/>
          <a:p>
            <a:pPr algn="l"/>
            <a:r>
              <a:rPr lang="zh-CN" altLang="en-US" sz="1000" dirty="0">
                <a:latin typeface="Helvetica" panose="020B0604020202020204" pitchFamily="34" charset="0"/>
                <a:ea typeface="黑体" panose="02010609060101010101" pitchFamily="49" charset="-122"/>
              </a:rPr>
              <a:t>更新</a:t>
            </a:r>
            <a:endParaRPr lang="en-US" altLang="zh-CN" sz="1000" dirty="0">
              <a:latin typeface="Helvetica" panose="020B0604020202020204" pitchFamily="34" charset="0"/>
              <a:ea typeface="黑体" panose="02010609060101010101" pitchFamily="49" charset="-122"/>
            </a:endParaRPr>
          </a:p>
        </p:txBody>
      </p:sp>
      <p:sp>
        <p:nvSpPr>
          <p:cNvPr id="334" name="文本框 333">
            <a:extLst>
              <a:ext uri="{FF2B5EF4-FFF2-40B4-BE49-F238E27FC236}">
                <a16:creationId xmlns:a16="http://schemas.microsoft.com/office/drawing/2014/main" id="{086CAB56-063C-4758-B0AE-60722CD60792}"/>
              </a:ext>
            </a:extLst>
          </p:cNvPr>
          <p:cNvSpPr txBox="1"/>
          <p:nvPr/>
        </p:nvSpPr>
        <p:spPr>
          <a:xfrm>
            <a:off x="3798720" y="5039362"/>
            <a:ext cx="926030" cy="253916"/>
          </a:xfrm>
          <a:prstGeom prst="rect">
            <a:avLst/>
          </a:prstGeom>
          <a:noFill/>
        </p:spPr>
        <p:txBody>
          <a:bodyPr wrap="square" rtlCol="0">
            <a:spAutoFit/>
          </a:bodyPr>
          <a:lstStyle/>
          <a:p>
            <a:pPr algn="l"/>
            <a:r>
              <a:rPr lang="zh-CN" altLang="en-US" sz="1000" dirty="0">
                <a:latin typeface="Helvetica" panose="020B0604020202020204" pitchFamily="34" charset="0"/>
                <a:ea typeface="黑体" panose="02010609060101010101" pitchFamily="49" charset="-122"/>
              </a:rPr>
              <a:t>待预测数据</a:t>
            </a:r>
            <a:endParaRPr lang="en-US" altLang="zh-CN" sz="1000" dirty="0">
              <a:latin typeface="Helvetica" panose="020B0604020202020204" pitchFamily="34" charset="0"/>
              <a:ea typeface="黑体" panose="02010609060101010101" pitchFamily="49" charset="-122"/>
            </a:endParaRPr>
          </a:p>
        </p:txBody>
      </p:sp>
      <p:sp>
        <p:nvSpPr>
          <p:cNvPr id="335" name="文本框 334">
            <a:extLst>
              <a:ext uri="{FF2B5EF4-FFF2-40B4-BE49-F238E27FC236}">
                <a16:creationId xmlns:a16="http://schemas.microsoft.com/office/drawing/2014/main" id="{3B1D6593-C4B8-4049-B5B0-0596D6F8FB0A}"/>
              </a:ext>
            </a:extLst>
          </p:cNvPr>
          <p:cNvSpPr txBox="1"/>
          <p:nvPr/>
        </p:nvSpPr>
        <p:spPr>
          <a:xfrm>
            <a:off x="5253923" y="3757251"/>
            <a:ext cx="464999" cy="415498"/>
          </a:xfrm>
          <a:prstGeom prst="rect">
            <a:avLst/>
          </a:prstGeom>
          <a:noFill/>
        </p:spPr>
        <p:txBody>
          <a:bodyPr wrap="square" rtlCol="0">
            <a:spAutoFit/>
          </a:bodyPr>
          <a:lstStyle/>
          <a:p>
            <a:pPr algn="l"/>
            <a:r>
              <a:rPr lang="zh-CN" altLang="en-US" sz="1000" dirty="0">
                <a:latin typeface="Helvetica" panose="020B0604020202020204" pitchFamily="34" charset="0"/>
                <a:ea typeface="黑体" panose="02010609060101010101" pitchFamily="49" charset="-122"/>
              </a:rPr>
              <a:t>特征数据</a:t>
            </a:r>
            <a:endParaRPr lang="en-US" altLang="zh-CN" sz="1000" dirty="0">
              <a:latin typeface="Helvetica" panose="020B0604020202020204" pitchFamily="34" charset="0"/>
              <a:ea typeface="黑体" panose="02010609060101010101" pitchFamily="49" charset="-122"/>
            </a:endParaRPr>
          </a:p>
        </p:txBody>
      </p:sp>
      <p:sp>
        <p:nvSpPr>
          <p:cNvPr id="336" name="文本框 335">
            <a:extLst>
              <a:ext uri="{FF2B5EF4-FFF2-40B4-BE49-F238E27FC236}">
                <a16:creationId xmlns:a16="http://schemas.microsoft.com/office/drawing/2014/main" id="{9B9F47ED-0846-4F2E-821A-C9BF31DAD409}"/>
              </a:ext>
            </a:extLst>
          </p:cNvPr>
          <p:cNvSpPr txBox="1"/>
          <p:nvPr/>
        </p:nvSpPr>
        <p:spPr>
          <a:xfrm>
            <a:off x="3801071" y="5796461"/>
            <a:ext cx="891280" cy="252604"/>
          </a:xfrm>
          <a:prstGeom prst="rect">
            <a:avLst/>
          </a:prstGeom>
          <a:noFill/>
        </p:spPr>
        <p:txBody>
          <a:bodyPr wrap="square" rtlCol="0">
            <a:spAutoFit/>
          </a:bodyPr>
          <a:lstStyle/>
          <a:p>
            <a:pPr algn="l"/>
            <a:r>
              <a:rPr lang="zh-CN" altLang="en-US" sz="1000" dirty="0">
                <a:latin typeface="Helvetica" panose="020B0604020202020204" pitchFamily="34" charset="0"/>
                <a:ea typeface="黑体" panose="02010609060101010101" pitchFamily="49" charset="-122"/>
              </a:rPr>
              <a:t>识别结果</a:t>
            </a:r>
            <a:endParaRPr lang="en-US" altLang="zh-CN" sz="1000" dirty="0">
              <a:latin typeface="Helvetica" panose="020B0604020202020204" pitchFamily="34" charset="0"/>
              <a:ea typeface="黑体" panose="02010609060101010101" pitchFamily="49" charset="-122"/>
            </a:endParaRPr>
          </a:p>
        </p:txBody>
      </p:sp>
      <p:sp>
        <p:nvSpPr>
          <p:cNvPr id="337" name="箭头: 虚尾 336">
            <a:extLst>
              <a:ext uri="{FF2B5EF4-FFF2-40B4-BE49-F238E27FC236}">
                <a16:creationId xmlns:a16="http://schemas.microsoft.com/office/drawing/2014/main" id="{98786357-DE27-41A9-9F4A-EC27AF85A52B}"/>
              </a:ext>
            </a:extLst>
          </p:cNvPr>
          <p:cNvSpPr/>
          <p:nvPr/>
        </p:nvSpPr>
        <p:spPr>
          <a:xfrm rot="5400000">
            <a:off x="5952919" y="5854627"/>
            <a:ext cx="288000" cy="216000"/>
          </a:xfrm>
          <a:prstGeom prst="stripedRightArrow">
            <a:avLst/>
          </a:prstGeom>
          <a:noFill/>
          <a:ln w="12700">
            <a:solidFill>
              <a:srgbClr val="85C6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文本框 338">
            <a:extLst>
              <a:ext uri="{FF2B5EF4-FFF2-40B4-BE49-F238E27FC236}">
                <a16:creationId xmlns:a16="http://schemas.microsoft.com/office/drawing/2014/main" id="{854A5B28-976E-43B1-8390-535C675CDF6D}"/>
              </a:ext>
            </a:extLst>
          </p:cNvPr>
          <p:cNvSpPr txBox="1"/>
          <p:nvPr/>
        </p:nvSpPr>
        <p:spPr>
          <a:xfrm>
            <a:off x="4387976" y="2169549"/>
            <a:ext cx="825625" cy="261610"/>
          </a:xfrm>
          <a:prstGeom prst="rect">
            <a:avLst/>
          </a:prstGeom>
          <a:noFill/>
          <a:ln>
            <a:noFill/>
          </a:ln>
        </p:spPr>
        <p:txBody>
          <a:bodyPr wrap="square" rtlCol="0">
            <a:spAutoFit/>
          </a:bodyPr>
          <a:lstStyle/>
          <a:p>
            <a:pPr algn="ctr"/>
            <a:r>
              <a:rPr lang="zh-CN" altLang="en-US" sz="1050" dirty="0">
                <a:latin typeface="Helvetica" panose="020B0604020202020204" pitchFamily="34" charset="0"/>
                <a:ea typeface="黑体" panose="02010609060101010101" pitchFamily="49" charset="-122"/>
              </a:rPr>
              <a:t>镜像流量</a:t>
            </a:r>
          </a:p>
        </p:txBody>
      </p:sp>
      <p:pic>
        <p:nvPicPr>
          <p:cNvPr id="340" name="图片 339">
            <a:extLst>
              <a:ext uri="{FF2B5EF4-FFF2-40B4-BE49-F238E27FC236}">
                <a16:creationId xmlns:a16="http://schemas.microsoft.com/office/drawing/2014/main" id="{2EEFF3EE-F096-416C-8C72-DC3EA176E5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140" y="1545574"/>
            <a:ext cx="193565" cy="238968"/>
          </a:xfrm>
          <a:prstGeom prst="rect">
            <a:avLst/>
          </a:prstGeom>
        </p:spPr>
      </p:pic>
      <p:cxnSp>
        <p:nvCxnSpPr>
          <p:cNvPr id="341" name="肘形连接符 79">
            <a:extLst>
              <a:ext uri="{FF2B5EF4-FFF2-40B4-BE49-F238E27FC236}">
                <a16:creationId xmlns:a16="http://schemas.microsoft.com/office/drawing/2014/main" id="{F129B04D-B1ED-4F72-AB24-5A9A6EC16078}"/>
              </a:ext>
            </a:extLst>
          </p:cNvPr>
          <p:cNvCxnSpPr>
            <a:stCxn id="352" idx="2"/>
            <a:endCxn id="357" idx="1"/>
          </p:cNvCxnSpPr>
          <p:nvPr/>
        </p:nvCxnSpPr>
        <p:spPr>
          <a:xfrm rot="16200000" flipH="1">
            <a:off x="3319514" y="1102491"/>
            <a:ext cx="147865" cy="151779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342" name="肘形连接符 80">
            <a:extLst>
              <a:ext uri="{FF2B5EF4-FFF2-40B4-BE49-F238E27FC236}">
                <a16:creationId xmlns:a16="http://schemas.microsoft.com/office/drawing/2014/main" id="{CC29BFB7-560A-42C5-A20E-14A5B57C4A28}"/>
              </a:ext>
            </a:extLst>
          </p:cNvPr>
          <p:cNvCxnSpPr>
            <a:stCxn id="340" idx="2"/>
            <a:endCxn id="357" idx="1"/>
          </p:cNvCxnSpPr>
          <p:nvPr/>
        </p:nvCxnSpPr>
        <p:spPr>
          <a:xfrm rot="16200000" flipH="1">
            <a:off x="3620743" y="1403721"/>
            <a:ext cx="150778" cy="912419"/>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343" name="肘形连接符 81">
            <a:extLst>
              <a:ext uri="{FF2B5EF4-FFF2-40B4-BE49-F238E27FC236}">
                <a16:creationId xmlns:a16="http://schemas.microsoft.com/office/drawing/2014/main" id="{4D2684FB-B41C-4E39-8D84-DCA7168F71CB}"/>
              </a:ext>
            </a:extLst>
          </p:cNvPr>
          <p:cNvCxnSpPr>
            <a:stCxn id="354" idx="2"/>
            <a:endCxn id="357" idx="1"/>
          </p:cNvCxnSpPr>
          <p:nvPr/>
        </p:nvCxnSpPr>
        <p:spPr>
          <a:xfrm rot="16200000" flipH="1">
            <a:off x="3476774" y="1259751"/>
            <a:ext cx="139141" cy="1211996"/>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344" name="肘形连接符 82">
            <a:extLst>
              <a:ext uri="{FF2B5EF4-FFF2-40B4-BE49-F238E27FC236}">
                <a16:creationId xmlns:a16="http://schemas.microsoft.com/office/drawing/2014/main" id="{595C5886-8864-4931-A0A6-11788B8BCE9B}"/>
              </a:ext>
            </a:extLst>
          </p:cNvPr>
          <p:cNvCxnSpPr>
            <a:stCxn id="350" idx="2"/>
            <a:endCxn id="357" idx="1"/>
          </p:cNvCxnSpPr>
          <p:nvPr/>
        </p:nvCxnSpPr>
        <p:spPr>
          <a:xfrm rot="16200000" flipH="1">
            <a:off x="3755386" y="1538364"/>
            <a:ext cx="162112" cy="631800"/>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345" name="肘形连接符 83">
            <a:extLst>
              <a:ext uri="{FF2B5EF4-FFF2-40B4-BE49-F238E27FC236}">
                <a16:creationId xmlns:a16="http://schemas.microsoft.com/office/drawing/2014/main" id="{D69C9045-9A07-4B34-8FE0-AF97390AABD9}"/>
              </a:ext>
            </a:extLst>
          </p:cNvPr>
          <p:cNvCxnSpPr>
            <a:stCxn id="351" idx="0"/>
            <a:endCxn id="357" idx="1"/>
          </p:cNvCxnSpPr>
          <p:nvPr/>
        </p:nvCxnSpPr>
        <p:spPr>
          <a:xfrm rot="5400000" flipH="1" flipV="1">
            <a:off x="3314748" y="1257664"/>
            <a:ext cx="159938" cy="1515250"/>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346" name="肘形连接符 84">
            <a:extLst>
              <a:ext uri="{FF2B5EF4-FFF2-40B4-BE49-F238E27FC236}">
                <a16:creationId xmlns:a16="http://schemas.microsoft.com/office/drawing/2014/main" id="{B49B8145-60F3-46C2-B674-734CB4EA4F5C}"/>
              </a:ext>
            </a:extLst>
          </p:cNvPr>
          <p:cNvCxnSpPr>
            <a:stCxn id="356" idx="0"/>
            <a:endCxn id="357" idx="1"/>
          </p:cNvCxnSpPr>
          <p:nvPr/>
        </p:nvCxnSpPr>
        <p:spPr>
          <a:xfrm rot="5400000" flipH="1" flipV="1">
            <a:off x="3468131" y="1403859"/>
            <a:ext cx="152749" cy="121567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347" name="肘形连接符 85">
            <a:extLst>
              <a:ext uri="{FF2B5EF4-FFF2-40B4-BE49-F238E27FC236}">
                <a16:creationId xmlns:a16="http://schemas.microsoft.com/office/drawing/2014/main" id="{48DD4D45-01DC-4B3D-8F64-6B38B16C3BD2}"/>
              </a:ext>
            </a:extLst>
          </p:cNvPr>
          <p:cNvCxnSpPr>
            <a:stCxn id="353" idx="0"/>
            <a:endCxn id="357" idx="1"/>
          </p:cNvCxnSpPr>
          <p:nvPr/>
        </p:nvCxnSpPr>
        <p:spPr>
          <a:xfrm rot="5400000" flipH="1" flipV="1">
            <a:off x="3755489" y="1698405"/>
            <a:ext cx="159938" cy="63376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348" name="直接连接符 347">
            <a:extLst>
              <a:ext uri="{FF2B5EF4-FFF2-40B4-BE49-F238E27FC236}">
                <a16:creationId xmlns:a16="http://schemas.microsoft.com/office/drawing/2014/main" id="{340C18F1-EBC6-442A-81A0-AB29FF7C44A7}"/>
              </a:ext>
            </a:extLst>
          </p:cNvPr>
          <p:cNvCxnSpPr>
            <a:stCxn id="340" idx="2"/>
            <a:endCxn id="355" idx="0"/>
          </p:cNvCxnSpPr>
          <p:nvPr/>
        </p:nvCxnSpPr>
        <p:spPr>
          <a:xfrm>
            <a:off x="3239923" y="1784542"/>
            <a:ext cx="0" cy="307138"/>
          </a:xfrm>
          <a:prstGeom prst="line">
            <a:avLst/>
          </a:prstGeom>
          <a:ln w="12700"/>
        </p:spPr>
        <p:style>
          <a:lnRef idx="1">
            <a:schemeClr val="dk1"/>
          </a:lnRef>
          <a:fillRef idx="0">
            <a:schemeClr val="dk1"/>
          </a:fillRef>
          <a:effectRef idx="0">
            <a:schemeClr val="dk1"/>
          </a:effectRef>
          <a:fontRef idx="minor">
            <a:schemeClr val="tx1"/>
          </a:fontRef>
        </p:style>
      </p:cxnSp>
      <p:cxnSp>
        <p:nvCxnSpPr>
          <p:cNvPr id="349" name="直接箭头连接符 348">
            <a:extLst>
              <a:ext uri="{FF2B5EF4-FFF2-40B4-BE49-F238E27FC236}">
                <a16:creationId xmlns:a16="http://schemas.microsoft.com/office/drawing/2014/main" id="{68433F1E-E80E-444D-9568-F29C6140508E}"/>
              </a:ext>
            </a:extLst>
          </p:cNvPr>
          <p:cNvCxnSpPr>
            <a:stCxn id="357" idx="3"/>
            <a:endCxn id="358" idx="1"/>
          </p:cNvCxnSpPr>
          <p:nvPr/>
        </p:nvCxnSpPr>
        <p:spPr>
          <a:xfrm flipV="1">
            <a:off x="4614446" y="1923278"/>
            <a:ext cx="1325507" cy="120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350" name="图片 349">
            <a:extLst>
              <a:ext uri="{FF2B5EF4-FFF2-40B4-BE49-F238E27FC236}">
                <a16:creationId xmlns:a16="http://schemas.microsoft.com/office/drawing/2014/main" id="{363C14AF-E296-41A1-ACF4-0ED7A65634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1058" y="1534240"/>
            <a:ext cx="238968" cy="238968"/>
          </a:xfrm>
          <a:prstGeom prst="rect">
            <a:avLst/>
          </a:prstGeom>
        </p:spPr>
      </p:pic>
      <p:pic>
        <p:nvPicPr>
          <p:cNvPr id="351" name="图片 350">
            <a:extLst>
              <a:ext uri="{FF2B5EF4-FFF2-40B4-BE49-F238E27FC236}">
                <a16:creationId xmlns:a16="http://schemas.microsoft.com/office/drawing/2014/main" id="{08A11EA1-4548-4D91-A7B9-3DED2D5A56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7608" y="2095258"/>
            <a:ext cx="238968" cy="238968"/>
          </a:xfrm>
          <a:prstGeom prst="rect">
            <a:avLst/>
          </a:prstGeom>
        </p:spPr>
      </p:pic>
      <p:pic>
        <p:nvPicPr>
          <p:cNvPr id="352" name="图片 351">
            <a:extLst>
              <a:ext uri="{FF2B5EF4-FFF2-40B4-BE49-F238E27FC236}">
                <a16:creationId xmlns:a16="http://schemas.microsoft.com/office/drawing/2014/main" id="{31830A98-0462-44CC-9286-9CC4F8B2736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15066" y="1548487"/>
            <a:ext cx="238968" cy="238968"/>
          </a:xfrm>
          <a:prstGeom prst="rect">
            <a:avLst/>
          </a:prstGeom>
        </p:spPr>
      </p:pic>
      <p:pic>
        <p:nvPicPr>
          <p:cNvPr id="353" name="图片 352">
            <a:extLst>
              <a:ext uri="{FF2B5EF4-FFF2-40B4-BE49-F238E27FC236}">
                <a16:creationId xmlns:a16="http://schemas.microsoft.com/office/drawing/2014/main" id="{2A4A484D-77AE-49E4-958D-ACD0F408692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99090" y="2095258"/>
            <a:ext cx="238968" cy="238968"/>
          </a:xfrm>
          <a:prstGeom prst="rect">
            <a:avLst/>
          </a:prstGeom>
        </p:spPr>
      </p:pic>
      <p:pic>
        <p:nvPicPr>
          <p:cNvPr id="354" name="图片 353">
            <a:extLst>
              <a:ext uri="{FF2B5EF4-FFF2-40B4-BE49-F238E27FC236}">
                <a16:creationId xmlns:a16="http://schemas.microsoft.com/office/drawing/2014/main" id="{7EC542B3-66EA-4F7A-A5CD-79B0F1EF45B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20862" y="1557211"/>
            <a:ext cx="238968" cy="238968"/>
          </a:xfrm>
          <a:prstGeom prst="rect">
            <a:avLst/>
          </a:prstGeom>
        </p:spPr>
      </p:pic>
      <p:pic>
        <p:nvPicPr>
          <p:cNvPr id="355" name="图片 354">
            <a:extLst>
              <a:ext uri="{FF2B5EF4-FFF2-40B4-BE49-F238E27FC236}">
                <a16:creationId xmlns:a16="http://schemas.microsoft.com/office/drawing/2014/main" id="{8D94CB52-6A21-4E57-BFBE-83B02E4739B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0439" y="2091680"/>
            <a:ext cx="238968" cy="238968"/>
          </a:xfrm>
          <a:prstGeom prst="rect">
            <a:avLst/>
          </a:prstGeom>
        </p:spPr>
      </p:pic>
      <p:pic>
        <p:nvPicPr>
          <p:cNvPr id="356" name="图片 355">
            <a:extLst>
              <a:ext uri="{FF2B5EF4-FFF2-40B4-BE49-F238E27FC236}">
                <a16:creationId xmlns:a16="http://schemas.microsoft.com/office/drawing/2014/main" id="{D4995E50-7023-4573-BBC5-D9A5C4C0A28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17185" y="2088069"/>
            <a:ext cx="238968" cy="238968"/>
          </a:xfrm>
          <a:prstGeom prst="rect">
            <a:avLst/>
          </a:prstGeom>
        </p:spPr>
      </p:pic>
      <p:pic>
        <p:nvPicPr>
          <p:cNvPr id="357" name="图片 356">
            <a:extLst>
              <a:ext uri="{FF2B5EF4-FFF2-40B4-BE49-F238E27FC236}">
                <a16:creationId xmlns:a16="http://schemas.microsoft.com/office/drawing/2014/main" id="{26F3B9B4-7B53-45B5-BDFD-947E0A4A00D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152342" y="1704268"/>
            <a:ext cx="462104" cy="462104"/>
          </a:xfrm>
          <a:prstGeom prst="rect">
            <a:avLst/>
          </a:prstGeom>
        </p:spPr>
      </p:pic>
      <p:pic>
        <p:nvPicPr>
          <p:cNvPr id="358" name="图片 357">
            <a:extLst>
              <a:ext uri="{FF2B5EF4-FFF2-40B4-BE49-F238E27FC236}">
                <a16:creationId xmlns:a16="http://schemas.microsoft.com/office/drawing/2014/main" id="{17DCFD76-C171-43C3-B94E-08CBB433CB1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39953" y="1673951"/>
            <a:ext cx="498653" cy="498653"/>
          </a:xfrm>
          <a:prstGeom prst="rect">
            <a:avLst/>
          </a:prstGeom>
        </p:spPr>
      </p:pic>
      <p:sp>
        <p:nvSpPr>
          <p:cNvPr id="359" name="文本框 358">
            <a:extLst>
              <a:ext uri="{FF2B5EF4-FFF2-40B4-BE49-F238E27FC236}">
                <a16:creationId xmlns:a16="http://schemas.microsoft.com/office/drawing/2014/main" id="{6FD38B96-BDA1-416F-9797-23284104DB1B}"/>
              </a:ext>
            </a:extLst>
          </p:cNvPr>
          <p:cNvSpPr txBox="1"/>
          <p:nvPr/>
        </p:nvSpPr>
        <p:spPr>
          <a:xfrm>
            <a:off x="5776466" y="2128932"/>
            <a:ext cx="825625" cy="261610"/>
          </a:xfrm>
          <a:prstGeom prst="rect">
            <a:avLst/>
          </a:prstGeom>
          <a:noFill/>
          <a:ln>
            <a:noFill/>
          </a:ln>
        </p:spPr>
        <p:txBody>
          <a:bodyPr wrap="square" rtlCol="0">
            <a:spAutoFit/>
          </a:bodyPr>
          <a:lstStyle/>
          <a:p>
            <a:pPr algn="ctr"/>
            <a:r>
              <a:rPr lang="zh-CN" altLang="en-US" sz="1050" dirty="0">
                <a:latin typeface="Helvetica" panose="020B0604020202020204" pitchFamily="34" charset="0"/>
                <a:ea typeface="黑体" panose="02010609060101010101" pitchFamily="49" charset="-122"/>
              </a:rPr>
              <a:t>服务器</a:t>
            </a:r>
          </a:p>
        </p:txBody>
      </p:sp>
      <p:sp>
        <p:nvSpPr>
          <p:cNvPr id="370" name="文本框 369">
            <a:extLst>
              <a:ext uri="{FF2B5EF4-FFF2-40B4-BE49-F238E27FC236}">
                <a16:creationId xmlns:a16="http://schemas.microsoft.com/office/drawing/2014/main" id="{B063CD0C-17C6-445C-8359-23BBAF65FA4B}"/>
              </a:ext>
            </a:extLst>
          </p:cNvPr>
          <p:cNvSpPr txBox="1"/>
          <p:nvPr/>
        </p:nvSpPr>
        <p:spPr>
          <a:xfrm>
            <a:off x="6113752" y="5791049"/>
            <a:ext cx="1124999" cy="253916"/>
          </a:xfrm>
          <a:prstGeom prst="rect">
            <a:avLst/>
          </a:prstGeom>
          <a:noFill/>
        </p:spPr>
        <p:txBody>
          <a:bodyPr wrap="square" rtlCol="0">
            <a:spAutoFit/>
          </a:bodyPr>
          <a:lstStyle/>
          <a:p>
            <a:pPr algn="l"/>
            <a:r>
              <a:rPr lang="zh-CN" altLang="en-US" sz="1000" dirty="0">
                <a:latin typeface="Helvetica" panose="020B0604020202020204" pitchFamily="34" charset="0"/>
                <a:ea typeface="黑体" panose="02010609060101010101" pitchFamily="49" charset="-122"/>
              </a:rPr>
              <a:t>标注数据</a:t>
            </a:r>
            <a:endParaRPr lang="en-US" altLang="zh-CN" sz="1000" dirty="0">
              <a:latin typeface="Helvetica" panose="020B0604020202020204" pitchFamily="34" charset="0"/>
              <a:ea typeface="黑体" panose="02010609060101010101" pitchFamily="49" charset="-122"/>
            </a:endParaRPr>
          </a:p>
        </p:txBody>
      </p:sp>
      <p:sp>
        <p:nvSpPr>
          <p:cNvPr id="372" name="箭头: 虚尾 371">
            <a:extLst>
              <a:ext uri="{FF2B5EF4-FFF2-40B4-BE49-F238E27FC236}">
                <a16:creationId xmlns:a16="http://schemas.microsoft.com/office/drawing/2014/main" id="{171D0F41-591E-4D8C-B6B5-6581C2DC4C74}"/>
              </a:ext>
            </a:extLst>
          </p:cNvPr>
          <p:cNvSpPr/>
          <p:nvPr/>
        </p:nvSpPr>
        <p:spPr>
          <a:xfrm rot="5400000">
            <a:off x="4244572" y="2226172"/>
            <a:ext cx="288000" cy="216000"/>
          </a:xfrm>
          <a:prstGeom prst="stripedRightArrow">
            <a:avLst/>
          </a:prstGeom>
          <a:noFill/>
          <a:ln w="12700">
            <a:solidFill>
              <a:srgbClr val="85C6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框 372">
            <a:extLst>
              <a:ext uri="{FF2B5EF4-FFF2-40B4-BE49-F238E27FC236}">
                <a16:creationId xmlns:a16="http://schemas.microsoft.com/office/drawing/2014/main" id="{4DBC283E-7A2C-4ED4-9589-6E3BD1814CC1}"/>
              </a:ext>
            </a:extLst>
          </p:cNvPr>
          <p:cNvSpPr txBox="1"/>
          <p:nvPr/>
        </p:nvSpPr>
        <p:spPr>
          <a:xfrm>
            <a:off x="6140914" y="3309039"/>
            <a:ext cx="1167247" cy="246221"/>
          </a:xfrm>
          <a:prstGeom prst="rect">
            <a:avLst/>
          </a:prstGeom>
          <a:noFill/>
        </p:spPr>
        <p:txBody>
          <a:bodyPr wrap="square" rtlCol="0">
            <a:spAutoFit/>
          </a:bodyPr>
          <a:lstStyle/>
          <a:p>
            <a:pPr algn="l"/>
            <a:r>
              <a:rPr lang="en-US" altLang="zh-CN" sz="1000" dirty="0">
                <a:latin typeface="Helvetica" panose="020B0604020202020204" pitchFamily="34" charset="0"/>
                <a:ea typeface="黑体" panose="02010609060101010101" pitchFamily="49" charset="-122"/>
              </a:rPr>
              <a:t>HTTP</a:t>
            </a:r>
            <a:r>
              <a:rPr lang="zh-CN" altLang="en-US" sz="1000" dirty="0">
                <a:latin typeface="Helvetica" panose="020B0604020202020204" pitchFamily="34" charset="0"/>
                <a:ea typeface="黑体" panose="02010609060101010101" pitchFamily="49" charset="-122"/>
              </a:rPr>
              <a:t>流量</a:t>
            </a:r>
            <a:endParaRPr lang="en-US" altLang="zh-CN" sz="1000" dirty="0">
              <a:latin typeface="Helvetica" panose="020B0604020202020204" pitchFamily="34" charset="0"/>
              <a:ea typeface="黑体" panose="02010609060101010101" pitchFamily="49" charset="-122"/>
            </a:endParaRPr>
          </a:p>
        </p:txBody>
      </p:sp>
      <p:sp>
        <p:nvSpPr>
          <p:cNvPr id="3" name="灯片编号占位符 2">
            <a:extLst>
              <a:ext uri="{FF2B5EF4-FFF2-40B4-BE49-F238E27FC236}">
                <a16:creationId xmlns:a16="http://schemas.microsoft.com/office/drawing/2014/main" id="{CA8A4D37-2CB8-4CCD-AD7E-3430E920BF7A}"/>
              </a:ext>
            </a:extLst>
          </p:cNvPr>
          <p:cNvSpPr>
            <a:spLocks noGrp="1"/>
          </p:cNvSpPr>
          <p:nvPr>
            <p:ph type="sldNum" sz="quarter" idx="10"/>
          </p:nvPr>
        </p:nvSpPr>
        <p:spPr/>
        <p:txBody>
          <a:bodyPr/>
          <a:lstStyle/>
          <a:p>
            <a:fld id="{6DE2FBD6-56D3-45DC-8484-A22812E13BA8}" type="slidenum">
              <a:rPr lang="zh-CN" altLang="en-US" smtClean="0"/>
              <a:pPr/>
              <a:t>40</a:t>
            </a:fld>
            <a:endParaRPr lang="zh-CN" altLang="en-US"/>
          </a:p>
        </p:txBody>
      </p:sp>
    </p:spTree>
    <p:extLst>
      <p:ext uri="{BB962C8B-B14F-4D97-AF65-F5344CB8AC3E}">
        <p14:creationId xmlns:p14="http://schemas.microsoft.com/office/powerpoint/2010/main" val="1028103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5177877" cy="582594"/>
          </a:xfrm>
        </p:spPr>
        <p:txBody>
          <a:bodyPr>
            <a:normAutofit/>
          </a:bodyPr>
          <a:lstStyle/>
          <a:p>
            <a:r>
              <a:rPr lang="zh-CN" altLang="en-US" dirty="0">
                <a:latin typeface="微软雅黑" panose="020B0503020204020204" pitchFamily="34" charset="-122"/>
              </a:rPr>
              <a:t>主要工作及成果</a:t>
            </a:r>
          </a:p>
        </p:txBody>
      </p:sp>
      <p:sp>
        <p:nvSpPr>
          <p:cNvPr id="26" name="文本框 25"/>
          <p:cNvSpPr txBox="1"/>
          <p:nvPr/>
        </p:nvSpPr>
        <p:spPr>
          <a:xfrm>
            <a:off x="206924" y="908462"/>
            <a:ext cx="8556595" cy="369332"/>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prstClr val="black"/>
                </a:solidFill>
                <a:effectLst/>
                <a:uLnTx/>
                <a:uFillTx/>
                <a:latin typeface="黑体"/>
                <a:ea typeface="黑体"/>
                <a:cs typeface="+mn-cs"/>
              </a:rPr>
              <a:t>研究内容三：</a:t>
            </a:r>
            <a:r>
              <a:rPr lang="zh-CN" altLang="en-US" dirty="0">
                <a:solidFill>
                  <a:prstClr val="black"/>
                </a:solidFill>
                <a:latin typeface="黑体"/>
              </a:rPr>
              <a:t>主机属性识别系统的设计与实现</a:t>
            </a:r>
            <a:endParaRPr kumimoji="0" lang="zh-CN" altLang="en-US" sz="1800" b="0" i="0" u="none" strike="noStrike" kern="1200" cap="none" spc="0" normalizeH="0" baseline="0" noProof="0" dirty="0">
              <a:ln>
                <a:noFill/>
              </a:ln>
              <a:solidFill>
                <a:prstClr val="black"/>
              </a:solidFill>
              <a:effectLst/>
              <a:uLnTx/>
              <a:uFillTx/>
              <a:latin typeface="黑体"/>
              <a:ea typeface="黑体"/>
              <a:cs typeface="+mn-cs"/>
            </a:endParaRPr>
          </a:p>
        </p:txBody>
      </p:sp>
      <p:sp>
        <p:nvSpPr>
          <p:cNvPr id="33" name="文本框 32"/>
          <p:cNvSpPr txBox="1"/>
          <p:nvPr/>
        </p:nvSpPr>
        <p:spPr>
          <a:xfrm>
            <a:off x="206924" y="1195686"/>
            <a:ext cx="2943990"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核心模块</a:t>
            </a:r>
            <a:r>
              <a:rPr lang="en-US" altLang="zh-CN" sz="1600" dirty="0">
                <a:solidFill>
                  <a:srgbClr val="C00000"/>
                </a:solidFill>
                <a:latin typeface="Helvetica"/>
                <a:ea typeface="黑体"/>
              </a:rPr>
              <a:t>——</a:t>
            </a:r>
            <a:r>
              <a:rPr lang="zh-CN" altLang="en-US" sz="1600" dirty="0">
                <a:solidFill>
                  <a:srgbClr val="C00000"/>
                </a:solidFill>
                <a:latin typeface="Helvetica"/>
                <a:ea typeface="黑体"/>
              </a:rPr>
              <a:t>属性识别模块</a:t>
            </a:r>
            <a:endParaRPr kumimoji="0" lang="zh-CN" altLang="en-US" sz="1600" b="0" i="0" u="none" strike="noStrike" kern="1200" cap="none" spc="0" normalizeH="0" baseline="0" noProof="0" dirty="0">
              <a:ln>
                <a:noFill/>
              </a:ln>
              <a:solidFill>
                <a:srgbClr val="C00000"/>
              </a:solidFill>
              <a:effectLst/>
              <a:uLnTx/>
              <a:uFillTx/>
              <a:latin typeface="Helvetica"/>
              <a:ea typeface="黑体"/>
              <a:cs typeface="+mn-cs"/>
            </a:endParaRPr>
          </a:p>
        </p:txBody>
      </p:sp>
      <p:sp>
        <p:nvSpPr>
          <p:cNvPr id="146" name="矩形: 圆角 145">
            <a:extLst>
              <a:ext uri="{FF2B5EF4-FFF2-40B4-BE49-F238E27FC236}">
                <a16:creationId xmlns:a16="http://schemas.microsoft.com/office/drawing/2014/main" id="{F3559058-5ECB-491E-97B2-BDFB03EB0B32}"/>
              </a:ext>
            </a:extLst>
          </p:cNvPr>
          <p:cNvSpPr/>
          <p:nvPr/>
        </p:nvSpPr>
        <p:spPr>
          <a:xfrm>
            <a:off x="1785734" y="3808529"/>
            <a:ext cx="1334307" cy="435710"/>
          </a:xfrm>
          <a:prstGeom prst="roundRect">
            <a:avLst/>
          </a:prstGeom>
          <a:solidFill>
            <a:srgbClr val="D5E8D4"/>
          </a:solidFill>
          <a:ln w="12700">
            <a:solidFill>
              <a:srgbClr val="AFC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Helvetica" panose="020B0604020202020204" pitchFamily="34" charset="0"/>
                <a:ea typeface="黑体" panose="02010609060101010101" pitchFamily="49" charset="-122"/>
              </a:rPr>
              <a:t>随机森林模型</a:t>
            </a:r>
          </a:p>
        </p:txBody>
      </p:sp>
      <p:sp>
        <p:nvSpPr>
          <p:cNvPr id="147" name="矩形: 圆角 146">
            <a:extLst>
              <a:ext uri="{FF2B5EF4-FFF2-40B4-BE49-F238E27FC236}">
                <a16:creationId xmlns:a16="http://schemas.microsoft.com/office/drawing/2014/main" id="{B6CC9328-5392-48F1-8BCE-8378228E57CA}"/>
              </a:ext>
            </a:extLst>
          </p:cNvPr>
          <p:cNvSpPr/>
          <p:nvPr/>
        </p:nvSpPr>
        <p:spPr>
          <a:xfrm>
            <a:off x="3276250" y="3812912"/>
            <a:ext cx="1334307" cy="435710"/>
          </a:xfrm>
          <a:prstGeom prst="roundRect">
            <a:avLst/>
          </a:prstGeom>
          <a:solidFill>
            <a:srgbClr val="D5E8D4"/>
          </a:solidFill>
          <a:ln w="12700">
            <a:solidFill>
              <a:srgbClr val="AFC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tx1"/>
                </a:solidFill>
                <a:latin typeface="Helvetica" panose="020B0604020202020204" pitchFamily="34" charset="0"/>
                <a:ea typeface="黑体" panose="02010609060101010101" pitchFamily="49" charset="-122"/>
              </a:rPr>
              <a:t>LightGBM</a:t>
            </a:r>
            <a:r>
              <a:rPr lang="zh-CN" altLang="en-US" sz="1200" dirty="0">
                <a:solidFill>
                  <a:schemeClr val="tx1"/>
                </a:solidFill>
              </a:rPr>
              <a:t>模型</a:t>
            </a:r>
          </a:p>
        </p:txBody>
      </p:sp>
      <p:sp>
        <p:nvSpPr>
          <p:cNvPr id="148" name="矩形: 圆角 147">
            <a:extLst>
              <a:ext uri="{FF2B5EF4-FFF2-40B4-BE49-F238E27FC236}">
                <a16:creationId xmlns:a16="http://schemas.microsoft.com/office/drawing/2014/main" id="{BB610493-2A4A-4487-AF6A-74865314D13F}"/>
              </a:ext>
            </a:extLst>
          </p:cNvPr>
          <p:cNvSpPr/>
          <p:nvPr/>
        </p:nvSpPr>
        <p:spPr>
          <a:xfrm>
            <a:off x="5144787" y="3819212"/>
            <a:ext cx="1334307" cy="435710"/>
          </a:xfrm>
          <a:prstGeom prst="roundRect">
            <a:avLst/>
          </a:prstGeom>
          <a:solidFill>
            <a:srgbClr val="D5E8D4"/>
          </a:solidFill>
          <a:ln w="12700">
            <a:solidFill>
              <a:srgbClr val="AFCF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chemeClr val="tx1"/>
                </a:solidFill>
                <a:latin typeface="Helvetica" panose="020B0604020202020204" pitchFamily="34" charset="0"/>
                <a:ea typeface="黑体" panose="02010609060101010101" pitchFamily="49" charset="-122"/>
              </a:rPr>
              <a:t>一维卷积</a:t>
            </a:r>
            <a:endParaRPr lang="en-US" altLang="zh-CN" sz="1200" dirty="0">
              <a:solidFill>
                <a:schemeClr val="tx1"/>
              </a:solidFill>
              <a:latin typeface="Helvetica" panose="020B0604020202020204" pitchFamily="34" charset="0"/>
              <a:ea typeface="黑体" panose="02010609060101010101" pitchFamily="49" charset="-122"/>
            </a:endParaRPr>
          </a:p>
          <a:p>
            <a:pPr algn="ctr"/>
            <a:r>
              <a:rPr lang="zh-CN" altLang="en-US" sz="1200" dirty="0">
                <a:solidFill>
                  <a:schemeClr val="tx1"/>
                </a:solidFill>
                <a:latin typeface="Helvetica" panose="020B0604020202020204" pitchFamily="34" charset="0"/>
                <a:ea typeface="黑体" panose="02010609060101010101" pitchFamily="49" charset="-122"/>
              </a:rPr>
              <a:t>神经网络模型</a:t>
            </a:r>
          </a:p>
        </p:txBody>
      </p:sp>
      <p:sp>
        <p:nvSpPr>
          <p:cNvPr id="149" name="矩形: 圆角 148">
            <a:extLst>
              <a:ext uri="{FF2B5EF4-FFF2-40B4-BE49-F238E27FC236}">
                <a16:creationId xmlns:a16="http://schemas.microsoft.com/office/drawing/2014/main" id="{4AF4CA5E-5CF8-4C05-8836-0DAB957D8746}"/>
              </a:ext>
            </a:extLst>
          </p:cNvPr>
          <p:cNvSpPr/>
          <p:nvPr/>
        </p:nvSpPr>
        <p:spPr>
          <a:xfrm>
            <a:off x="4196930" y="5019750"/>
            <a:ext cx="1410486" cy="435710"/>
          </a:xfrm>
          <a:prstGeom prst="roundRect">
            <a:avLst/>
          </a:prstGeom>
          <a:solidFill>
            <a:srgbClr val="E1D5E7"/>
          </a:solidFill>
          <a:ln w="12700">
            <a:solidFill>
              <a:srgbClr val="C2AE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chemeClr val="tx1"/>
                </a:solidFill>
                <a:latin typeface="Helvetica" panose="020B0604020202020204" pitchFamily="34" charset="0"/>
                <a:ea typeface="黑体" panose="02010609060101010101" pitchFamily="49" charset="-122"/>
              </a:rPr>
              <a:t>逻辑回归模型</a:t>
            </a:r>
          </a:p>
        </p:txBody>
      </p:sp>
      <p:sp>
        <p:nvSpPr>
          <p:cNvPr id="150" name="矩形: 圆角 149">
            <a:extLst>
              <a:ext uri="{FF2B5EF4-FFF2-40B4-BE49-F238E27FC236}">
                <a16:creationId xmlns:a16="http://schemas.microsoft.com/office/drawing/2014/main" id="{890D5B19-6154-419D-ABD1-6B28FF57F07E}"/>
              </a:ext>
            </a:extLst>
          </p:cNvPr>
          <p:cNvSpPr/>
          <p:nvPr/>
        </p:nvSpPr>
        <p:spPr>
          <a:xfrm>
            <a:off x="6634574" y="3813445"/>
            <a:ext cx="1334307" cy="435710"/>
          </a:xfrm>
          <a:prstGeom prst="roundRect">
            <a:avLst/>
          </a:prstGeom>
          <a:solidFill>
            <a:srgbClr val="D5E8D4"/>
          </a:solidFill>
          <a:ln w="12700">
            <a:solidFill>
              <a:srgbClr val="AFCF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chemeClr val="tx1"/>
                </a:solidFill>
                <a:latin typeface="Helvetica" panose="020B0604020202020204" pitchFamily="34" charset="0"/>
                <a:ea typeface="黑体" panose="02010609060101010101" pitchFamily="49" charset="-122"/>
              </a:rPr>
              <a:t>长短期记忆</a:t>
            </a:r>
            <a:endParaRPr lang="en-US" altLang="zh-CN" sz="1200" dirty="0">
              <a:solidFill>
                <a:schemeClr val="tx1"/>
              </a:solidFill>
              <a:latin typeface="Helvetica" panose="020B0604020202020204" pitchFamily="34" charset="0"/>
              <a:ea typeface="黑体" panose="02010609060101010101" pitchFamily="49" charset="-122"/>
            </a:endParaRPr>
          </a:p>
          <a:p>
            <a:pPr algn="ctr"/>
            <a:r>
              <a:rPr lang="zh-CN" altLang="en-US" sz="1200" dirty="0">
                <a:solidFill>
                  <a:schemeClr val="tx1"/>
                </a:solidFill>
                <a:latin typeface="Helvetica" panose="020B0604020202020204" pitchFamily="34" charset="0"/>
                <a:ea typeface="黑体" panose="02010609060101010101" pitchFamily="49" charset="-122"/>
              </a:rPr>
              <a:t>神经网络模型</a:t>
            </a:r>
          </a:p>
        </p:txBody>
      </p:sp>
      <p:sp>
        <p:nvSpPr>
          <p:cNvPr id="151" name="流程图: 文档 150">
            <a:extLst>
              <a:ext uri="{FF2B5EF4-FFF2-40B4-BE49-F238E27FC236}">
                <a16:creationId xmlns:a16="http://schemas.microsoft.com/office/drawing/2014/main" id="{B5056857-3C59-4D79-904D-EB469B21BE22}"/>
              </a:ext>
            </a:extLst>
          </p:cNvPr>
          <p:cNvSpPr/>
          <p:nvPr/>
        </p:nvSpPr>
        <p:spPr>
          <a:xfrm>
            <a:off x="2452888" y="2754492"/>
            <a:ext cx="1488259" cy="599329"/>
          </a:xfrm>
          <a:prstGeom prst="flowChartDocument">
            <a:avLst/>
          </a:prstGeom>
          <a:solidFill>
            <a:srgbClr val="DAE8FC"/>
          </a:solidFill>
          <a:ln w="12700">
            <a:solidFill>
              <a:srgbClr val="8BA8C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chemeClr val="tx1"/>
                </a:solidFill>
                <a:latin typeface="Helvetica" panose="020B0604020202020204" pitchFamily="34" charset="0"/>
                <a:ea typeface="黑体" panose="02010609060101010101" pitchFamily="49" charset="-122"/>
              </a:rPr>
              <a:t>协议首部字段特征</a:t>
            </a:r>
            <a:endParaRPr lang="en-US" altLang="zh-CN" sz="1200" dirty="0">
              <a:solidFill>
                <a:schemeClr val="tx1"/>
              </a:solidFill>
              <a:latin typeface="Helvetica" panose="020B0604020202020204" pitchFamily="34" charset="0"/>
              <a:ea typeface="黑体" panose="02010609060101010101" pitchFamily="49" charset="-122"/>
            </a:endParaRPr>
          </a:p>
          <a:p>
            <a:pPr algn="ctr"/>
            <a:r>
              <a:rPr lang="zh-CN" altLang="en-US" sz="1200" dirty="0">
                <a:solidFill>
                  <a:schemeClr val="tx1"/>
                </a:solidFill>
                <a:latin typeface="Helvetica" panose="020B0604020202020204" pitchFamily="34" charset="0"/>
                <a:ea typeface="黑体" panose="02010609060101010101" pitchFamily="49" charset="-122"/>
              </a:rPr>
              <a:t>和流统计特征数据</a:t>
            </a:r>
          </a:p>
        </p:txBody>
      </p:sp>
      <p:sp>
        <p:nvSpPr>
          <p:cNvPr id="152" name="流程图: 文档 151">
            <a:extLst>
              <a:ext uri="{FF2B5EF4-FFF2-40B4-BE49-F238E27FC236}">
                <a16:creationId xmlns:a16="http://schemas.microsoft.com/office/drawing/2014/main" id="{6C2D419A-3129-439E-AFC8-10A0E54A9E3F}"/>
              </a:ext>
            </a:extLst>
          </p:cNvPr>
          <p:cNvSpPr/>
          <p:nvPr/>
        </p:nvSpPr>
        <p:spPr>
          <a:xfrm>
            <a:off x="5814928" y="2753241"/>
            <a:ext cx="1486800" cy="567257"/>
          </a:xfrm>
          <a:prstGeom prst="flowChartDocument">
            <a:avLst/>
          </a:prstGeom>
          <a:solidFill>
            <a:srgbClr val="DAE8FC"/>
          </a:solidFill>
          <a:ln w="12700">
            <a:solidFill>
              <a:srgbClr val="8BA8C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chemeClr val="tx1"/>
                </a:solidFill>
                <a:latin typeface="Helvetica" panose="020B0604020202020204" pitchFamily="34" charset="0"/>
                <a:ea typeface="黑体" panose="02010609060101010101" pitchFamily="49" charset="-122"/>
              </a:rPr>
              <a:t>原始字节</a:t>
            </a:r>
            <a:endParaRPr lang="en-US" altLang="zh-CN" sz="1200" dirty="0">
              <a:solidFill>
                <a:schemeClr val="tx1"/>
              </a:solidFill>
              <a:latin typeface="Helvetica" panose="020B0604020202020204" pitchFamily="34" charset="0"/>
              <a:ea typeface="黑体" panose="02010609060101010101" pitchFamily="49" charset="-122"/>
            </a:endParaRPr>
          </a:p>
          <a:p>
            <a:pPr algn="ctr"/>
            <a:r>
              <a:rPr lang="zh-CN" altLang="en-US" sz="1200" dirty="0">
                <a:solidFill>
                  <a:schemeClr val="tx1"/>
                </a:solidFill>
                <a:latin typeface="Helvetica" panose="020B0604020202020204" pitchFamily="34" charset="0"/>
                <a:ea typeface="黑体" panose="02010609060101010101" pitchFamily="49" charset="-122"/>
              </a:rPr>
              <a:t>特征数据</a:t>
            </a:r>
          </a:p>
        </p:txBody>
      </p:sp>
      <p:cxnSp>
        <p:nvCxnSpPr>
          <p:cNvPr id="153" name="连接符: 肘形 152">
            <a:extLst>
              <a:ext uri="{FF2B5EF4-FFF2-40B4-BE49-F238E27FC236}">
                <a16:creationId xmlns:a16="http://schemas.microsoft.com/office/drawing/2014/main" id="{49EA2C66-A34C-44F4-ABD4-07624B7A7193}"/>
              </a:ext>
            </a:extLst>
          </p:cNvPr>
          <p:cNvCxnSpPr>
            <a:cxnSpLocks/>
            <a:stCxn id="151" idx="2"/>
            <a:endCxn id="146" idx="0"/>
          </p:cNvCxnSpPr>
          <p:nvPr/>
        </p:nvCxnSpPr>
        <p:spPr>
          <a:xfrm rot="5400000">
            <a:off x="2577788" y="3189299"/>
            <a:ext cx="494330" cy="744130"/>
          </a:xfrm>
          <a:prstGeom prst="bent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连接符: 肘形 153">
            <a:extLst>
              <a:ext uri="{FF2B5EF4-FFF2-40B4-BE49-F238E27FC236}">
                <a16:creationId xmlns:a16="http://schemas.microsoft.com/office/drawing/2014/main" id="{CA36DA76-3213-4B9C-86AA-ECA1951DD9E8}"/>
              </a:ext>
            </a:extLst>
          </p:cNvPr>
          <p:cNvCxnSpPr>
            <a:cxnSpLocks/>
            <a:stCxn id="151" idx="2"/>
            <a:endCxn id="147" idx="0"/>
          </p:cNvCxnSpPr>
          <p:nvPr/>
        </p:nvCxnSpPr>
        <p:spPr>
          <a:xfrm rot="16200000" flipH="1">
            <a:off x="3320855" y="3190362"/>
            <a:ext cx="498713" cy="746386"/>
          </a:xfrm>
          <a:prstGeom prst="bentConnector3">
            <a:avLst>
              <a:gd name="adj1" fmla="val 50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连接符: 肘形 154">
            <a:extLst>
              <a:ext uri="{FF2B5EF4-FFF2-40B4-BE49-F238E27FC236}">
                <a16:creationId xmlns:a16="http://schemas.microsoft.com/office/drawing/2014/main" id="{C710FEE9-F0BD-4969-8EC9-16754DC41967}"/>
              </a:ext>
            </a:extLst>
          </p:cNvPr>
          <p:cNvCxnSpPr>
            <a:cxnSpLocks/>
            <a:stCxn id="152" idx="2"/>
            <a:endCxn id="148" idx="0"/>
          </p:cNvCxnSpPr>
          <p:nvPr/>
        </p:nvCxnSpPr>
        <p:spPr>
          <a:xfrm rot="5400000">
            <a:off x="5917027" y="3177911"/>
            <a:ext cx="536216" cy="746387"/>
          </a:xfrm>
          <a:prstGeom prst="bentConnector3">
            <a:avLst>
              <a:gd name="adj1" fmla="val 50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连接符: 肘形 155">
            <a:extLst>
              <a:ext uri="{FF2B5EF4-FFF2-40B4-BE49-F238E27FC236}">
                <a16:creationId xmlns:a16="http://schemas.microsoft.com/office/drawing/2014/main" id="{2DA7B8CA-9D41-4CD6-A4B3-7E5BAD3F7AEE}"/>
              </a:ext>
            </a:extLst>
          </p:cNvPr>
          <p:cNvCxnSpPr>
            <a:cxnSpLocks/>
            <a:stCxn id="152" idx="2"/>
            <a:endCxn id="150" idx="0"/>
          </p:cNvCxnSpPr>
          <p:nvPr/>
        </p:nvCxnSpPr>
        <p:spPr>
          <a:xfrm rot="16200000" flipH="1">
            <a:off x="6664804" y="3176520"/>
            <a:ext cx="530449" cy="743400"/>
          </a:xfrm>
          <a:prstGeom prst="bentConnector3">
            <a:avLst>
              <a:gd name="adj1" fmla="val 50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a:extLst>
              <a:ext uri="{FF2B5EF4-FFF2-40B4-BE49-F238E27FC236}">
                <a16:creationId xmlns:a16="http://schemas.microsoft.com/office/drawing/2014/main" id="{F5D250DB-7143-4380-86E4-B1CCBB3B8EA1}"/>
              </a:ext>
            </a:extLst>
          </p:cNvPr>
          <p:cNvCxnSpPr>
            <a:cxnSpLocks/>
            <a:stCxn id="146" idx="2"/>
            <a:endCxn id="149" idx="0"/>
          </p:cNvCxnSpPr>
          <p:nvPr/>
        </p:nvCxnSpPr>
        <p:spPr>
          <a:xfrm>
            <a:off x="2452888" y="4244239"/>
            <a:ext cx="2449285" cy="77551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2B43FAB1-9335-4F1F-9DE0-A384037E8DD3}"/>
              </a:ext>
            </a:extLst>
          </p:cNvPr>
          <p:cNvCxnSpPr>
            <a:cxnSpLocks/>
            <a:stCxn id="147" idx="2"/>
            <a:endCxn id="149" idx="0"/>
          </p:cNvCxnSpPr>
          <p:nvPr/>
        </p:nvCxnSpPr>
        <p:spPr>
          <a:xfrm>
            <a:off x="3943404" y="4248622"/>
            <a:ext cx="958769" cy="77112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a:extLst>
              <a:ext uri="{FF2B5EF4-FFF2-40B4-BE49-F238E27FC236}">
                <a16:creationId xmlns:a16="http://schemas.microsoft.com/office/drawing/2014/main" id="{45EFDF19-75C3-46D2-8D99-A0D4B7882278}"/>
              </a:ext>
            </a:extLst>
          </p:cNvPr>
          <p:cNvCxnSpPr>
            <a:cxnSpLocks/>
            <a:stCxn id="148" idx="2"/>
            <a:endCxn id="149" idx="0"/>
          </p:cNvCxnSpPr>
          <p:nvPr/>
        </p:nvCxnSpPr>
        <p:spPr>
          <a:xfrm flipH="1">
            <a:off x="4902173" y="4254922"/>
            <a:ext cx="909768" cy="76482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a:extLst>
              <a:ext uri="{FF2B5EF4-FFF2-40B4-BE49-F238E27FC236}">
                <a16:creationId xmlns:a16="http://schemas.microsoft.com/office/drawing/2014/main" id="{DD2E846F-E0F8-452D-A4C6-AD1F8576ECD4}"/>
              </a:ext>
            </a:extLst>
          </p:cNvPr>
          <p:cNvCxnSpPr>
            <a:cxnSpLocks/>
            <a:stCxn id="150" idx="2"/>
            <a:endCxn id="149" idx="0"/>
          </p:cNvCxnSpPr>
          <p:nvPr/>
        </p:nvCxnSpPr>
        <p:spPr>
          <a:xfrm flipH="1">
            <a:off x="4902173" y="4249155"/>
            <a:ext cx="2399555" cy="77059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左大括号 162">
            <a:extLst>
              <a:ext uri="{FF2B5EF4-FFF2-40B4-BE49-F238E27FC236}">
                <a16:creationId xmlns:a16="http://schemas.microsoft.com/office/drawing/2014/main" id="{7C5D51EB-B5E2-453A-98E4-DC47B931563C}"/>
              </a:ext>
            </a:extLst>
          </p:cNvPr>
          <p:cNvSpPr/>
          <p:nvPr/>
        </p:nvSpPr>
        <p:spPr>
          <a:xfrm>
            <a:off x="1472966" y="3725624"/>
            <a:ext cx="156559" cy="725892"/>
          </a:xfrm>
          <a:prstGeom prst="leftBrace">
            <a:avLst>
              <a:gd name="adj1" fmla="val 46542"/>
              <a:gd name="adj2" fmla="val 4950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p>
        </p:txBody>
      </p:sp>
      <p:sp>
        <p:nvSpPr>
          <p:cNvPr id="164" name="文本框 163">
            <a:extLst>
              <a:ext uri="{FF2B5EF4-FFF2-40B4-BE49-F238E27FC236}">
                <a16:creationId xmlns:a16="http://schemas.microsoft.com/office/drawing/2014/main" id="{9955D550-2641-4326-A920-BD27FB2D567D}"/>
              </a:ext>
            </a:extLst>
          </p:cNvPr>
          <p:cNvSpPr txBox="1"/>
          <p:nvPr/>
        </p:nvSpPr>
        <p:spPr>
          <a:xfrm>
            <a:off x="1116022" y="3615268"/>
            <a:ext cx="237367" cy="830997"/>
          </a:xfrm>
          <a:prstGeom prst="rect">
            <a:avLst/>
          </a:prstGeom>
          <a:noFill/>
        </p:spPr>
        <p:txBody>
          <a:bodyPr wrap="square" rtlCol="0">
            <a:spAutoFit/>
          </a:bodyPr>
          <a:lstStyle/>
          <a:p>
            <a:pPr algn="l"/>
            <a:r>
              <a:rPr lang="zh-CN" altLang="en-US" sz="1200" dirty="0">
                <a:latin typeface="Helvetica" panose="020B0604020202020204" pitchFamily="34" charset="0"/>
                <a:ea typeface="黑体" panose="02010609060101010101" pitchFamily="49" charset="-122"/>
              </a:rPr>
              <a:t>基学习器</a:t>
            </a:r>
          </a:p>
        </p:txBody>
      </p:sp>
      <p:sp>
        <p:nvSpPr>
          <p:cNvPr id="165" name="左大括号 164">
            <a:extLst>
              <a:ext uri="{FF2B5EF4-FFF2-40B4-BE49-F238E27FC236}">
                <a16:creationId xmlns:a16="http://schemas.microsoft.com/office/drawing/2014/main" id="{5CC6EC39-075A-46F1-B7F1-66EF32AA2C91}"/>
              </a:ext>
            </a:extLst>
          </p:cNvPr>
          <p:cNvSpPr/>
          <p:nvPr/>
        </p:nvSpPr>
        <p:spPr>
          <a:xfrm>
            <a:off x="1468965" y="4902330"/>
            <a:ext cx="156559" cy="725892"/>
          </a:xfrm>
          <a:prstGeom prst="leftBrace">
            <a:avLst>
              <a:gd name="adj1" fmla="val 46542"/>
              <a:gd name="adj2" fmla="val 4950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p>
        </p:txBody>
      </p:sp>
      <p:sp>
        <p:nvSpPr>
          <p:cNvPr id="166" name="文本框 165">
            <a:extLst>
              <a:ext uri="{FF2B5EF4-FFF2-40B4-BE49-F238E27FC236}">
                <a16:creationId xmlns:a16="http://schemas.microsoft.com/office/drawing/2014/main" id="{02C8601A-18C4-46BE-9761-DCAC0A4EB799}"/>
              </a:ext>
            </a:extLst>
          </p:cNvPr>
          <p:cNvSpPr txBox="1"/>
          <p:nvPr/>
        </p:nvSpPr>
        <p:spPr>
          <a:xfrm>
            <a:off x="1115150" y="4757444"/>
            <a:ext cx="329937" cy="1015663"/>
          </a:xfrm>
          <a:prstGeom prst="rect">
            <a:avLst/>
          </a:prstGeom>
          <a:noFill/>
        </p:spPr>
        <p:txBody>
          <a:bodyPr wrap="square" rtlCol="0">
            <a:spAutoFit/>
          </a:bodyPr>
          <a:lstStyle/>
          <a:p>
            <a:pPr algn="l"/>
            <a:r>
              <a:rPr lang="zh-CN" altLang="en-US" sz="1200" dirty="0">
                <a:latin typeface="Helvetica" panose="020B0604020202020204" pitchFamily="34" charset="0"/>
                <a:ea typeface="黑体" panose="02010609060101010101" pitchFamily="49" charset="-122"/>
              </a:rPr>
              <a:t>次级学习器</a:t>
            </a:r>
          </a:p>
        </p:txBody>
      </p:sp>
      <p:sp>
        <p:nvSpPr>
          <p:cNvPr id="167" name="文本框 166">
            <a:extLst>
              <a:ext uri="{FF2B5EF4-FFF2-40B4-BE49-F238E27FC236}">
                <a16:creationId xmlns:a16="http://schemas.microsoft.com/office/drawing/2014/main" id="{3555AFBB-7ABE-49B8-84F1-DCD85088788A}"/>
              </a:ext>
            </a:extLst>
          </p:cNvPr>
          <p:cNvSpPr txBox="1"/>
          <p:nvPr/>
        </p:nvSpPr>
        <p:spPr>
          <a:xfrm>
            <a:off x="4419049" y="4446265"/>
            <a:ext cx="966248" cy="461665"/>
          </a:xfrm>
          <a:prstGeom prst="rect">
            <a:avLst/>
          </a:prstGeom>
          <a:noFill/>
          <a:ln w="9525">
            <a:noFill/>
          </a:ln>
        </p:spPr>
        <p:txBody>
          <a:bodyPr wrap="square" rtlCol="0">
            <a:spAutoFit/>
          </a:bodyPr>
          <a:lstStyle/>
          <a:p>
            <a:pPr algn="ctr"/>
            <a:r>
              <a:rPr lang="en-US" altLang="zh-CN" sz="1200" dirty="0">
                <a:latin typeface="Helvetica" panose="020B0604020202020204" pitchFamily="34" charset="0"/>
                <a:ea typeface="黑体" panose="02010609060101010101" pitchFamily="49" charset="-122"/>
              </a:rPr>
              <a:t>Stacking</a:t>
            </a:r>
          </a:p>
          <a:p>
            <a:pPr algn="ctr"/>
            <a:r>
              <a:rPr lang="zh-CN" altLang="en-US" sz="1200" dirty="0">
                <a:latin typeface="Helvetica" panose="020B0604020202020204" pitchFamily="34" charset="0"/>
                <a:ea typeface="黑体" panose="02010609060101010101" pitchFamily="49" charset="-122"/>
              </a:rPr>
              <a:t>集成</a:t>
            </a:r>
          </a:p>
        </p:txBody>
      </p:sp>
      <p:sp>
        <p:nvSpPr>
          <p:cNvPr id="234" name="流程图: 文档 233">
            <a:extLst>
              <a:ext uri="{FF2B5EF4-FFF2-40B4-BE49-F238E27FC236}">
                <a16:creationId xmlns:a16="http://schemas.microsoft.com/office/drawing/2014/main" id="{84EDF6B2-76B8-4B24-9CE6-7DB7D652BDE1}"/>
              </a:ext>
            </a:extLst>
          </p:cNvPr>
          <p:cNvSpPr/>
          <p:nvPr/>
        </p:nvSpPr>
        <p:spPr>
          <a:xfrm>
            <a:off x="4196930" y="5947992"/>
            <a:ext cx="1410486" cy="435710"/>
          </a:xfrm>
          <a:prstGeom prst="flowChartDocument">
            <a:avLst/>
          </a:prstGeom>
          <a:solidFill>
            <a:srgbClr val="DAE8FC"/>
          </a:solidFill>
          <a:ln w="12700">
            <a:solidFill>
              <a:srgbClr val="8BA8C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chemeClr val="tx1"/>
                </a:solidFill>
                <a:latin typeface="Helvetica" panose="020B0604020202020204" pitchFamily="34" charset="0"/>
                <a:ea typeface="黑体" panose="02010609060101010101" pitchFamily="49" charset="-122"/>
              </a:rPr>
              <a:t>预测结果</a:t>
            </a:r>
          </a:p>
        </p:txBody>
      </p:sp>
      <p:sp>
        <p:nvSpPr>
          <p:cNvPr id="235" name="箭头: 虚尾 234">
            <a:extLst>
              <a:ext uri="{FF2B5EF4-FFF2-40B4-BE49-F238E27FC236}">
                <a16:creationId xmlns:a16="http://schemas.microsoft.com/office/drawing/2014/main" id="{4E2A382B-2304-41EA-BD14-5DD992F77988}"/>
              </a:ext>
            </a:extLst>
          </p:cNvPr>
          <p:cNvSpPr/>
          <p:nvPr/>
        </p:nvSpPr>
        <p:spPr>
          <a:xfrm rot="5400000">
            <a:off x="4758173" y="5595168"/>
            <a:ext cx="288000" cy="216000"/>
          </a:xfrm>
          <a:prstGeom prst="stripedRightArrow">
            <a:avLst/>
          </a:prstGeom>
          <a:noFill/>
          <a:ln w="12700">
            <a:solidFill>
              <a:srgbClr val="DC9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文本框 236">
            <a:extLst>
              <a:ext uri="{FF2B5EF4-FFF2-40B4-BE49-F238E27FC236}">
                <a16:creationId xmlns:a16="http://schemas.microsoft.com/office/drawing/2014/main" id="{47FB2CD9-43D8-4C2F-BE7E-6D47E1F0B9C2}"/>
              </a:ext>
            </a:extLst>
          </p:cNvPr>
          <p:cNvSpPr txBox="1"/>
          <p:nvPr/>
        </p:nvSpPr>
        <p:spPr>
          <a:xfrm>
            <a:off x="575481" y="1725583"/>
            <a:ext cx="8174124" cy="692305"/>
          </a:xfrm>
          <a:prstGeom prst="rect">
            <a:avLst/>
          </a:prstGeom>
          <a:solidFill>
            <a:srgbClr val="E9F8FD"/>
          </a:solidFill>
        </p:spPr>
        <p:txBody>
          <a:bodyPr wrap="square" rtlCol="0">
            <a:spAutoFit/>
          </a:bodyPr>
          <a:lstStyle/>
          <a:p>
            <a:pPr lvl="0" algn="just">
              <a:lnSpc>
                <a:spcPts val="2500"/>
              </a:lnSpc>
            </a:pPr>
            <a:r>
              <a:rPr lang="zh-CN" altLang="en-US" sz="1400" dirty="0">
                <a:solidFill>
                  <a:prstClr val="black"/>
                </a:solidFill>
              </a:rPr>
              <a:t>主要问题：在实际的分类任务中，很难找到一个</a:t>
            </a:r>
            <a:r>
              <a:rPr lang="zh-CN" altLang="en-US" sz="1400" dirty="0">
                <a:solidFill>
                  <a:srgbClr val="C00000"/>
                </a:solidFill>
              </a:rPr>
              <a:t>稳定性</a:t>
            </a:r>
            <a:r>
              <a:rPr lang="zh-CN" altLang="en-US" sz="1400" dirty="0">
                <a:solidFill>
                  <a:prstClr val="black"/>
                </a:solidFill>
              </a:rPr>
              <a:t>和</a:t>
            </a:r>
            <a:r>
              <a:rPr lang="zh-CN" altLang="en-US" sz="1400" dirty="0">
                <a:solidFill>
                  <a:srgbClr val="C00000"/>
                </a:solidFill>
              </a:rPr>
              <a:t>预测性能</a:t>
            </a:r>
            <a:r>
              <a:rPr lang="zh-CN" altLang="en-US" sz="1400" dirty="0">
                <a:solidFill>
                  <a:prstClr val="black"/>
                </a:solidFill>
              </a:rPr>
              <a:t>等各方面都达到要求的模型。</a:t>
            </a:r>
            <a:endParaRPr lang="en-US" altLang="zh-CN" sz="1400" dirty="0">
              <a:solidFill>
                <a:prstClr val="black"/>
              </a:solidFill>
            </a:endParaRPr>
          </a:p>
          <a:p>
            <a:pPr lvl="0" algn="just">
              <a:lnSpc>
                <a:spcPts val="2500"/>
              </a:lnSpc>
            </a:pPr>
            <a:r>
              <a:rPr lang="zh-CN" altLang="en-US" sz="1400" dirty="0">
                <a:solidFill>
                  <a:prstClr val="black"/>
                </a:solidFill>
              </a:rPr>
              <a:t>解决办法：分类器采用</a:t>
            </a:r>
            <a:r>
              <a:rPr lang="zh-CN" altLang="en-US" sz="1400" dirty="0">
                <a:solidFill>
                  <a:srgbClr val="C00000"/>
                </a:solidFill>
              </a:rPr>
              <a:t>双层结构</a:t>
            </a:r>
            <a:r>
              <a:rPr lang="zh-CN" altLang="en-US" sz="1400" dirty="0">
                <a:solidFill>
                  <a:prstClr val="black"/>
                </a:solidFill>
              </a:rPr>
              <a:t>的集成学习模型。</a:t>
            </a:r>
          </a:p>
        </p:txBody>
      </p:sp>
      <p:sp>
        <p:nvSpPr>
          <p:cNvPr id="3" name="灯片编号占位符 2">
            <a:extLst>
              <a:ext uri="{FF2B5EF4-FFF2-40B4-BE49-F238E27FC236}">
                <a16:creationId xmlns:a16="http://schemas.microsoft.com/office/drawing/2014/main" id="{1CEE4497-4BFB-4623-B9A2-AEAE3B52A8B0}"/>
              </a:ext>
            </a:extLst>
          </p:cNvPr>
          <p:cNvSpPr>
            <a:spLocks noGrp="1"/>
          </p:cNvSpPr>
          <p:nvPr>
            <p:ph type="sldNum" sz="quarter" idx="10"/>
          </p:nvPr>
        </p:nvSpPr>
        <p:spPr/>
        <p:txBody>
          <a:bodyPr/>
          <a:lstStyle/>
          <a:p>
            <a:fld id="{6DE2FBD6-56D3-45DC-8484-A22812E13BA8}" type="slidenum">
              <a:rPr lang="zh-CN" altLang="en-US" smtClean="0"/>
              <a:pPr/>
              <a:t>41</a:t>
            </a:fld>
            <a:endParaRPr lang="zh-CN" altLang="en-US"/>
          </a:p>
        </p:txBody>
      </p:sp>
    </p:spTree>
    <p:extLst>
      <p:ext uri="{BB962C8B-B14F-4D97-AF65-F5344CB8AC3E}">
        <p14:creationId xmlns:p14="http://schemas.microsoft.com/office/powerpoint/2010/main" val="30892257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5177877" cy="582594"/>
          </a:xfrm>
        </p:spPr>
        <p:txBody>
          <a:bodyPr>
            <a:normAutofit/>
          </a:bodyPr>
          <a:lstStyle/>
          <a:p>
            <a:r>
              <a:rPr lang="zh-CN" altLang="en-US" dirty="0">
                <a:latin typeface="微软雅黑" panose="020B0503020204020204" pitchFamily="34" charset="-122"/>
              </a:rPr>
              <a:t>主要工作及成果</a:t>
            </a:r>
          </a:p>
        </p:txBody>
      </p:sp>
      <p:sp>
        <p:nvSpPr>
          <p:cNvPr id="26" name="文本框 25"/>
          <p:cNvSpPr txBox="1"/>
          <p:nvPr/>
        </p:nvSpPr>
        <p:spPr>
          <a:xfrm>
            <a:off x="206924" y="908462"/>
            <a:ext cx="8556595" cy="369332"/>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prstClr val="black"/>
                </a:solidFill>
                <a:effectLst/>
                <a:uLnTx/>
                <a:uFillTx/>
                <a:latin typeface="黑体"/>
                <a:ea typeface="黑体"/>
                <a:cs typeface="+mn-cs"/>
              </a:rPr>
              <a:t>研究内容三：</a:t>
            </a:r>
            <a:r>
              <a:rPr lang="zh-CN" altLang="en-US" dirty="0">
                <a:solidFill>
                  <a:prstClr val="black"/>
                </a:solidFill>
                <a:latin typeface="黑体"/>
              </a:rPr>
              <a:t>主机属性识别系统的设计与实现</a:t>
            </a:r>
            <a:endParaRPr kumimoji="0" lang="zh-CN" altLang="en-US" sz="1800" b="0" i="0" u="none" strike="noStrike" kern="1200" cap="none" spc="0" normalizeH="0" baseline="0" noProof="0" dirty="0">
              <a:ln>
                <a:noFill/>
              </a:ln>
              <a:solidFill>
                <a:prstClr val="black"/>
              </a:solidFill>
              <a:effectLst/>
              <a:uLnTx/>
              <a:uFillTx/>
              <a:latin typeface="黑体"/>
              <a:ea typeface="黑体"/>
              <a:cs typeface="+mn-cs"/>
            </a:endParaRPr>
          </a:p>
        </p:txBody>
      </p:sp>
      <p:sp>
        <p:nvSpPr>
          <p:cNvPr id="33" name="文本框 32"/>
          <p:cNvSpPr txBox="1"/>
          <p:nvPr/>
        </p:nvSpPr>
        <p:spPr>
          <a:xfrm>
            <a:off x="206924" y="1195686"/>
            <a:ext cx="2943990" cy="338554"/>
          </a:xfrm>
          <a:prstGeom prst="rect">
            <a:avLst/>
          </a:prstGeom>
          <a:noFill/>
        </p:spPr>
        <p:txBody>
          <a:bodyPr wrap="square" rtlCol="0">
            <a:spAutoFit/>
          </a:bodyPr>
          <a:lstStyle/>
          <a:p>
            <a:pPr marL="285750" lvl="0" indent="-285750">
              <a:buFont typeface="Wingdings" panose="05000000000000000000" pitchFamily="2" charset="2"/>
              <a:buChar char="p"/>
              <a:defRPr/>
            </a:pPr>
            <a:r>
              <a:rPr lang="en-US" altLang="zh-CN" sz="1600" dirty="0">
                <a:solidFill>
                  <a:srgbClr val="C00000"/>
                </a:solidFill>
              </a:rPr>
              <a:t>Stacking</a:t>
            </a:r>
            <a:r>
              <a:rPr lang="zh-CN" altLang="en-US" sz="1600" dirty="0">
                <a:solidFill>
                  <a:srgbClr val="C00000"/>
                </a:solidFill>
              </a:rPr>
              <a:t>集成原理</a:t>
            </a:r>
          </a:p>
        </p:txBody>
      </p:sp>
      <p:sp>
        <p:nvSpPr>
          <p:cNvPr id="3" name="灯片编号占位符 2">
            <a:extLst>
              <a:ext uri="{FF2B5EF4-FFF2-40B4-BE49-F238E27FC236}">
                <a16:creationId xmlns:a16="http://schemas.microsoft.com/office/drawing/2014/main" id="{1CEE4497-4BFB-4623-B9A2-AEAE3B52A8B0}"/>
              </a:ext>
            </a:extLst>
          </p:cNvPr>
          <p:cNvSpPr>
            <a:spLocks noGrp="1"/>
          </p:cNvSpPr>
          <p:nvPr>
            <p:ph type="sldNum" sz="quarter" idx="10"/>
          </p:nvPr>
        </p:nvSpPr>
        <p:spPr/>
        <p:txBody>
          <a:bodyPr/>
          <a:lstStyle/>
          <a:p>
            <a:fld id="{6DE2FBD6-56D3-45DC-8484-A22812E13BA8}" type="slidenum">
              <a:rPr lang="zh-CN" altLang="en-US" smtClean="0"/>
              <a:pPr/>
              <a:t>42</a:t>
            </a:fld>
            <a:endParaRPr lang="zh-CN" altLang="en-US"/>
          </a:p>
        </p:txBody>
      </p:sp>
      <p:pic>
        <p:nvPicPr>
          <p:cNvPr id="4" name="图片 3">
            <a:extLst>
              <a:ext uri="{FF2B5EF4-FFF2-40B4-BE49-F238E27FC236}">
                <a16:creationId xmlns:a16="http://schemas.microsoft.com/office/drawing/2014/main" id="{75A9DF67-6A9E-4A09-BD08-F5C3B8D94D6A}"/>
              </a:ext>
            </a:extLst>
          </p:cNvPr>
          <p:cNvPicPr>
            <a:picLocks noChangeAspect="1"/>
          </p:cNvPicPr>
          <p:nvPr/>
        </p:nvPicPr>
        <p:blipFill>
          <a:blip r:embed="rId3"/>
          <a:stretch>
            <a:fillRect/>
          </a:stretch>
        </p:blipFill>
        <p:spPr>
          <a:xfrm>
            <a:off x="2209880" y="1492678"/>
            <a:ext cx="5329501" cy="5205007"/>
          </a:xfrm>
          <a:prstGeom prst="rect">
            <a:avLst/>
          </a:prstGeom>
        </p:spPr>
      </p:pic>
      <p:sp>
        <p:nvSpPr>
          <p:cNvPr id="7" name="矩形 6">
            <a:extLst>
              <a:ext uri="{FF2B5EF4-FFF2-40B4-BE49-F238E27FC236}">
                <a16:creationId xmlns:a16="http://schemas.microsoft.com/office/drawing/2014/main" id="{5964B012-44FF-474A-A156-A8D1A38F2C1C}"/>
              </a:ext>
            </a:extLst>
          </p:cNvPr>
          <p:cNvSpPr/>
          <p:nvPr/>
        </p:nvSpPr>
        <p:spPr bwMode="auto">
          <a:xfrm>
            <a:off x="2097057" y="4248363"/>
            <a:ext cx="5442324" cy="2449321"/>
          </a:xfrm>
          <a:prstGeom prst="rect">
            <a:avLst/>
          </a:prstGeom>
          <a:solidFill>
            <a:schemeClr val="bg1">
              <a:alpha val="70000"/>
            </a:schemeClr>
          </a:solidFill>
          <a:ln w="0" cap="flat">
            <a:solidFill>
              <a:schemeClr val="bg1"/>
            </a:solidFill>
            <a:prstDash val="solid"/>
            <a:round/>
          </a:ln>
        </p:spPr>
        <p:txBody>
          <a:bodyPr vert="horz" wrap="square" lIns="91440" tIns="45720" rIns="91440" bIns="45720" numCol="1" rtlCol="0" anchor="t" anchorCtr="0" compatLnSpc="1"/>
          <a:lstStyle/>
          <a:p>
            <a:pPr algn="ctr"/>
            <a:endParaRPr lang="zh-CN" altLang="en-US"/>
          </a:p>
        </p:txBody>
      </p:sp>
    </p:spTree>
    <p:extLst>
      <p:ext uri="{BB962C8B-B14F-4D97-AF65-F5344CB8AC3E}">
        <p14:creationId xmlns:p14="http://schemas.microsoft.com/office/powerpoint/2010/main" val="420351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5177877" cy="582594"/>
          </a:xfrm>
        </p:spPr>
        <p:txBody>
          <a:bodyPr>
            <a:normAutofit/>
          </a:bodyPr>
          <a:lstStyle/>
          <a:p>
            <a:r>
              <a:rPr lang="zh-CN" altLang="en-US" dirty="0">
                <a:latin typeface="微软雅黑" panose="020B0503020204020204" pitchFamily="34" charset="-122"/>
              </a:rPr>
              <a:t>主要工作及成果</a:t>
            </a:r>
          </a:p>
        </p:txBody>
      </p:sp>
      <p:sp>
        <p:nvSpPr>
          <p:cNvPr id="26" name="文本框 25"/>
          <p:cNvSpPr txBox="1"/>
          <p:nvPr/>
        </p:nvSpPr>
        <p:spPr>
          <a:xfrm>
            <a:off x="206924" y="908462"/>
            <a:ext cx="8556595" cy="369332"/>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prstClr val="black"/>
                </a:solidFill>
                <a:effectLst/>
                <a:uLnTx/>
                <a:uFillTx/>
                <a:latin typeface="黑体"/>
                <a:ea typeface="黑体"/>
                <a:cs typeface="+mn-cs"/>
              </a:rPr>
              <a:t>研究内容三：</a:t>
            </a:r>
            <a:r>
              <a:rPr lang="zh-CN" altLang="en-US" dirty="0">
                <a:solidFill>
                  <a:prstClr val="black"/>
                </a:solidFill>
                <a:latin typeface="黑体"/>
              </a:rPr>
              <a:t>主机属性识别系统的设计与实现</a:t>
            </a:r>
            <a:endParaRPr kumimoji="0" lang="zh-CN" altLang="en-US" sz="1800" b="0" i="0" u="none" strike="noStrike" kern="1200" cap="none" spc="0" normalizeH="0" baseline="0" noProof="0" dirty="0">
              <a:ln>
                <a:noFill/>
              </a:ln>
              <a:solidFill>
                <a:prstClr val="black"/>
              </a:solidFill>
              <a:effectLst/>
              <a:uLnTx/>
              <a:uFillTx/>
              <a:latin typeface="黑体"/>
              <a:ea typeface="黑体"/>
              <a:cs typeface="+mn-cs"/>
            </a:endParaRPr>
          </a:p>
        </p:txBody>
      </p:sp>
      <p:sp>
        <p:nvSpPr>
          <p:cNvPr id="33" name="文本框 32"/>
          <p:cNvSpPr txBox="1"/>
          <p:nvPr/>
        </p:nvSpPr>
        <p:spPr>
          <a:xfrm>
            <a:off x="206924" y="1195686"/>
            <a:ext cx="2943990" cy="338554"/>
          </a:xfrm>
          <a:prstGeom prst="rect">
            <a:avLst/>
          </a:prstGeom>
          <a:noFill/>
        </p:spPr>
        <p:txBody>
          <a:bodyPr wrap="square" rtlCol="0">
            <a:spAutoFit/>
          </a:bodyPr>
          <a:lstStyle/>
          <a:p>
            <a:pPr marL="285750" lvl="0" indent="-285750">
              <a:buFont typeface="Wingdings" panose="05000000000000000000" pitchFamily="2" charset="2"/>
              <a:buChar char="p"/>
              <a:defRPr/>
            </a:pPr>
            <a:r>
              <a:rPr lang="en-US" altLang="zh-CN" sz="1600" dirty="0">
                <a:solidFill>
                  <a:srgbClr val="C00000"/>
                </a:solidFill>
              </a:rPr>
              <a:t>Stacking</a:t>
            </a:r>
            <a:r>
              <a:rPr lang="zh-CN" altLang="en-US" sz="1600" dirty="0">
                <a:solidFill>
                  <a:srgbClr val="C00000"/>
                </a:solidFill>
              </a:rPr>
              <a:t>集成原理</a:t>
            </a:r>
          </a:p>
        </p:txBody>
      </p:sp>
      <p:sp>
        <p:nvSpPr>
          <p:cNvPr id="3" name="灯片编号占位符 2">
            <a:extLst>
              <a:ext uri="{FF2B5EF4-FFF2-40B4-BE49-F238E27FC236}">
                <a16:creationId xmlns:a16="http://schemas.microsoft.com/office/drawing/2014/main" id="{1CEE4497-4BFB-4623-B9A2-AEAE3B52A8B0}"/>
              </a:ext>
            </a:extLst>
          </p:cNvPr>
          <p:cNvSpPr>
            <a:spLocks noGrp="1"/>
          </p:cNvSpPr>
          <p:nvPr>
            <p:ph type="sldNum" sz="quarter" idx="10"/>
          </p:nvPr>
        </p:nvSpPr>
        <p:spPr/>
        <p:txBody>
          <a:bodyPr/>
          <a:lstStyle/>
          <a:p>
            <a:fld id="{6DE2FBD6-56D3-45DC-8484-A22812E13BA8}" type="slidenum">
              <a:rPr lang="zh-CN" altLang="en-US" smtClean="0"/>
              <a:pPr/>
              <a:t>43</a:t>
            </a:fld>
            <a:endParaRPr lang="zh-CN" altLang="en-US"/>
          </a:p>
        </p:txBody>
      </p:sp>
      <p:pic>
        <p:nvPicPr>
          <p:cNvPr id="4" name="图片 3">
            <a:extLst>
              <a:ext uri="{FF2B5EF4-FFF2-40B4-BE49-F238E27FC236}">
                <a16:creationId xmlns:a16="http://schemas.microsoft.com/office/drawing/2014/main" id="{75A9DF67-6A9E-4A09-BD08-F5C3B8D94D6A}"/>
              </a:ext>
            </a:extLst>
          </p:cNvPr>
          <p:cNvPicPr>
            <a:picLocks noChangeAspect="1"/>
          </p:cNvPicPr>
          <p:nvPr/>
        </p:nvPicPr>
        <p:blipFill>
          <a:blip r:embed="rId3"/>
          <a:stretch>
            <a:fillRect/>
          </a:stretch>
        </p:blipFill>
        <p:spPr>
          <a:xfrm>
            <a:off x="2209880" y="1492678"/>
            <a:ext cx="5329501" cy="5205007"/>
          </a:xfrm>
          <a:prstGeom prst="rect">
            <a:avLst/>
          </a:prstGeom>
        </p:spPr>
      </p:pic>
      <p:sp>
        <p:nvSpPr>
          <p:cNvPr id="8" name="矩形 7">
            <a:extLst>
              <a:ext uri="{FF2B5EF4-FFF2-40B4-BE49-F238E27FC236}">
                <a16:creationId xmlns:a16="http://schemas.microsoft.com/office/drawing/2014/main" id="{A55CF278-EF7D-48C0-BC1F-854E0C3FD64C}"/>
              </a:ext>
            </a:extLst>
          </p:cNvPr>
          <p:cNvSpPr/>
          <p:nvPr/>
        </p:nvSpPr>
        <p:spPr bwMode="auto">
          <a:xfrm>
            <a:off x="2067105" y="1492678"/>
            <a:ext cx="5472276" cy="2730001"/>
          </a:xfrm>
          <a:prstGeom prst="rect">
            <a:avLst/>
          </a:prstGeom>
          <a:solidFill>
            <a:schemeClr val="bg1">
              <a:alpha val="70000"/>
            </a:schemeClr>
          </a:solidFill>
          <a:ln w="0" cap="flat">
            <a:solidFill>
              <a:schemeClr val="bg1"/>
            </a:solidFill>
            <a:prstDash val="solid"/>
            <a:round/>
          </a:ln>
        </p:spPr>
        <p:txBody>
          <a:bodyPr vert="horz" wrap="square" lIns="91440" tIns="45720" rIns="91440" bIns="45720" numCol="1" rtlCol="0" anchor="t" anchorCtr="0" compatLnSpc="1"/>
          <a:lstStyle/>
          <a:p>
            <a:pPr algn="ctr"/>
            <a:endParaRPr lang="zh-CN" altLang="en-US"/>
          </a:p>
        </p:txBody>
      </p:sp>
      <p:sp>
        <p:nvSpPr>
          <p:cNvPr id="5" name="文本框 4">
            <a:extLst>
              <a:ext uri="{FF2B5EF4-FFF2-40B4-BE49-F238E27FC236}">
                <a16:creationId xmlns:a16="http://schemas.microsoft.com/office/drawing/2014/main" id="{EC849EC6-7B3F-4FF1-AB37-99C6306D45AF}"/>
              </a:ext>
            </a:extLst>
          </p:cNvPr>
          <p:cNvSpPr txBox="1"/>
          <p:nvPr/>
        </p:nvSpPr>
        <p:spPr>
          <a:xfrm>
            <a:off x="3076410" y="4499707"/>
            <a:ext cx="634456" cy="369332"/>
          </a:xfrm>
          <a:prstGeom prst="rect">
            <a:avLst/>
          </a:prstGeom>
          <a:noFill/>
        </p:spPr>
        <p:txBody>
          <a:bodyPr wrap="square" rtlCol="0">
            <a:spAutoFit/>
          </a:bodyPr>
          <a:lstStyle/>
          <a:p>
            <a:r>
              <a:rPr lang="zh-CN" altLang="en-US" sz="900" dirty="0"/>
              <a:t>预测</a:t>
            </a:r>
            <a:r>
              <a:rPr lang="en-US" altLang="zh-CN" sz="900" dirty="0"/>
              <a:t>5</a:t>
            </a:r>
            <a:r>
              <a:rPr lang="zh-CN" altLang="en-US" sz="900" dirty="0"/>
              <a:t>次，</a:t>
            </a:r>
            <a:endParaRPr lang="en-US" altLang="zh-CN" sz="900" dirty="0"/>
          </a:p>
          <a:p>
            <a:r>
              <a:rPr lang="zh-CN" altLang="en-US" sz="900" dirty="0"/>
              <a:t>取均值</a:t>
            </a:r>
          </a:p>
        </p:txBody>
      </p:sp>
    </p:spTree>
    <p:extLst>
      <p:ext uri="{BB962C8B-B14F-4D97-AF65-F5344CB8AC3E}">
        <p14:creationId xmlns:p14="http://schemas.microsoft.com/office/powerpoint/2010/main" val="930906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5177877" cy="582594"/>
          </a:xfrm>
        </p:spPr>
        <p:txBody>
          <a:bodyPr>
            <a:normAutofit/>
          </a:bodyPr>
          <a:lstStyle/>
          <a:p>
            <a:r>
              <a:rPr lang="zh-CN" altLang="en-US" dirty="0">
                <a:latin typeface="微软雅黑" panose="020B0503020204020204" pitchFamily="34" charset="-122"/>
              </a:rPr>
              <a:t>主要工作及成果</a:t>
            </a:r>
          </a:p>
        </p:txBody>
      </p:sp>
      <p:sp>
        <p:nvSpPr>
          <p:cNvPr id="26" name="文本框 25"/>
          <p:cNvSpPr txBox="1"/>
          <p:nvPr/>
        </p:nvSpPr>
        <p:spPr>
          <a:xfrm>
            <a:off x="206924" y="908462"/>
            <a:ext cx="8556595" cy="369332"/>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prstClr val="black"/>
                </a:solidFill>
                <a:effectLst/>
                <a:uLnTx/>
                <a:uFillTx/>
                <a:latin typeface="黑体"/>
                <a:ea typeface="黑体"/>
                <a:cs typeface="+mn-cs"/>
              </a:rPr>
              <a:t>研究内容三：</a:t>
            </a:r>
            <a:r>
              <a:rPr lang="zh-CN" altLang="en-US" dirty="0">
                <a:solidFill>
                  <a:prstClr val="black"/>
                </a:solidFill>
                <a:latin typeface="黑体"/>
              </a:rPr>
              <a:t>主机属性识别系统的设计与实现</a:t>
            </a:r>
            <a:endParaRPr kumimoji="0" lang="zh-CN" altLang="en-US" sz="1800" b="0" i="0" u="none" strike="noStrike" kern="1200" cap="none" spc="0" normalizeH="0" baseline="0" noProof="0" dirty="0">
              <a:ln>
                <a:noFill/>
              </a:ln>
              <a:solidFill>
                <a:prstClr val="black"/>
              </a:solidFill>
              <a:effectLst/>
              <a:uLnTx/>
              <a:uFillTx/>
              <a:latin typeface="黑体"/>
              <a:ea typeface="黑体"/>
              <a:cs typeface="+mn-cs"/>
            </a:endParaRPr>
          </a:p>
        </p:txBody>
      </p:sp>
      <p:sp>
        <p:nvSpPr>
          <p:cNvPr id="33" name="文本框 32"/>
          <p:cNvSpPr txBox="1"/>
          <p:nvPr/>
        </p:nvSpPr>
        <p:spPr>
          <a:xfrm>
            <a:off x="206924" y="1195686"/>
            <a:ext cx="2943990"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zh-CN" altLang="en-US" sz="1600" dirty="0">
                <a:solidFill>
                  <a:srgbClr val="C00000"/>
                </a:solidFill>
                <a:latin typeface="Helvetica"/>
                <a:ea typeface="黑体"/>
              </a:rPr>
              <a:t>数据存储与</a:t>
            </a: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可视化模块</a:t>
            </a:r>
          </a:p>
        </p:txBody>
      </p:sp>
      <p:grpSp>
        <p:nvGrpSpPr>
          <p:cNvPr id="7" name="组合 6">
            <a:extLst>
              <a:ext uri="{FF2B5EF4-FFF2-40B4-BE49-F238E27FC236}">
                <a16:creationId xmlns:a16="http://schemas.microsoft.com/office/drawing/2014/main" id="{66AD8778-1AA4-4701-9C44-3F22BA723A75}"/>
              </a:ext>
            </a:extLst>
          </p:cNvPr>
          <p:cNvGrpSpPr/>
          <p:nvPr/>
        </p:nvGrpSpPr>
        <p:grpSpPr>
          <a:xfrm>
            <a:off x="1264227" y="2778473"/>
            <a:ext cx="6615546" cy="3968543"/>
            <a:chOff x="1261835" y="2687216"/>
            <a:chExt cx="6615546" cy="3968543"/>
          </a:xfrm>
        </p:grpSpPr>
        <p:pic>
          <p:nvPicPr>
            <p:cNvPr id="5" name="图片 4">
              <a:extLst>
                <a:ext uri="{FF2B5EF4-FFF2-40B4-BE49-F238E27FC236}">
                  <a16:creationId xmlns:a16="http://schemas.microsoft.com/office/drawing/2014/main" id="{74E48A50-BF84-4F08-B1A7-F6E3584DB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835" y="2687216"/>
              <a:ext cx="6615546" cy="3721245"/>
            </a:xfrm>
            <a:prstGeom prst="rect">
              <a:avLst/>
            </a:prstGeom>
          </p:spPr>
        </p:pic>
        <p:sp>
          <p:nvSpPr>
            <p:cNvPr id="6" name="文本框 5">
              <a:extLst>
                <a:ext uri="{FF2B5EF4-FFF2-40B4-BE49-F238E27FC236}">
                  <a16:creationId xmlns:a16="http://schemas.microsoft.com/office/drawing/2014/main" id="{30DD23FC-FB88-47BE-9189-D6E518300CE5}"/>
                </a:ext>
              </a:extLst>
            </p:cNvPr>
            <p:cNvSpPr txBox="1"/>
            <p:nvPr/>
          </p:nvSpPr>
          <p:spPr>
            <a:xfrm>
              <a:off x="3363686" y="6378760"/>
              <a:ext cx="2416628" cy="276999"/>
            </a:xfrm>
            <a:prstGeom prst="rect">
              <a:avLst/>
            </a:prstGeom>
            <a:noFill/>
          </p:spPr>
          <p:txBody>
            <a:bodyPr wrap="square" rtlCol="0">
              <a:spAutoFit/>
            </a:bodyPr>
            <a:lstStyle/>
            <a:p>
              <a:pPr algn="ctr"/>
              <a:r>
                <a:rPr lang="zh-CN" altLang="en-US" sz="1200" dirty="0">
                  <a:latin typeface="Helvetica"/>
                  <a:ea typeface="黑体"/>
                </a:rPr>
                <a:t>可视化</a:t>
              </a:r>
              <a:r>
                <a:rPr lang="en-US" altLang="zh-CN" sz="1200" dirty="0">
                  <a:latin typeface="Helvetica"/>
                  <a:ea typeface="黑体"/>
                </a:rPr>
                <a:t>Web</a:t>
              </a:r>
              <a:r>
                <a:rPr lang="zh-CN" altLang="en-US" sz="1200" dirty="0">
                  <a:latin typeface="Helvetica"/>
                  <a:ea typeface="黑体"/>
                </a:rPr>
                <a:t>页面</a:t>
              </a:r>
            </a:p>
          </p:txBody>
        </p:sp>
      </p:grpSp>
      <p:sp>
        <p:nvSpPr>
          <p:cNvPr id="10" name="文本框 9">
            <a:extLst>
              <a:ext uri="{FF2B5EF4-FFF2-40B4-BE49-F238E27FC236}">
                <a16:creationId xmlns:a16="http://schemas.microsoft.com/office/drawing/2014/main" id="{C279709B-8C88-464B-8950-D7A96B2BD969}"/>
              </a:ext>
            </a:extLst>
          </p:cNvPr>
          <p:cNvSpPr txBox="1"/>
          <p:nvPr/>
        </p:nvSpPr>
        <p:spPr>
          <a:xfrm>
            <a:off x="586061" y="1565018"/>
            <a:ext cx="7971878" cy="1093056"/>
          </a:xfrm>
          <a:prstGeom prst="rect">
            <a:avLst/>
          </a:prstGeom>
          <a:solidFill>
            <a:srgbClr val="E9F8FD"/>
          </a:solidFill>
          <a:ln>
            <a:solidFill>
              <a:srgbClr val="E9F8FD"/>
            </a:solidFill>
          </a:ln>
        </p:spPr>
        <p:txBody>
          <a:bodyPr wrap="square" rtlCol="0">
            <a:spAutoFit/>
          </a:bodyPr>
          <a:lstStyle/>
          <a:p>
            <a:pPr marL="285750" indent="-285750">
              <a:lnSpc>
                <a:spcPts val="2000"/>
              </a:lnSpc>
              <a:buFont typeface="Wingdings" panose="05000000000000000000" pitchFamily="2" charset="2"/>
              <a:buChar char="Ø"/>
            </a:pPr>
            <a:r>
              <a:rPr lang="zh-CN" altLang="en-US" sz="1400" dirty="0">
                <a:solidFill>
                  <a:prstClr val="black"/>
                </a:solidFill>
              </a:rPr>
              <a:t>核心工具</a:t>
            </a:r>
            <a:endParaRPr lang="en-US" altLang="zh-CN" sz="1400" dirty="0">
              <a:solidFill>
                <a:prstClr val="black"/>
              </a:solidFill>
            </a:endParaRPr>
          </a:p>
          <a:p>
            <a:pPr marL="540000" indent="-285750">
              <a:lnSpc>
                <a:spcPts val="2000"/>
              </a:lnSpc>
              <a:buFont typeface="Wingdings" panose="05000000000000000000" pitchFamily="2" charset="2"/>
              <a:buChar char="u"/>
            </a:pPr>
            <a:r>
              <a:rPr lang="en-US" altLang="zh-CN" sz="1400" dirty="0">
                <a:solidFill>
                  <a:prstClr val="black"/>
                </a:solidFill>
              </a:rPr>
              <a:t>Logstash</a:t>
            </a:r>
            <a:r>
              <a:rPr lang="zh-CN" altLang="en-US" sz="1400" dirty="0">
                <a:solidFill>
                  <a:prstClr val="black"/>
                </a:solidFill>
              </a:rPr>
              <a:t>：收集日志</a:t>
            </a:r>
            <a:r>
              <a:rPr lang="en-US" altLang="zh-CN" sz="1400" dirty="0">
                <a:solidFill>
                  <a:prstClr val="black"/>
                </a:solidFill>
              </a:rPr>
              <a:t> </a:t>
            </a:r>
          </a:p>
          <a:p>
            <a:pPr marL="540000" indent="-285750">
              <a:lnSpc>
                <a:spcPts val="2000"/>
              </a:lnSpc>
              <a:buFont typeface="Wingdings" panose="05000000000000000000" pitchFamily="2" charset="2"/>
              <a:buChar char="u"/>
            </a:pPr>
            <a:r>
              <a:rPr lang="en-US" altLang="zh-CN" sz="1400" dirty="0">
                <a:solidFill>
                  <a:prstClr val="black"/>
                </a:solidFill>
              </a:rPr>
              <a:t>Elasticsearch </a:t>
            </a:r>
            <a:r>
              <a:rPr lang="zh-CN" altLang="en-US" sz="1400" dirty="0">
                <a:solidFill>
                  <a:prstClr val="black"/>
                </a:solidFill>
              </a:rPr>
              <a:t>：数据存储与检索</a:t>
            </a:r>
            <a:endParaRPr lang="en-US" altLang="zh-CN" sz="1400" dirty="0">
              <a:solidFill>
                <a:prstClr val="black"/>
              </a:solidFill>
            </a:endParaRPr>
          </a:p>
          <a:p>
            <a:pPr marL="540000" indent="-285750">
              <a:lnSpc>
                <a:spcPts val="2000"/>
              </a:lnSpc>
              <a:buFont typeface="Wingdings" panose="05000000000000000000" pitchFamily="2" charset="2"/>
              <a:buChar char="u"/>
            </a:pPr>
            <a:r>
              <a:rPr lang="en-US" altLang="zh-CN" sz="1400" dirty="0">
                <a:solidFill>
                  <a:prstClr val="black"/>
                </a:solidFill>
              </a:rPr>
              <a:t>Kibana </a:t>
            </a:r>
            <a:r>
              <a:rPr lang="zh-CN" altLang="en-US" sz="1400" dirty="0">
                <a:solidFill>
                  <a:prstClr val="black"/>
                </a:solidFill>
              </a:rPr>
              <a:t>：数据可视化</a:t>
            </a:r>
            <a:endParaRPr lang="zh-CN" altLang="en-US" sz="1600" dirty="0">
              <a:latin typeface="Helvetica"/>
              <a:ea typeface="黑体"/>
            </a:endParaRPr>
          </a:p>
        </p:txBody>
      </p:sp>
      <p:sp>
        <p:nvSpPr>
          <p:cNvPr id="3" name="灯片编号占位符 2">
            <a:extLst>
              <a:ext uri="{FF2B5EF4-FFF2-40B4-BE49-F238E27FC236}">
                <a16:creationId xmlns:a16="http://schemas.microsoft.com/office/drawing/2014/main" id="{A8E886FE-37A1-4503-9C7F-AFD083BFE639}"/>
              </a:ext>
            </a:extLst>
          </p:cNvPr>
          <p:cNvSpPr>
            <a:spLocks noGrp="1"/>
          </p:cNvSpPr>
          <p:nvPr>
            <p:ph type="sldNum" sz="quarter" idx="10"/>
          </p:nvPr>
        </p:nvSpPr>
        <p:spPr/>
        <p:txBody>
          <a:bodyPr/>
          <a:lstStyle/>
          <a:p>
            <a:fld id="{6DE2FBD6-56D3-45DC-8484-A22812E13BA8}" type="slidenum">
              <a:rPr lang="zh-CN" altLang="en-US" smtClean="0"/>
              <a:pPr/>
              <a:t>44</a:t>
            </a:fld>
            <a:endParaRPr lang="zh-CN" altLang="en-US"/>
          </a:p>
        </p:txBody>
      </p:sp>
    </p:spTree>
    <p:extLst>
      <p:ext uri="{BB962C8B-B14F-4D97-AF65-F5344CB8AC3E}">
        <p14:creationId xmlns:p14="http://schemas.microsoft.com/office/powerpoint/2010/main" val="4057482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5177877" cy="582594"/>
          </a:xfrm>
        </p:spPr>
        <p:txBody>
          <a:bodyPr>
            <a:normAutofit/>
          </a:bodyPr>
          <a:lstStyle/>
          <a:p>
            <a:r>
              <a:rPr lang="zh-CN" altLang="en-US" dirty="0">
                <a:latin typeface="微软雅黑" panose="020B0503020204020204" pitchFamily="34" charset="-122"/>
              </a:rPr>
              <a:t>主要工作及成果</a:t>
            </a:r>
          </a:p>
        </p:txBody>
      </p:sp>
      <p:sp>
        <p:nvSpPr>
          <p:cNvPr id="26" name="文本框 25"/>
          <p:cNvSpPr txBox="1"/>
          <p:nvPr/>
        </p:nvSpPr>
        <p:spPr>
          <a:xfrm>
            <a:off x="206924" y="908462"/>
            <a:ext cx="8556595" cy="369332"/>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prstClr val="black"/>
                </a:solidFill>
                <a:effectLst/>
                <a:uLnTx/>
                <a:uFillTx/>
                <a:latin typeface="黑体"/>
                <a:ea typeface="黑体"/>
                <a:cs typeface="+mn-cs"/>
              </a:rPr>
              <a:t>研究内容三：</a:t>
            </a:r>
            <a:r>
              <a:rPr lang="zh-CN" altLang="en-US" dirty="0">
                <a:solidFill>
                  <a:prstClr val="black"/>
                </a:solidFill>
                <a:latin typeface="黑体"/>
              </a:rPr>
              <a:t>主机属性识别系统的设计与实现</a:t>
            </a:r>
            <a:endParaRPr kumimoji="0" lang="zh-CN" altLang="en-US" sz="1800" b="0" i="0" u="none" strike="noStrike" kern="1200" cap="none" spc="0" normalizeH="0" baseline="0" noProof="0" dirty="0">
              <a:ln>
                <a:noFill/>
              </a:ln>
              <a:solidFill>
                <a:prstClr val="black"/>
              </a:solidFill>
              <a:effectLst/>
              <a:uLnTx/>
              <a:uFillTx/>
              <a:latin typeface="黑体"/>
              <a:ea typeface="黑体"/>
              <a:cs typeface="+mn-cs"/>
            </a:endParaRPr>
          </a:p>
        </p:txBody>
      </p:sp>
      <p:sp>
        <p:nvSpPr>
          <p:cNvPr id="33" name="文本框 32"/>
          <p:cNvSpPr txBox="1"/>
          <p:nvPr/>
        </p:nvSpPr>
        <p:spPr>
          <a:xfrm>
            <a:off x="206924" y="1195686"/>
            <a:ext cx="2943990"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系统测试</a:t>
            </a:r>
          </a:p>
        </p:txBody>
      </p:sp>
      <p:sp>
        <p:nvSpPr>
          <p:cNvPr id="3" name="灯片编号占位符 2">
            <a:extLst>
              <a:ext uri="{FF2B5EF4-FFF2-40B4-BE49-F238E27FC236}">
                <a16:creationId xmlns:a16="http://schemas.microsoft.com/office/drawing/2014/main" id="{042F7EC4-F75E-4A5C-9FB3-80D129673349}"/>
              </a:ext>
            </a:extLst>
          </p:cNvPr>
          <p:cNvSpPr>
            <a:spLocks noGrp="1"/>
          </p:cNvSpPr>
          <p:nvPr>
            <p:ph type="sldNum" sz="quarter" idx="10"/>
          </p:nvPr>
        </p:nvSpPr>
        <p:spPr/>
        <p:txBody>
          <a:bodyPr/>
          <a:lstStyle/>
          <a:p>
            <a:fld id="{6DE2FBD6-56D3-45DC-8484-A22812E13BA8}" type="slidenum">
              <a:rPr lang="zh-CN" altLang="en-US" smtClean="0"/>
              <a:pPr/>
              <a:t>45</a:t>
            </a:fld>
            <a:endParaRPr lang="zh-CN" altLang="en-US"/>
          </a:p>
        </p:txBody>
      </p:sp>
      <p:graphicFrame>
        <p:nvGraphicFramePr>
          <p:cNvPr id="8" name="表格 7">
            <a:extLst>
              <a:ext uri="{FF2B5EF4-FFF2-40B4-BE49-F238E27FC236}">
                <a16:creationId xmlns:a16="http://schemas.microsoft.com/office/drawing/2014/main" id="{99127F47-CB3E-4C9C-B7DE-901333C1D18D}"/>
              </a:ext>
            </a:extLst>
          </p:cNvPr>
          <p:cNvGraphicFramePr>
            <a:graphicFrameLocks noGrp="1"/>
          </p:cNvGraphicFramePr>
          <p:nvPr>
            <p:extLst>
              <p:ext uri="{D42A27DB-BD31-4B8C-83A1-F6EECF244321}">
                <p14:modId xmlns:p14="http://schemas.microsoft.com/office/powerpoint/2010/main" val="1925937610"/>
              </p:ext>
            </p:extLst>
          </p:nvPr>
        </p:nvGraphicFramePr>
        <p:xfrm>
          <a:off x="2803593" y="1535322"/>
          <a:ext cx="3686659" cy="1852152"/>
        </p:xfrm>
        <a:graphic>
          <a:graphicData uri="http://schemas.openxmlformats.org/drawingml/2006/table">
            <a:tbl>
              <a:tblPr bandRow="1">
                <a:tableStyleId>{7DF18680-E054-41AD-8BC1-D1AEF772440D}</a:tableStyleId>
              </a:tblPr>
              <a:tblGrid>
                <a:gridCol w="1376354">
                  <a:extLst>
                    <a:ext uri="{9D8B030D-6E8A-4147-A177-3AD203B41FA5}">
                      <a16:colId xmlns:a16="http://schemas.microsoft.com/office/drawing/2014/main" val="4164531083"/>
                    </a:ext>
                  </a:extLst>
                </a:gridCol>
                <a:gridCol w="2310305">
                  <a:extLst>
                    <a:ext uri="{9D8B030D-6E8A-4147-A177-3AD203B41FA5}">
                      <a16:colId xmlns:a16="http://schemas.microsoft.com/office/drawing/2014/main" val="1428032776"/>
                    </a:ext>
                  </a:extLst>
                </a:gridCol>
              </a:tblGrid>
              <a:tr h="308692">
                <a:tc>
                  <a:txBody>
                    <a:bodyPr/>
                    <a:lstStyle/>
                    <a:p>
                      <a:pPr marL="180000"/>
                      <a:r>
                        <a:rPr lang="zh-CN" altLang="en-US" sz="1400" baseline="0" dirty="0">
                          <a:latin typeface="Helvetica" panose="020B0604020202020204" pitchFamily="34" charset="0"/>
                          <a:ea typeface="黑体" panose="02010609060101010101" pitchFamily="49" charset="-122"/>
                        </a:rPr>
                        <a:t>操作系统</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a:r>
                        <a:rPr lang="en-US" altLang="zh-CN" sz="1400" baseline="0" dirty="0">
                          <a:latin typeface="Helvetica" panose="020B0604020202020204" pitchFamily="34" charset="0"/>
                          <a:ea typeface="黑体" panose="02010609060101010101" pitchFamily="49" charset="-122"/>
                        </a:rPr>
                        <a:t>Ubuntu 16.04.6 LTS </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267726779"/>
                  </a:ext>
                </a:extLst>
              </a:tr>
              <a:tr h="308692">
                <a:tc>
                  <a:txBody>
                    <a:bodyPr/>
                    <a:lstStyle/>
                    <a:p>
                      <a:pPr marL="180000"/>
                      <a:r>
                        <a:rPr lang="en-US" altLang="zh-CN" sz="1400" baseline="0" dirty="0">
                          <a:latin typeface="Helvetica" panose="020B0604020202020204" pitchFamily="34" charset="0"/>
                          <a:ea typeface="黑体" panose="02010609060101010101" pitchFamily="49" charset="-122"/>
                        </a:rPr>
                        <a:t>CPU</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a:r>
                        <a:rPr lang="en-US" altLang="zh-CN" sz="1400" baseline="0" dirty="0">
                          <a:latin typeface="Helvetica" panose="020B0604020202020204" pitchFamily="34" charset="0"/>
                          <a:ea typeface="黑体" panose="02010609060101010101" pitchFamily="49" charset="-122"/>
                        </a:rPr>
                        <a:t>Intel Xeon E5-2640</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1772843809"/>
                  </a:ext>
                </a:extLst>
              </a:tr>
              <a:tr h="308692">
                <a:tc>
                  <a:txBody>
                    <a:bodyPr/>
                    <a:lstStyle/>
                    <a:p>
                      <a:pPr marL="180000"/>
                      <a:r>
                        <a:rPr lang="en-US" altLang="zh-CN" sz="1400" baseline="0" dirty="0">
                          <a:latin typeface="Helvetica" panose="020B0604020202020204" pitchFamily="34" charset="0"/>
                          <a:ea typeface="黑体" panose="02010609060101010101" pitchFamily="49" charset="-122"/>
                        </a:rPr>
                        <a:t>GPU</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a:r>
                        <a:rPr lang="en-US" altLang="zh-CN" sz="1400" baseline="0" dirty="0">
                          <a:latin typeface="Helvetica" panose="020B0604020202020204" pitchFamily="34" charset="0"/>
                          <a:ea typeface="黑体" panose="02010609060101010101" pitchFamily="49" charset="-122"/>
                        </a:rPr>
                        <a:t>GTX 1080Ti</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1437057682"/>
                  </a:ext>
                </a:extLst>
              </a:tr>
              <a:tr h="308692">
                <a:tc>
                  <a:txBody>
                    <a:bodyPr/>
                    <a:lstStyle/>
                    <a:p>
                      <a:pPr marL="180000"/>
                      <a:r>
                        <a:rPr lang="zh-CN" altLang="en-US" sz="1400" baseline="0" dirty="0">
                          <a:latin typeface="Helvetica" panose="020B0604020202020204" pitchFamily="34" charset="0"/>
                          <a:ea typeface="黑体" panose="02010609060101010101" pitchFamily="49" charset="-122"/>
                        </a:rPr>
                        <a:t>内存</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a:r>
                        <a:rPr lang="en-US" altLang="zh-CN" sz="1400" baseline="0" dirty="0">
                          <a:latin typeface="Helvetica" panose="020B0604020202020204" pitchFamily="34" charset="0"/>
                          <a:ea typeface="黑体" panose="02010609060101010101" pitchFamily="49" charset="-122"/>
                        </a:rPr>
                        <a:t>94GB</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1828014473"/>
                  </a:ext>
                </a:extLst>
              </a:tr>
              <a:tr h="308692">
                <a:tc>
                  <a:txBody>
                    <a:bodyPr/>
                    <a:lstStyle/>
                    <a:p>
                      <a:pPr marL="180000"/>
                      <a:r>
                        <a:rPr lang="zh-CN" altLang="en-US" sz="1400" baseline="0" dirty="0">
                          <a:latin typeface="Helvetica" panose="020B0604020202020204" pitchFamily="34" charset="0"/>
                          <a:ea typeface="黑体" panose="02010609060101010101" pitchFamily="49" charset="-122"/>
                        </a:rPr>
                        <a:t>网络流速</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a:r>
                        <a:rPr lang="en-US" altLang="zh-CN" sz="1400" baseline="0" dirty="0">
                          <a:latin typeface="Helvetica" panose="020B0604020202020204" pitchFamily="34" charset="0"/>
                          <a:ea typeface="黑体" panose="02010609060101010101" pitchFamily="49" charset="-122"/>
                        </a:rPr>
                        <a:t>200MBps</a:t>
                      </a:r>
                      <a:endParaRPr lang="zh-CN" altLang="en-US" sz="1400" baseline="0" dirty="0">
                        <a:solidFill>
                          <a:schemeClr val="bg1"/>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399010187"/>
                  </a:ext>
                </a:extLst>
              </a:tr>
              <a:tr h="308692">
                <a:tc>
                  <a:txBody>
                    <a:bodyPr/>
                    <a:lstStyle/>
                    <a:p>
                      <a:pPr algn="ctr"/>
                      <a:r>
                        <a:rPr lang="zh-CN" altLang="en-US" sz="1400" baseline="0" dirty="0"/>
                        <a:t>测试日期</a:t>
                      </a:r>
                      <a:endParaRPr lang="zh-CN" altLang="en-US" sz="1400" b="0" baseline="0" dirty="0">
                        <a:solidFill>
                          <a:schemeClr val="bg1"/>
                        </a:solidFill>
                        <a:latin typeface="Helvetica" panose="020B0604020202020204" pitchFamily="34" charset="0"/>
                        <a:ea typeface="黑体" panose="02010609060101010101" pitchFamily="49" charset="-122"/>
                      </a:endParaRPr>
                    </a:p>
                  </a:txBody>
                  <a:tcPr anchor="ctr"/>
                </a:tc>
                <a:tc>
                  <a:txBody>
                    <a:bodyPr/>
                    <a:lstStyle/>
                    <a:p>
                      <a:pPr marL="180000" marR="0" indent="0" algn="l" defTabSz="685800" rtl="0" eaLnBrk="1" fontAlgn="auto" latinLnBrk="0" hangingPunct="1">
                        <a:lnSpc>
                          <a:spcPct val="100000"/>
                        </a:lnSpc>
                        <a:spcBef>
                          <a:spcPts val="0"/>
                        </a:spcBef>
                        <a:spcAft>
                          <a:spcPts val="0"/>
                        </a:spcAft>
                        <a:buClrTx/>
                        <a:buSzTx/>
                        <a:buFontTx/>
                        <a:buNone/>
                        <a:tabLst/>
                        <a:defRPr/>
                      </a:pPr>
                      <a:r>
                        <a:rPr lang="en-US" altLang="zh-CN" sz="1400" baseline="0" dirty="0"/>
                        <a:t>2020.01.03-2020.01.12</a:t>
                      </a:r>
                      <a:endParaRPr lang="zh-CN" altLang="en-US" sz="1400" b="0" baseline="0" dirty="0">
                        <a:solidFill>
                          <a:schemeClr val="bg1"/>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2903315375"/>
                  </a:ext>
                </a:extLst>
              </a:tr>
            </a:tbl>
          </a:graphicData>
        </a:graphic>
      </p:graphicFrame>
      <p:pic>
        <p:nvPicPr>
          <p:cNvPr id="10" name="图片 9">
            <a:extLst>
              <a:ext uri="{FF2B5EF4-FFF2-40B4-BE49-F238E27FC236}">
                <a16:creationId xmlns:a16="http://schemas.microsoft.com/office/drawing/2014/main" id="{42C3F983-FE6B-4817-A630-BA270C78AB88}"/>
              </a:ext>
            </a:extLst>
          </p:cNvPr>
          <p:cNvPicPr>
            <a:picLocks noChangeAspect="1"/>
          </p:cNvPicPr>
          <p:nvPr/>
        </p:nvPicPr>
        <p:blipFill>
          <a:blip r:embed="rId3"/>
          <a:stretch>
            <a:fillRect/>
          </a:stretch>
        </p:blipFill>
        <p:spPr>
          <a:xfrm>
            <a:off x="700708" y="3488643"/>
            <a:ext cx="7742583" cy="3135158"/>
          </a:xfrm>
          <a:prstGeom prst="rect">
            <a:avLst/>
          </a:prstGeom>
        </p:spPr>
      </p:pic>
    </p:spTree>
    <p:extLst>
      <p:ext uri="{BB962C8B-B14F-4D97-AF65-F5344CB8AC3E}">
        <p14:creationId xmlns:p14="http://schemas.microsoft.com/office/powerpoint/2010/main" val="797710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5177877" cy="582594"/>
          </a:xfrm>
        </p:spPr>
        <p:txBody>
          <a:bodyPr>
            <a:normAutofit/>
          </a:bodyPr>
          <a:lstStyle/>
          <a:p>
            <a:r>
              <a:rPr lang="zh-CN" altLang="en-US" dirty="0">
                <a:latin typeface="微软雅黑" panose="020B0503020204020204" pitchFamily="34" charset="-122"/>
              </a:rPr>
              <a:t>主要工作及成果</a:t>
            </a:r>
          </a:p>
        </p:txBody>
      </p:sp>
      <p:sp>
        <p:nvSpPr>
          <p:cNvPr id="26" name="文本框 25"/>
          <p:cNvSpPr txBox="1"/>
          <p:nvPr/>
        </p:nvSpPr>
        <p:spPr>
          <a:xfrm>
            <a:off x="206924" y="908462"/>
            <a:ext cx="8556595" cy="369332"/>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prstClr val="black"/>
                </a:solidFill>
                <a:effectLst/>
                <a:uLnTx/>
                <a:uFillTx/>
                <a:latin typeface="黑体"/>
                <a:ea typeface="黑体"/>
                <a:cs typeface="+mn-cs"/>
              </a:rPr>
              <a:t>研究内容三：</a:t>
            </a:r>
            <a:r>
              <a:rPr lang="zh-CN" altLang="en-US" dirty="0">
                <a:solidFill>
                  <a:prstClr val="black"/>
                </a:solidFill>
                <a:latin typeface="黑体"/>
              </a:rPr>
              <a:t>主机属性识别系统的设计与实现</a:t>
            </a:r>
            <a:endParaRPr kumimoji="0" lang="zh-CN" altLang="en-US" sz="1800" b="0" i="0" u="none" strike="noStrike" kern="1200" cap="none" spc="0" normalizeH="0" baseline="0" noProof="0" dirty="0">
              <a:ln>
                <a:noFill/>
              </a:ln>
              <a:solidFill>
                <a:prstClr val="black"/>
              </a:solidFill>
              <a:effectLst/>
              <a:uLnTx/>
              <a:uFillTx/>
              <a:latin typeface="黑体"/>
              <a:ea typeface="黑体"/>
              <a:cs typeface="+mn-cs"/>
            </a:endParaRPr>
          </a:p>
        </p:txBody>
      </p:sp>
      <p:sp>
        <p:nvSpPr>
          <p:cNvPr id="33" name="文本框 32"/>
          <p:cNvSpPr txBox="1"/>
          <p:nvPr/>
        </p:nvSpPr>
        <p:spPr>
          <a:xfrm>
            <a:off x="206924" y="1195686"/>
            <a:ext cx="2943990"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C00000"/>
                </a:solidFill>
                <a:effectLst/>
                <a:uLnTx/>
                <a:uFillTx/>
                <a:latin typeface="Helvetica"/>
                <a:ea typeface="黑体"/>
                <a:cs typeface="+mn-cs"/>
              </a:rPr>
              <a:t>系统测试</a:t>
            </a:r>
          </a:p>
        </p:txBody>
      </p:sp>
      <p:sp>
        <p:nvSpPr>
          <p:cNvPr id="3" name="灯片编号占位符 2">
            <a:extLst>
              <a:ext uri="{FF2B5EF4-FFF2-40B4-BE49-F238E27FC236}">
                <a16:creationId xmlns:a16="http://schemas.microsoft.com/office/drawing/2014/main" id="{042F7EC4-F75E-4A5C-9FB3-80D129673349}"/>
              </a:ext>
            </a:extLst>
          </p:cNvPr>
          <p:cNvSpPr>
            <a:spLocks noGrp="1"/>
          </p:cNvSpPr>
          <p:nvPr>
            <p:ph type="sldNum" sz="quarter" idx="10"/>
          </p:nvPr>
        </p:nvSpPr>
        <p:spPr/>
        <p:txBody>
          <a:bodyPr/>
          <a:lstStyle/>
          <a:p>
            <a:fld id="{6DE2FBD6-56D3-45DC-8484-A22812E13BA8}" type="slidenum">
              <a:rPr lang="zh-CN" altLang="en-US" smtClean="0"/>
              <a:pPr/>
              <a:t>46</a:t>
            </a:fld>
            <a:endParaRPr lang="zh-CN" altLang="en-US"/>
          </a:p>
        </p:txBody>
      </p:sp>
      <p:pic>
        <p:nvPicPr>
          <p:cNvPr id="7" name="图片 6">
            <a:extLst>
              <a:ext uri="{FF2B5EF4-FFF2-40B4-BE49-F238E27FC236}">
                <a16:creationId xmlns:a16="http://schemas.microsoft.com/office/drawing/2014/main" id="{14E986F4-5911-40D2-BAAE-B1D8ED713C27}"/>
              </a:ext>
            </a:extLst>
          </p:cNvPr>
          <p:cNvPicPr>
            <a:picLocks noChangeAspect="1"/>
          </p:cNvPicPr>
          <p:nvPr/>
        </p:nvPicPr>
        <p:blipFill>
          <a:blip r:embed="rId3"/>
          <a:stretch>
            <a:fillRect/>
          </a:stretch>
        </p:blipFill>
        <p:spPr>
          <a:xfrm>
            <a:off x="625817" y="2836697"/>
            <a:ext cx="7807762" cy="3604542"/>
          </a:xfrm>
          <a:prstGeom prst="rect">
            <a:avLst/>
          </a:prstGeom>
        </p:spPr>
      </p:pic>
      <p:sp>
        <p:nvSpPr>
          <p:cNvPr id="12" name="文本框 11">
            <a:extLst>
              <a:ext uri="{FF2B5EF4-FFF2-40B4-BE49-F238E27FC236}">
                <a16:creationId xmlns:a16="http://schemas.microsoft.com/office/drawing/2014/main" id="{B07DACC0-D133-440D-949D-3730753A9135}"/>
              </a:ext>
            </a:extLst>
          </p:cNvPr>
          <p:cNvSpPr txBox="1"/>
          <p:nvPr/>
        </p:nvSpPr>
        <p:spPr>
          <a:xfrm>
            <a:off x="625817" y="1534239"/>
            <a:ext cx="7807762" cy="1046011"/>
          </a:xfrm>
          <a:prstGeom prst="rect">
            <a:avLst/>
          </a:prstGeom>
          <a:solidFill>
            <a:srgbClr val="E9F8FD"/>
          </a:solidFill>
          <a:ln>
            <a:solidFill>
              <a:srgbClr val="E9F8FD"/>
            </a:solidFill>
          </a:ln>
        </p:spPr>
        <p:txBody>
          <a:bodyPr wrap="square" rtlCol="0">
            <a:spAutoFit/>
          </a:bodyPr>
          <a:lstStyle/>
          <a:p>
            <a:pPr marL="285750" indent="-285750">
              <a:lnSpc>
                <a:spcPts val="2500"/>
              </a:lnSpc>
              <a:buFont typeface="Wingdings" panose="05000000000000000000" pitchFamily="2" charset="2"/>
              <a:buChar char="Ø"/>
            </a:pPr>
            <a:r>
              <a:rPr lang="zh-CN" altLang="en-US" sz="1400" dirty="0"/>
              <a:t>异常样本</a:t>
            </a:r>
            <a:endParaRPr lang="en-US" altLang="zh-CN" sz="1400" dirty="0"/>
          </a:p>
          <a:p>
            <a:pPr marL="540000" lvl="1" indent="-285750">
              <a:lnSpc>
                <a:spcPts val="2500"/>
              </a:lnSpc>
              <a:buFont typeface="Wingdings" panose="05000000000000000000" pitchFamily="2" charset="2"/>
              <a:buChar char="u"/>
            </a:pPr>
            <a:r>
              <a:rPr lang="zh-CN" altLang="en-US" sz="1400" dirty="0"/>
              <a:t>缺失、噪声、不一致、冗余等</a:t>
            </a:r>
            <a:endParaRPr lang="en-US" altLang="zh-CN" sz="1400" dirty="0"/>
          </a:p>
          <a:p>
            <a:pPr marL="540000" lvl="1" indent="-285750">
              <a:lnSpc>
                <a:spcPts val="2500"/>
              </a:lnSpc>
              <a:buFont typeface="Wingdings" panose="05000000000000000000" pitchFamily="2" charset="2"/>
              <a:buChar char="u"/>
            </a:pPr>
            <a:r>
              <a:rPr lang="zh-CN" altLang="en-US" sz="1400" dirty="0"/>
              <a:t>样本类别超出识别范围</a:t>
            </a:r>
          </a:p>
        </p:txBody>
      </p:sp>
    </p:spTree>
    <p:extLst>
      <p:ext uri="{BB962C8B-B14F-4D97-AF65-F5344CB8AC3E}">
        <p14:creationId xmlns:p14="http://schemas.microsoft.com/office/powerpoint/2010/main" val="17571602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924" y="110984"/>
            <a:ext cx="5177877" cy="582594"/>
          </a:xfrm>
        </p:spPr>
        <p:txBody>
          <a:bodyPr>
            <a:normAutofit/>
          </a:bodyPr>
          <a:lstStyle/>
          <a:p>
            <a:r>
              <a:rPr lang="zh-CN" altLang="en-US" dirty="0">
                <a:latin typeface="微软雅黑" panose="020B0503020204020204" pitchFamily="34" charset="-122"/>
              </a:rPr>
              <a:t>主要工作及成果</a:t>
            </a:r>
          </a:p>
        </p:txBody>
      </p:sp>
      <p:sp>
        <p:nvSpPr>
          <p:cNvPr id="26" name="文本框 25"/>
          <p:cNvSpPr txBox="1"/>
          <p:nvPr/>
        </p:nvSpPr>
        <p:spPr>
          <a:xfrm>
            <a:off x="206924" y="908462"/>
            <a:ext cx="8556595" cy="369332"/>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prstClr val="black"/>
                </a:solidFill>
                <a:effectLst/>
                <a:uLnTx/>
                <a:uFillTx/>
                <a:latin typeface="黑体"/>
                <a:ea typeface="黑体"/>
                <a:cs typeface="+mn-cs"/>
              </a:rPr>
              <a:t>研究内容三：</a:t>
            </a:r>
            <a:r>
              <a:rPr lang="zh-CN" altLang="en-US" dirty="0">
                <a:solidFill>
                  <a:prstClr val="black"/>
                </a:solidFill>
                <a:latin typeface="黑体"/>
              </a:rPr>
              <a:t>主机属性识别系统的设计与实现</a:t>
            </a:r>
            <a:endParaRPr kumimoji="0" lang="zh-CN" altLang="en-US" sz="1800" b="0" i="0" u="none" strike="noStrike" kern="1200" cap="none" spc="0" normalizeH="0" baseline="0" noProof="0" dirty="0">
              <a:ln>
                <a:noFill/>
              </a:ln>
              <a:solidFill>
                <a:prstClr val="black"/>
              </a:solidFill>
              <a:effectLst/>
              <a:uLnTx/>
              <a:uFillTx/>
              <a:latin typeface="黑体"/>
              <a:ea typeface="黑体"/>
              <a:cs typeface="+mn-cs"/>
            </a:endParaRPr>
          </a:p>
        </p:txBody>
      </p:sp>
      <p:sp>
        <p:nvSpPr>
          <p:cNvPr id="33" name="文本框 32"/>
          <p:cNvSpPr txBox="1"/>
          <p:nvPr/>
        </p:nvSpPr>
        <p:spPr>
          <a:xfrm>
            <a:off x="206924" y="1195686"/>
            <a:ext cx="2943990"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zh-CN" altLang="en-US" sz="1600" dirty="0">
                <a:solidFill>
                  <a:srgbClr val="C00000"/>
                </a:solidFill>
                <a:latin typeface="Helvetica"/>
                <a:ea typeface="黑体"/>
              </a:rPr>
              <a:t>测试结果</a:t>
            </a:r>
            <a:endParaRPr kumimoji="0" lang="zh-CN" altLang="en-US" sz="1600" b="0" i="0" u="none" strike="noStrike" kern="1200" cap="none" spc="0" normalizeH="0" baseline="0" noProof="0" dirty="0">
              <a:ln>
                <a:noFill/>
              </a:ln>
              <a:solidFill>
                <a:srgbClr val="C00000"/>
              </a:solidFill>
              <a:effectLst/>
              <a:uLnTx/>
              <a:uFillTx/>
              <a:latin typeface="Helvetica"/>
              <a:ea typeface="黑体"/>
              <a:cs typeface="+mn-cs"/>
            </a:endParaRPr>
          </a:p>
        </p:txBody>
      </p:sp>
      <p:graphicFrame>
        <p:nvGraphicFramePr>
          <p:cNvPr id="7" name="图表 6">
            <a:extLst>
              <a:ext uri="{FF2B5EF4-FFF2-40B4-BE49-F238E27FC236}">
                <a16:creationId xmlns:a16="http://schemas.microsoft.com/office/drawing/2014/main" id="{0D60765F-91E1-4E31-A08F-614D86557221}"/>
              </a:ext>
            </a:extLst>
          </p:cNvPr>
          <p:cNvGraphicFramePr>
            <a:graphicFrameLocks/>
          </p:cNvGraphicFramePr>
          <p:nvPr>
            <p:extLst>
              <p:ext uri="{D42A27DB-BD31-4B8C-83A1-F6EECF244321}">
                <p14:modId xmlns:p14="http://schemas.microsoft.com/office/powerpoint/2010/main" val="4228906790"/>
              </p:ext>
            </p:extLst>
          </p:nvPr>
        </p:nvGraphicFramePr>
        <p:xfrm>
          <a:off x="564630" y="1347526"/>
          <a:ext cx="4604565" cy="28279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7">
            <a:extLst>
              <a:ext uri="{FF2B5EF4-FFF2-40B4-BE49-F238E27FC236}">
                <a16:creationId xmlns:a16="http://schemas.microsoft.com/office/drawing/2014/main" id="{0272157B-632A-4715-B7D9-4169E1B8B623}"/>
              </a:ext>
            </a:extLst>
          </p:cNvPr>
          <p:cNvGraphicFramePr>
            <a:graphicFrameLocks/>
          </p:cNvGraphicFramePr>
          <p:nvPr>
            <p:extLst>
              <p:ext uri="{D42A27DB-BD31-4B8C-83A1-F6EECF244321}">
                <p14:modId xmlns:p14="http://schemas.microsoft.com/office/powerpoint/2010/main" val="3264985298"/>
              </p:ext>
            </p:extLst>
          </p:nvPr>
        </p:nvGraphicFramePr>
        <p:xfrm>
          <a:off x="4638581" y="1399097"/>
          <a:ext cx="3853809" cy="276832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图表 8">
            <a:extLst>
              <a:ext uri="{FF2B5EF4-FFF2-40B4-BE49-F238E27FC236}">
                <a16:creationId xmlns:a16="http://schemas.microsoft.com/office/drawing/2014/main" id="{F7905160-C977-4E6F-BEE1-5F8208A38779}"/>
              </a:ext>
            </a:extLst>
          </p:cNvPr>
          <p:cNvGraphicFramePr>
            <a:graphicFrameLocks/>
          </p:cNvGraphicFramePr>
          <p:nvPr>
            <p:extLst>
              <p:ext uri="{D42A27DB-BD31-4B8C-83A1-F6EECF244321}">
                <p14:modId xmlns:p14="http://schemas.microsoft.com/office/powerpoint/2010/main" val="4269812897"/>
              </p:ext>
            </p:extLst>
          </p:nvPr>
        </p:nvGraphicFramePr>
        <p:xfrm>
          <a:off x="1688703" y="3779485"/>
          <a:ext cx="5899754" cy="3461977"/>
        </p:xfrm>
        <a:graphic>
          <a:graphicData uri="http://schemas.openxmlformats.org/drawingml/2006/chart">
            <c:chart xmlns:c="http://schemas.openxmlformats.org/drawingml/2006/chart" xmlns:r="http://schemas.openxmlformats.org/officeDocument/2006/relationships" r:id="rId5"/>
          </a:graphicData>
        </a:graphic>
      </p:graphicFrame>
      <p:cxnSp>
        <p:nvCxnSpPr>
          <p:cNvPr id="4" name="直接连接符 3">
            <a:extLst>
              <a:ext uri="{FF2B5EF4-FFF2-40B4-BE49-F238E27FC236}">
                <a16:creationId xmlns:a16="http://schemas.microsoft.com/office/drawing/2014/main" id="{7E88C1F5-97DA-4706-91C7-6F3FCDBE1293}"/>
              </a:ext>
            </a:extLst>
          </p:cNvPr>
          <p:cNvCxnSpPr>
            <a:cxnSpLocks/>
          </p:cNvCxnSpPr>
          <p:nvPr/>
        </p:nvCxnSpPr>
        <p:spPr>
          <a:xfrm>
            <a:off x="972103" y="4149378"/>
            <a:ext cx="7332955" cy="0"/>
          </a:xfrm>
          <a:prstGeom prst="line">
            <a:avLst/>
          </a:prstGeom>
          <a:ln w="19050">
            <a:solidFill>
              <a:srgbClr val="005BAC"/>
            </a:solidFill>
          </a:ln>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0244D008-3C67-4E83-9577-C81577E62C2F}"/>
              </a:ext>
            </a:extLst>
          </p:cNvPr>
          <p:cNvCxnSpPr>
            <a:cxnSpLocks/>
          </p:cNvCxnSpPr>
          <p:nvPr/>
        </p:nvCxnSpPr>
        <p:spPr>
          <a:xfrm>
            <a:off x="4638582" y="1560128"/>
            <a:ext cx="0" cy="2589250"/>
          </a:xfrm>
          <a:prstGeom prst="line">
            <a:avLst/>
          </a:prstGeom>
          <a:ln w="19050">
            <a:solidFill>
              <a:srgbClr val="005BAC"/>
            </a:solidFill>
          </a:ln>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89088EDD-648F-4C71-9372-98C1644FD8AF}"/>
              </a:ext>
            </a:extLst>
          </p:cNvPr>
          <p:cNvSpPr txBox="1"/>
          <p:nvPr/>
        </p:nvSpPr>
        <p:spPr>
          <a:xfrm>
            <a:off x="3708386" y="6450532"/>
            <a:ext cx="227217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dirty="0">
                <a:solidFill>
                  <a:prstClr val="black"/>
                </a:solidFill>
                <a:latin typeface="Helvetica"/>
                <a:ea typeface="黑体"/>
              </a:rPr>
              <a:t>操作系统版本分布</a:t>
            </a:r>
            <a:endParaRPr kumimoji="0" lang="zh-CN" altLang="en-US" sz="1100" b="0" i="0" u="none" strike="noStrike" kern="1200" cap="none" spc="0" normalizeH="0" baseline="0" noProof="0" dirty="0">
              <a:ln>
                <a:noFill/>
              </a:ln>
              <a:solidFill>
                <a:prstClr val="black"/>
              </a:solidFill>
              <a:effectLst/>
              <a:uLnTx/>
              <a:uFillTx/>
              <a:latin typeface="Helvetica"/>
              <a:ea typeface="黑体"/>
              <a:cs typeface="+mn-cs"/>
            </a:endParaRPr>
          </a:p>
        </p:txBody>
      </p:sp>
      <p:sp>
        <p:nvSpPr>
          <p:cNvPr id="21" name="文本框 20">
            <a:extLst>
              <a:ext uri="{FF2B5EF4-FFF2-40B4-BE49-F238E27FC236}">
                <a16:creationId xmlns:a16="http://schemas.microsoft.com/office/drawing/2014/main" id="{56E99ABB-0690-454F-839F-FA2AD759B0BB}"/>
              </a:ext>
            </a:extLst>
          </p:cNvPr>
          <p:cNvSpPr txBox="1"/>
          <p:nvPr/>
        </p:nvSpPr>
        <p:spPr>
          <a:xfrm>
            <a:off x="5520477" y="3853203"/>
            <a:ext cx="227217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dirty="0">
                <a:solidFill>
                  <a:prstClr val="black"/>
                </a:solidFill>
                <a:latin typeface="Helvetica"/>
                <a:ea typeface="黑体"/>
              </a:rPr>
              <a:t>浏览器类型分布</a:t>
            </a:r>
            <a:endParaRPr kumimoji="0" lang="zh-CN" altLang="en-US" sz="1100" b="0" i="0" u="none" strike="noStrike" kern="1200" cap="none" spc="0" normalizeH="0" baseline="0" noProof="0" dirty="0">
              <a:ln>
                <a:noFill/>
              </a:ln>
              <a:solidFill>
                <a:prstClr val="black"/>
              </a:solidFill>
              <a:effectLst/>
              <a:uLnTx/>
              <a:uFillTx/>
              <a:latin typeface="Helvetica"/>
              <a:ea typeface="黑体"/>
              <a:cs typeface="+mn-cs"/>
            </a:endParaRPr>
          </a:p>
        </p:txBody>
      </p:sp>
      <p:sp>
        <p:nvSpPr>
          <p:cNvPr id="22" name="文本框 21">
            <a:extLst>
              <a:ext uri="{FF2B5EF4-FFF2-40B4-BE49-F238E27FC236}">
                <a16:creationId xmlns:a16="http://schemas.microsoft.com/office/drawing/2014/main" id="{FC980B9F-B8E6-47C4-A26A-9DAC7217632B}"/>
              </a:ext>
            </a:extLst>
          </p:cNvPr>
          <p:cNvSpPr txBox="1"/>
          <p:nvPr/>
        </p:nvSpPr>
        <p:spPr>
          <a:xfrm>
            <a:off x="1605259" y="3853203"/>
            <a:ext cx="227217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dirty="0">
                <a:solidFill>
                  <a:prstClr val="black"/>
                </a:solidFill>
                <a:latin typeface="Helvetica"/>
                <a:ea typeface="黑体"/>
              </a:rPr>
              <a:t>操作系统类型分布</a:t>
            </a:r>
            <a:endParaRPr kumimoji="0" lang="zh-CN" altLang="en-US" sz="1100" b="0" i="0" u="none" strike="noStrike" kern="1200" cap="none" spc="0" normalizeH="0" baseline="0" noProof="0" dirty="0">
              <a:ln>
                <a:noFill/>
              </a:ln>
              <a:solidFill>
                <a:prstClr val="black"/>
              </a:solidFill>
              <a:effectLst/>
              <a:uLnTx/>
              <a:uFillTx/>
              <a:latin typeface="Helvetica"/>
              <a:ea typeface="黑体"/>
              <a:cs typeface="+mn-cs"/>
            </a:endParaRPr>
          </a:p>
        </p:txBody>
      </p:sp>
      <p:sp>
        <p:nvSpPr>
          <p:cNvPr id="17" name="灯片编号占位符 16">
            <a:extLst>
              <a:ext uri="{FF2B5EF4-FFF2-40B4-BE49-F238E27FC236}">
                <a16:creationId xmlns:a16="http://schemas.microsoft.com/office/drawing/2014/main" id="{7AB7F89F-C4B2-49DC-8789-9732840836B4}"/>
              </a:ext>
            </a:extLst>
          </p:cNvPr>
          <p:cNvSpPr>
            <a:spLocks noGrp="1"/>
          </p:cNvSpPr>
          <p:nvPr>
            <p:ph type="sldNum" sz="quarter" idx="10"/>
          </p:nvPr>
        </p:nvSpPr>
        <p:spPr/>
        <p:txBody>
          <a:bodyPr/>
          <a:lstStyle/>
          <a:p>
            <a:fld id="{6DE2FBD6-56D3-45DC-8484-A22812E13BA8}" type="slidenum">
              <a:rPr lang="zh-CN" altLang="en-US" smtClean="0"/>
              <a:pPr/>
              <a:t>47</a:t>
            </a:fld>
            <a:endParaRPr lang="zh-CN" altLang="en-US"/>
          </a:p>
        </p:txBody>
      </p:sp>
    </p:spTree>
    <p:extLst>
      <p:ext uri="{BB962C8B-B14F-4D97-AF65-F5344CB8AC3E}">
        <p14:creationId xmlns:p14="http://schemas.microsoft.com/office/powerpoint/2010/main" val="41706029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6" name="Rectangle 32"/>
          <p:cNvSpPr>
            <a:spLocks noChangeArrowheads="1"/>
          </p:cNvSpPr>
          <p:nvPr/>
        </p:nvSpPr>
        <p:spPr bwMode="auto">
          <a:xfrm>
            <a:off x="493253" y="5006689"/>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10" name="AutoShape 9"/>
          <p:cNvSpPr>
            <a:spLocks noChangeArrowheads="1"/>
          </p:cNvSpPr>
          <p:nvPr/>
        </p:nvSpPr>
        <p:spPr bwMode="auto">
          <a:xfrm>
            <a:off x="531353" y="4585999"/>
            <a:ext cx="6048375" cy="533400"/>
          </a:xfrm>
          <a:prstGeom prst="roundRect">
            <a:avLst>
              <a:gd name="adj" fmla="val 16667"/>
            </a:avLst>
          </a:prstGeom>
          <a:solidFill>
            <a:srgbClr val="005BAC"/>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14" name="AutoShape 19"/>
          <p:cNvSpPr>
            <a:spLocks noChangeArrowheads="1"/>
          </p:cNvSpPr>
          <p:nvPr/>
        </p:nvSpPr>
        <p:spPr bwMode="auto">
          <a:xfrm>
            <a:off x="3731492" y="4732720"/>
            <a:ext cx="431800" cy="215900"/>
          </a:xfrm>
          <a:prstGeom prst="leftArrow">
            <a:avLst>
              <a:gd name="adj1" fmla="val 50278"/>
              <a:gd name="adj2" fmla="val 72731"/>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16" name="WordArt 21"/>
          <p:cNvSpPr>
            <a:spLocks noChangeArrowheads="1" noChangeShapeType="1" noTextEdit="1"/>
          </p:cNvSpPr>
          <p:nvPr/>
        </p:nvSpPr>
        <p:spPr bwMode="auto">
          <a:xfrm>
            <a:off x="780588" y="4701889"/>
            <a:ext cx="184150" cy="282575"/>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FFFFFF"/>
                  </a:solidFill>
                  <a:round/>
                  <a:headEnd/>
                  <a:tailEnd/>
                </a:ln>
                <a:solidFill>
                  <a:srgbClr val="FFFFFF"/>
                </a:solidFill>
                <a:effectLst/>
                <a:uLnTx/>
                <a:uFillTx/>
                <a:latin typeface="黑体"/>
                <a:ea typeface="黑体"/>
                <a:cs typeface="+mn-cs"/>
              </a:rPr>
              <a:t>5</a:t>
            </a:r>
            <a:endParaRPr kumimoji="0" lang="zh-CN" altLang="en-US" sz="3600" b="0" i="0" u="none" strike="noStrike" kern="10" cap="none" spc="0" normalizeH="0" baseline="0" noProof="0" dirty="0">
              <a:ln w="3175">
                <a:solidFill>
                  <a:srgbClr val="FFFFFF"/>
                </a:solidFill>
                <a:round/>
                <a:headEnd/>
                <a:tailEnd/>
              </a:ln>
              <a:solidFill>
                <a:srgbClr val="FFFFFF"/>
              </a:solidFill>
              <a:effectLst/>
              <a:uLnTx/>
              <a:uFillTx/>
              <a:latin typeface="黑体"/>
              <a:ea typeface="黑体"/>
              <a:cs typeface="+mn-cs"/>
            </a:endParaRPr>
          </a:p>
        </p:txBody>
      </p:sp>
      <p:sp>
        <p:nvSpPr>
          <p:cNvPr id="21" name="AutoShape 26"/>
          <p:cNvSpPr>
            <a:spLocks noChangeArrowheads="1"/>
          </p:cNvSpPr>
          <p:nvPr/>
        </p:nvSpPr>
        <p:spPr bwMode="auto">
          <a:xfrm>
            <a:off x="1025944" y="4573970"/>
            <a:ext cx="2705548"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微软雅黑" pitchFamily="34" charset="-122"/>
                <a:ea typeface="黑体"/>
                <a:cs typeface="+mn-cs"/>
              </a:rPr>
              <a:t>完成项目及发表论文情况</a:t>
            </a:r>
          </a:p>
        </p:txBody>
      </p:sp>
      <p:sp>
        <p:nvSpPr>
          <p:cNvPr id="25" name="Rectangle 30">
            <a:extLst>
              <a:ext uri="{FF2B5EF4-FFF2-40B4-BE49-F238E27FC236}">
                <a16:creationId xmlns:a16="http://schemas.microsoft.com/office/drawing/2014/main" id="{59A0F7AE-A2AE-4800-805C-1896D9F61867}"/>
              </a:ext>
            </a:extLst>
          </p:cNvPr>
          <p:cNvSpPr>
            <a:spLocks noChangeArrowheads="1"/>
          </p:cNvSpPr>
          <p:nvPr/>
        </p:nvSpPr>
        <p:spPr bwMode="auto">
          <a:xfrm>
            <a:off x="493253" y="2622280"/>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26" name="Rectangle 31">
            <a:extLst>
              <a:ext uri="{FF2B5EF4-FFF2-40B4-BE49-F238E27FC236}">
                <a16:creationId xmlns:a16="http://schemas.microsoft.com/office/drawing/2014/main" id="{95652C4F-DAE1-4333-B5F5-7D68F1C97335}"/>
              </a:ext>
            </a:extLst>
          </p:cNvPr>
          <p:cNvSpPr>
            <a:spLocks noChangeArrowheads="1"/>
          </p:cNvSpPr>
          <p:nvPr/>
        </p:nvSpPr>
        <p:spPr bwMode="auto">
          <a:xfrm>
            <a:off x="493253" y="1824470"/>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27" name="Rectangle 33">
            <a:extLst>
              <a:ext uri="{FF2B5EF4-FFF2-40B4-BE49-F238E27FC236}">
                <a16:creationId xmlns:a16="http://schemas.microsoft.com/office/drawing/2014/main" id="{299881B8-E863-4095-A5A8-D9818B5D85B5}"/>
              </a:ext>
            </a:extLst>
          </p:cNvPr>
          <p:cNvSpPr>
            <a:spLocks noChangeArrowheads="1"/>
          </p:cNvSpPr>
          <p:nvPr/>
        </p:nvSpPr>
        <p:spPr bwMode="auto">
          <a:xfrm>
            <a:off x="493253" y="4209728"/>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31" name="AutoShape 6">
            <a:extLst>
              <a:ext uri="{FF2B5EF4-FFF2-40B4-BE49-F238E27FC236}">
                <a16:creationId xmlns:a16="http://schemas.microsoft.com/office/drawing/2014/main" id="{C1000EB5-4B67-44B7-A3F6-9D46B08CFBE1}"/>
              </a:ext>
            </a:extLst>
          </p:cNvPr>
          <p:cNvSpPr>
            <a:spLocks noChangeArrowheads="1"/>
          </p:cNvSpPr>
          <p:nvPr/>
        </p:nvSpPr>
        <p:spPr bwMode="auto">
          <a:xfrm>
            <a:off x="531353" y="140378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32" name="AutoShape 12">
            <a:extLst>
              <a:ext uri="{FF2B5EF4-FFF2-40B4-BE49-F238E27FC236}">
                <a16:creationId xmlns:a16="http://schemas.microsoft.com/office/drawing/2014/main" id="{C30C20F9-F8BF-4662-A8EB-555ECB61EE62}"/>
              </a:ext>
            </a:extLst>
          </p:cNvPr>
          <p:cNvSpPr>
            <a:spLocks noChangeArrowheads="1"/>
          </p:cNvSpPr>
          <p:nvPr/>
        </p:nvSpPr>
        <p:spPr bwMode="auto">
          <a:xfrm>
            <a:off x="531353" y="3789041"/>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0" i="1" u="none" strike="noStrike" kern="0" cap="none" spc="0" normalizeH="0" baseline="0" noProof="0">
              <a:ln>
                <a:noFill/>
              </a:ln>
              <a:solidFill>
                <a:sysClr val="windowText" lastClr="000000"/>
              </a:solidFill>
              <a:effectLst/>
              <a:uLnTx/>
              <a:uFillTx/>
              <a:latin typeface="微软雅黑" pitchFamily="34" charset="-122"/>
              <a:ea typeface="黑体"/>
              <a:cs typeface="+mn-cs"/>
            </a:endParaRPr>
          </a:p>
        </p:txBody>
      </p:sp>
      <p:sp>
        <p:nvSpPr>
          <p:cNvPr id="33" name="AutoShape 18">
            <a:extLst>
              <a:ext uri="{FF2B5EF4-FFF2-40B4-BE49-F238E27FC236}">
                <a16:creationId xmlns:a16="http://schemas.microsoft.com/office/drawing/2014/main" id="{75A3A319-A208-4887-904C-B7FB66D8F279}"/>
              </a:ext>
            </a:extLst>
          </p:cNvPr>
          <p:cNvSpPr>
            <a:spLocks noChangeArrowheads="1"/>
          </p:cNvSpPr>
          <p:nvPr/>
        </p:nvSpPr>
        <p:spPr bwMode="auto">
          <a:xfrm>
            <a:off x="531353" y="220000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34" name="WordArt 20">
            <a:extLst>
              <a:ext uri="{FF2B5EF4-FFF2-40B4-BE49-F238E27FC236}">
                <a16:creationId xmlns:a16="http://schemas.microsoft.com/office/drawing/2014/main" id="{B52D2FA2-89C6-4599-A1C6-5075F81D9489}"/>
              </a:ext>
            </a:extLst>
          </p:cNvPr>
          <p:cNvSpPr>
            <a:spLocks noChangeArrowheads="1" noChangeShapeType="1" noTextEdit="1"/>
          </p:cNvSpPr>
          <p:nvPr/>
        </p:nvSpPr>
        <p:spPr bwMode="auto">
          <a:xfrm>
            <a:off x="783763" y="1546660"/>
            <a:ext cx="120650" cy="282575"/>
          </a:xfrm>
          <a:prstGeom prst="rect">
            <a:avLst/>
          </a:prstGeom>
          <a:ln>
            <a:noFill/>
          </a:ln>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rPr>
              <a:t>1</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endParaRPr>
          </a:p>
        </p:txBody>
      </p:sp>
      <p:sp>
        <p:nvSpPr>
          <p:cNvPr id="35" name="WordArt 24">
            <a:extLst>
              <a:ext uri="{FF2B5EF4-FFF2-40B4-BE49-F238E27FC236}">
                <a16:creationId xmlns:a16="http://schemas.microsoft.com/office/drawing/2014/main" id="{8E5E6FA8-DFC2-44CA-857B-94A4C0B482CE}"/>
              </a:ext>
            </a:extLst>
          </p:cNvPr>
          <p:cNvSpPr>
            <a:spLocks noChangeArrowheads="1" noChangeShapeType="1" noTextEdit="1"/>
          </p:cNvSpPr>
          <p:nvPr/>
        </p:nvSpPr>
        <p:spPr bwMode="auto">
          <a:xfrm>
            <a:off x="779837" y="2321607"/>
            <a:ext cx="184150" cy="282575"/>
          </a:xfrm>
          <a:prstGeom prst="rect">
            <a:avLst/>
          </a:prstGeom>
          <a:ln>
            <a:noFill/>
          </a:ln>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rPr>
              <a:t>2</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endParaRPr>
          </a:p>
        </p:txBody>
      </p:sp>
      <p:sp>
        <p:nvSpPr>
          <p:cNvPr id="36" name="AutoShape 25">
            <a:extLst>
              <a:ext uri="{FF2B5EF4-FFF2-40B4-BE49-F238E27FC236}">
                <a16:creationId xmlns:a16="http://schemas.microsoft.com/office/drawing/2014/main" id="{0D063647-697F-49DC-9380-BDB1D1FB1AB6}"/>
              </a:ext>
            </a:extLst>
          </p:cNvPr>
          <p:cNvSpPr>
            <a:spLocks noChangeArrowheads="1"/>
          </p:cNvSpPr>
          <p:nvPr/>
        </p:nvSpPr>
        <p:spPr bwMode="auto">
          <a:xfrm>
            <a:off x="1025942" y="1403783"/>
            <a:ext cx="4982285"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黑体"/>
              <a:cs typeface="+mn-cs"/>
            </a:endParaRPr>
          </a:p>
        </p:txBody>
      </p:sp>
      <p:sp>
        <p:nvSpPr>
          <p:cNvPr id="37" name="AutoShape 29">
            <a:extLst>
              <a:ext uri="{FF2B5EF4-FFF2-40B4-BE49-F238E27FC236}">
                <a16:creationId xmlns:a16="http://schemas.microsoft.com/office/drawing/2014/main" id="{E214670F-F4A0-4CA4-82E2-0D0C71B6E2C1}"/>
              </a:ext>
            </a:extLst>
          </p:cNvPr>
          <p:cNvSpPr>
            <a:spLocks noChangeArrowheads="1"/>
          </p:cNvSpPr>
          <p:nvPr/>
        </p:nvSpPr>
        <p:spPr bwMode="auto">
          <a:xfrm>
            <a:off x="1025940" y="2200003"/>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solidFill>
                  <a:prstClr val="black"/>
                </a:solidFill>
                <a:latin typeface="微软雅黑" pitchFamily="34" charset="-122"/>
              </a:rPr>
              <a:t>国内外研究现状</a:t>
            </a:r>
          </a:p>
        </p:txBody>
      </p:sp>
      <p:sp>
        <p:nvSpPr>
          <p:cNvPr id="38" name="WordArt 24">
            <a:extLst>
              <a:ext uri="{FF2B5EF4-FFF2-40B4-BE49-F238E27FC236}">
                <a16:creationId xmlns:a16="http://schemas.microsoft.com/office/drawing/2014/main" id="{DDBCB72D-5335-4404-B2D8-62D7E982E4A7}"/>
              </a:ext>
            </a:extLst>
          </p:cNvPr>
          <p:cNvSpPr>
            <a:spLocks noChangeArrowheads="1" noChangeShapeType="1" noTextEdit="1"/>
          </p:cNvSpPr>
          <p:nvPr/>
        </p:nvSpPr>
        <p:spPr bwMode="auto">
          <a:xfrm>
            <a:off x="780588" y="3918970"/>
            <a:ext cx="184150" cy="282575"/>
          </a:xfrm>
          <a:prstGeom prst="rect">
            <a:avLst/>
          </a:prstGeom>
          <a:ln>
            <a:noFill/>
          </a:ln>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rPr>
              <a:t>4</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endParaRPr>
          </a:p>
        </p:txBody>
      </p:sp>
      <p:sp>
        <p:nvSpPr>
          <p:cNvPr id="39" name="AutoShape 28">
            <a:extLst>
              <a:ext uri="{FF2B5EF4-FFF2-40B4-BE49-F238E27FC236}">
                <a16:creationId xmlns:a16="http://schemas.microsoft.com/office/drawing/2014/main" id="{6CEEB101-3948-43AE-85EB-CD92ADA21C00}"/>
              </a:ext>
            </a:extLst>
          </p:cNvPr>
          <p:cNvSpPr>
            <a:spLocks noChangeArrowheads="1"/>
          </p:cNvSpPr>
          <p:nvPr/>
        </p:nvSpPr>
        <p:spPr bwMode="auto">
          <a:xfrm>
            <a:off x="1025942" y="3797772"/>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solidFill>
                  <a:prstClr val="black"/>
                </a:solidFill>
                <a:latin typeface="微软雅黑" pitchFamily="34" charset="-122"/>
              </a:rPr>
              <a:t>主要工作及成果</a:t>
            </a:r>
          </a:p>
        </p:txBody>
      </p:sp>
      <p:sp>
        <p:nvSpPr>
          <p:cNvPr id="40" name="AutoShape 28">
            <a:extLst>
              <a:ext uri="{FF2B5EF4-FFF2-40B4-BE49-F238E27FC236}">
                <a16:creationId xmlns:a16="http://schemas.microsoft.com/office/drawing/2014/main" id="{DE192D47-DCE6-4AAB-9251-C51C04DCBC89}"/>
              </a:ext>
            </a:extLst>
          </p:cNvPr>
          <p:cNvSpPr>
            <a:spLocks noChangeArrowheads="1"/>
          </p:cNvSpPr>
          <p:nvPr/>
        </p:nvSpPr>
        <p:spPr bwMode="auto">
          <a:xfrm>
            <a:off x="1064398" y="1415777"/>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latin typeface="微软雅黑" pitchFamily="34" charset="-122"/>
                <a:ea typeface="黑体"/>
              </a:rPr>
              <a:t>研究背景和意义</a:t>
            </a: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黑体"/>
              <a:cs typeface="+mn-cs"/>
            </a:endParaRPr>
          </a:p>
        </p:txBody>
      </p:sp>
      <p:sp>
        <p:nvSpPr>
          <p:cNvPr id="41" name="Rectangle 30">
            <a:extLst>
              <a:ext uri="{FF2B5EF4-FFF2-40B4-BE49-F238E27FC236}">
                <a16:creationId xmlns:a16="http://schemas.microsoft.com/office/drawing/2014/main" id="{B9AB3973-D2AE-40D4-8E2F-BB2AF9AB3A9D}"/>
              </a:ext>
            </a:extLst>
          </p:cNvPr>
          <p:cNvSpPr>
            <a:spLocks noChangeArrowheads="1"/>
          </p:cNvSpPr>
          <p:nvPr/>
        </p:nvSpPr>
        <p:spPr bwMode="auto">
          <a:xfrm>
            <a:off x="493253" y="3411972"/>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42" name="AutoShape 18">
            <a:extLst>
              <a:ext uri="{FF2B5EF4-FFF2-40B4-BE49-F238E27FC236}">
                <a16:creationId xmlns:a16="http://schemas.microsoft.com/office/drawing/2014/main" id="{EAC3D9A4-E91C-4438-A619-5C89C5435A14}"/>
              </a:ext>
            </a:extLst>
          </p:cNvPr>
          <p:cNvSpPr>
            <a:spLocks noChangeArrowheads="1"/>
          </p:cNvSpPr>
          <p:nvPr/>
        </p:nvSpPr>
        <p:spPr bwMode="auto">
          <a:xfrm>
            <a:off x="531353" y="2989695"/>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43" name="WordArt 24">
            <a:extLst>
              <a:ext uri="{FF2B5EF4-FFF2-40B4-BE49-F238E27FC236}">
                <a16:creationId xmlns:a16="http://schemas.microsoft.com/office/drawing/2014/main" id="{3BD6E4D3-F0A7-4060-88A7-46DA6A879E89}"/>
              </a:ext>
            </a:extLst>
          </p:cNvPr>
          <p:cNvSpPr>
            <a:spLocks noChangeArrowheads="1" noChangeShapeType="1" noTextEdit="1"/>
          </p:cNvSpPr>
          <p:nvPr/>
        </p:nvSpPr>
        <p:spPr bwMode="auto">
          <a:xfrm>
            <a:off x="779837" y="3120666"/>
            <a:ext cx="184150" cy="282575"/>
          </a:xfrm>
          <a:prstGeom prst="rect">
            <a:avLst/>
          </a:prstGeom>
          <a:ln>
            <a:noFill/>
          </a:ln>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rPr>
              <a:t>3</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endParaRPr>
          </a:p>
        </p:txBody>
      </p:sp>
      <p:sp>
        <p:nvSpPr>
          <p:cNvPr id="44" name="AutoShape 29">
            <a:extLst>
              <a:ext uri="{FF2B5EF4-FFF2-40B4-BE49-F238E27FC236}">
                <a16:creationId xmlns:a16="http://schemas.microsoft.com/office/drawing/2014/main" id="{DB45209E-D645-4645-8553-5578CA88D297}"/>
              </a:ext>
            </a:extLst>
          </p:cNvPr>
          <p:cNvSpPr>
            <a:spLocks noChangeArrowheads="1"/>
          </p:cNvSpPr>
          <p:nvPr/>
        </p:nvSpPr>
        <p:spPr bwMode="auto">
          <a:xfrm>
            <a:off x="1025940" y="2989695"/>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solidFill>
                  <a:prstClr val="black"/>
                </a:solidFill>
                <a:latin typeface="微软雅黑" pitchFamily="34" charset="-122"/>
              </a:rPr>
              <a:t>研究内容</a:t>
            </a:r>
          </a:p>
        </p:txBody>
      </p:sp>
      <p:sp>
        <p:nvSpPr>
          <p:cNvPr id="3" name="灯片编号占位符 2">
            <a:extLst>
              <a:ext uri="{FF2B5EF4-FFF2-40B4-BE49-F238E27FC236}">
                <a16:creationId xmlns:a16="http://schemas.microsoft.com/office/drawing/2014/main" id="{5F91C196-B397-423C-A7FA-A05D1CEB0A36}"/>
              </a:ext>
            </a:extLst>
          </p:cNvPr>
          <p:cNvSpPr>
            <a:spLocks noGrp="1"/>
          </p:cNvSpPr>
          <p:nvPr>
            <p:ph type="sldNum" sz="quarter" idx="10"/>
          </p:nvPr>
        </p:nvSpPr>
        <p:spPr/>
        <p:txBody>
          <a:bodyPr/>
          <a:lstStyle/>
          <a:p>
            <a:fld id="{6DE2FBD6-56D3-45DC-8484-A22812E13BA8}" type="slidenum">
              <a:rPr lang="zh-CN" altLang="en-US" smtClean="0"/>
              <a:pPr/>
              <a:t>48</a:t>
            </a:fld>
            <a:endParaRPr lang="zh-CN" altLang="en-US"/>
          </a:p>
        </p:txBody>
      </p:sp>
    </p:spTree>
    <p:extLst>
      <p:ext uri="{BB962C8B-B14F-4D97-AF65-F5344CB8AC3E}">
        <p14:creationId xmlns:p14="http://schemas.microsoft.com/office/powerpoint/2010/main" val="2587323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研究意义</a:t>
            </a:r>
          </a:p>
        </p:txBody>
      </p:sp>
      <p:sp>
        <p:nvSpPr>
          <p:cNvPr id="8" name="矩形 7">
            <a:extLst>
              <a:ext uri="{FF2B5EF4-FFF2-40B4-BE49-F238E27FC236}">
                <a16:creationId xmlns:a16="http://schemas.microsoft.com/office/drawing/2014/main" id="{C12AFDEF-499B-4210-9A23-512D5D69A1A5}"/>
              </a:ext>
            </a:extLst>
          </p:cNvPr>
          <p:cNvSpPr/>
          <p:nvPr/>
        </p:nvSpPr>
        <p:spPr>
          <a:xfrm>
            <a:off x="428596" y="1040875"/>
            <a:ext cx="7159980" cy="1951816"/>
          </a:xfrm>
          <a:prstGeom prst="rect">
            <a:avLst/>
          </a:prstGeom>
        </p:spPr>
        <p:txBody>
          <a:bodyPr wrap="square">
            <a:spAutoFit/>
          </a:bodyPr>
          <a:lstStyle/>
          <a:p>
            <a:pPr marL="342900" marR="0" lvl="0" indent="-342900" algn="just" defTabSz="914400" rtl="0" eaLnBrk="1" fontAlgn="auto" latinLnBrk="0" hangingPunct="1">
              <a:lnSpc>
                <a:spcPts val="2500"/>
              </a:lnSpc>
              <a:spcBef>
                <a:spcPts val="0"/>
              </a:spcBef>
              <a:spcAft>
                <a:spcPts val="100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应用场景</a:t>
            </a:r>
            <a:endPar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a:p>
            <a:pPr marL="0" marR="0" lvl="0" indent="0" algn="just" defTabSz="914400" rtl="0" eaLnBrk="1" fontAlgn="auto" latinLnBrk="0" hangingPunct="1">
              <a:lnSpc>
                <a:spcPts val="2500"/>
              </a:lnSpc>
              <a:spcBef>
                <a:spcPts val="0"/>
              </a:spcBef>
              <a:spcAft>
                <a:spcPts val="100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保障网络安全最大的挑战之一就是及时</a:t>
            </a:r>
            <a:r>
              <a:rPr kumimoji="0" lang="zh-CN" altLang="en-US" sz="1600" b="0"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mn-cs"/>
              </a:rPr>
              <a:t>发现漏洞</a:t>
            </a: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，而绝大部分安全漏洞和隐患都与主机属性息息相关。</a:t>
            </a:r>
            <a:endPar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a:p>
            <a:pPr marL="0" marR="0" lvl="0" indent="0" algn="just" defTabSz="914400" rtl="0" eaLnBrk="1" fontAlgn="auto" latinLnBrk="0" hangingPunct="1">
              <a:lnSpc>
                <a:spcPts val="2500"/>
              </a:lnSpc>
              <a:spcBef>
                <a:spcPts val="0"/>
              </a:spcBef>
              <a:spcAft>
                <a:spcPts val="100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此外，识别网络中主机的多维属性还可以帮助网络运营者有效地进行</a:t>
            </a:r>
            <a:r>
              <a:rPr kumimoji="0" lang="zh-CN" altLang="en-US" sz="1600" b="0"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mn-cs"/>
              </a:rPr>
              <a:t>网络管理</a:t>
            </a: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a:t>
            </a:r>
            <a:r>
              <a:rPr kumimoji="0" lang="zh-CN" altLang="en-US" sz="1600" b="0"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mn-cs"/>
              </a:rPr>
              <a:t>网络资源分配</a:t>
            </a: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以及</a:t>
            </a:r>
            <a:r>
              <a:rPr kumimoji="0" lang="zh-CN" altLang="en-US" sz="1600" b="0"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mn-cs"/>
              </a:rPr>
              <a:t>网络服务质量优化</a:t>
            </a: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a:t>
            </a:r>
          </a:p>
        </p:txBody>
      </p:sp>
      <p:sp>
        <p:nvSpPr>
          <p:cNvPr id="9" name="文本框 8">
            <a:extLst>
              <a:ext uri="{FF2B5EF4-FFF2-40B4-BE49-F238E27FC236}">
                <a16:creationId xmlns:a16="http://schemas.microsoft.com/office/drawing/2014/main" id="{ADB6C03F-8BD8-44D5-8B25-33A48CA2B797}"/>
              </a:ext>
            </a:extLst>
          </p:cNvPr>
          <p:cNvSpPr txBox="1"/>
          <p:nvPr/>
        </p:nvSpPr>
        <p:spPr>
          <a:xfrm>
            <a:off x="430481" y="3497673"/>
            <a:ext cx="7158095" cy="2036455"/>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100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研究难点</a:t>
            </a:r>
            <a:endPar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a:p>
            <a:pPr marL="360000" marR="0" lvl="0" indent="-342900" algn="just" defTabSz="914400" rtl="0" eaLnBrk="1" fontAlgn="auto" latinLnBrk="0" hangingPunct="1">
              <a:lnSpc>
                <a:spcPts val="2500"/>
              </a:lnSpc>
              <a:spcBef>
                <a:spcPts val="0"/>
              </a:spcBef>
              <a:spcAft>
                <a:spcPts val="1000"/>
              </a:spcAft>
              <a:buClrTx/>
              <a:buSzTx/>
              <a:buFont typeface="+mj-lt"/>
              <a:buAutoNum type="arabicPeriod"/>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如何在动态加密网络中识别</a:t>
            </a:r>
            <a:r>
              <a:rPr kumimoji="0" lang="zh-CN" altLang="en-US" sz="1600" b="0"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mn-cs"/>
              </a:rPr>
              <a:t>大规模</a:t>
            </a: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的主机属性</a:t>
            </a:r>
            <a:endPar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a:p>
            <a:pPr marL="360000" marR="0" lvl="0" indent="-342900" algn="just" defTabSz="914400" rtl="0" eaLnBrk="1" fontAlgn="auto" latinLnBrk="0" hangingPunct="1">
              <a:lnSpc>
                <a:spcPts val="2500"/>
              </a:lnSpc>
              <a:spcBef>
                <a:spcPts val="0"/>
              </a:spcBef>
              <a:spcAft>
                <a:spcPts val="1000"/>
              </a:spcAft>
              <a:buClrTx/>
              <a:buSzTx/>
              <a:buFont typeface="+mj-lt"/>
              <a:buAutoNum type="arabicPeriod"/>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如何在不降低性能的前提下，将当前研究成果应用到更</a:t>
            </a:r>
            <a:r>
              <a:rPr kumimoji="0" lang="zh-CN" altLang="en-US" sz="1600" b="0"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mn-cs"/>
              </a:rPr>
              <a:t>细粒度</a:t>
            </a: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的主机属性发现问题上</a:t>
            </a:r>
            <a:endPar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a:p>
            <a:pPr marL="360000" marR="0" lvl="0" indent="-342900" algn="just" defTabSz="914400" rtl="0" eaLnBrk="1" fontAlgn="auto" latinLnBrk="0" hangingPunct="1">
              <a:lnSpc>
                <a:spcPts val="2500"/>
              </a:lnSpc>
              <a:spcBef>
                <a:spcPts val="0"/>
              </a:spcBef>
              <a:spcAft>
                <a:spcPts val="1000"/>
              </a:spcAft>
              <a:buClrTx/>
              <a:buSzTx/>
              <a:buFont typeface="+mj-lt"/>
              <a:buAutoNum type="arabicPeriod"/>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如何利用</a:t>
            </a:r>
            <a:r>
              <a:rPr kumimoji="0" lang="zh-CN" altLang="en-US" sz="1600" b="0"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mn-cs"/>
              </a:rPr>
              <a:t>深度学习</a:t>
            </a: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自动挖掘加密流量中的主机属性信息</a:t>
            </a:r>
          </a:p>
        </p:txBody>
      </p:sp>
      <p:sp>
        <p:nvSpPr>
          <p:cNvPr id="3" name="灯片编号占位符 2">
            <a:extLst>
              <a:ext uri="{FF2B5EF4-FFF2-40B4-BE49-F238E27FC236}">
                <a16:creationId xmlns:a16="http://schemas.microsoft.com/office/drawing/2014/main" id="{97E2CA35-6CA1-4978-8AE9-C420A0A87212}"/>
              </a:ext>
            </a:extLst>
          </p:cNvPr>
          <p:cNvSpPr>
            <a:spLocks noGrp="1"/>
          </p:cNvSpPr>
          <p:nvPr>
            <p:ph type="sldNum" sz="quarter" idx="10"/>
          </p:nvPr>
        </p:nvSpPr>
        <p:spPr/>
        <p:txBody>
          <a:bodyPr/>
          <a:lstStyle/>
          <a:p>
            <a:fld id="{6DE2FBD6-56D3-45DC-8484-A22812E13BA8}" type="slidenum">
              <a:rPr lang="zh-CN" altLang="en-US" smtClean="0"/>
              <a:pPr/>
              <a:t>4</a:t>
            </a:fld>
            <a:endParaRPr lang="zh-CN" altLang="en-US"/>
          </a:p>
        </p:txBody>
      </p:sp>
    </p:spTree>
    <p:extLst>
      <p:ext uri="{BB962C8B-B14F-4D97-AF65-F5344CB8AC3E}">
        <p14:creationId xmlns:p14="http://schemas.microsoft.com/office/powerpoint/2010/main" val="387715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完成项目及发表论文情况</a:t>
            </a:r>
          </a:p>
        </p:txBody>
      </p:sp>
      <p:sp>
        <p:nvSpPr>
          <p:cNvPr id="3" name="文本框 2"/>
          <p:cNvSpPr txBox="1"/>
          <p:nvPr/>
        </p:nvSpPr>
        <p:spPr>
          <a:xfrm>
            <a:off x="428596" y="960584"/>
            <a:ext cx="8715404" cy="5314275"/>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已参与项目：</a:t>
            </a:r>
            <a:endPar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a:p>
            <a:pPr marL="468000" marR="0" lvl="0" indent="-285750" algn="l" defTabSz="914400" rtl="0" eaLnBrk="1" fontAlgn="auto" latinLnBrk="0" hangingPunct="1">
              <a:lnSpc>
                <a:spcPts val="3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协议解析示范应用（国家重点研发计划）</a:t>
            </a:r>
            <a:endPar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a:p>
            <a:pPr marL="468000" marR="0" lvl="0" indent="-285750" algn="l" defTabSz="914400" rtl="0" eaLnBrk="1" fontAlgn="auto" latinLnBrk="0" hangingPunct="1">
              <a:lnSpc>
                <a:spcPts val="3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基于协议头部字段特征识别加密流量中的主机属性</a:t>
            </a:r>
            <a:endPar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a:p>
            <a:pPr marL="468000" marR="0" lvl="0" indent="-285750" algn="l" defTabSz="914400" rtl="0" eaLnBrk="1" fontAlgn="auto" latinLnBrk="0" hangingPunct="1">
              <a:lnSpc>
                <a:spcPts val="3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TLS</a:t>
            </a: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代理节点发现</a:t>
            </a:r>
            <a:endPar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a:p>
            <a:pPr marL="468000" marR="0" lvl="0" indent="-285750" algn="l" defTabSz="914400" rtl="0" eaLnBrk="1" fontAlgn="auto" latinLnBrk="0" hangingPunct="1">
              <a:lnSpc>
                <a:spcPts val="3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a:cs typeface="+mn-cs"/>
              </a:rPr>
              <a:t>特定</a:t>
            </a: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黑体"/>
                <a:cs typeface="+mn-cs"/>
              </a:rPr>
              <a:t>app</a:t>
            </a: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a:cs typeface="+mn-cs"/>
              </a:rPr>
              <a:t>流量数据包分析课题</a:t>
            </a:r>
            <a:endPar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a:p>
            <a:pPr marL="285750" marR="0" lvl="0" indent="-285750" algn="l" defTabSz="914400" rtl="0" eaLnBrk="1" fontAlgn="auto" latinLnBrk="0" hangingPunct="1">
              <a:lnSpc>
                <a:spcPct val="150000"/>
              </a:lnSpc>
              <a:spcBef>
                <a:spcPts val="200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已发表论文：</a:t>
            </a:r>
            <a:endPar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a:p>
            <a:pPr marL="468000" marR="0" lvl="0" indent="-285750" algn="l" defTabSz="914400" rtl="0" eaLnBrk="1" fontAlgn="auto" latinLnBrk="0" hangingPunct="1">
              <a:lnSpc>
                <a:spcPts val="3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名称：</a:t>
            </a: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Identify OS from encrypted traffic with TCP IP stack fingerprinting</a:t>
            </a:r>
          </a:p>
          <a:p>
            <a:pPr marL="468000" marR="0" lvl="0" indent="-285750" algn="l" defTabSz="914400" rtl="0" eaLnBrk="1" fontAlgn="auto" latinLnBrk="0" hangingPunct="1">
              <a:lnSpc>
                <a:spcPts val="3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会议：</a:t>
            </a: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IPCCC 2019</a:t>
            </a:r>
          </a:p>
          <a:p>
            <a:pPr marL="468000" marR="0" lvl="0" indent="-285750" algn="l" defTabSz="914400" rtl="0" eaLnBrk="1" fontAlgn="auto" latinLnBrk="0" hangingPunct="1">
              <a:lnSpc>
                <a:spcPts val="3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作者：</a:t>
            </a:r>
            <a:r>
              <a:rPr kumimoji="0" lang="zh-CN" altLang="en-US" sz="1600" b="0"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mn-cs"/>
              </a:rPr>
              <a:t>范鑫磊</a:t>
            </a:r>
            <a:r>
              <a:rPr kumimoji="0" lang="zh-CN" altLang="en-US" sz="16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a:t>
            </a: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苟高鹏，康翠翠，石俊峥，熊刚</a:t>
            </a:r>
            <a:endPar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a:p>
            <a:pPr marL="285750" marR="0" lvl="0" indent="-285750" algn="l" defTabSz="914400" rtl="0" eaLnBrk="1" fontAlgn="auto" latinLnBrk="0" hangingPunct="1">
              <a:lnSpc>
                <a:spcPct val="150000"/>
              </a:lnSpc>
              <a:spcBef>
                <a:spcPts val="2000"/>
              </a:spcBef>
              <a:spcAft>
                <a:spcPts val="0"/>
              </a:spcAft>
              <a:buClrTx/>
              <a:buSzTx/>
              <a:buFont typeface="Wingdings" panose="05000000000000000000" pitchFamily="2" charset="2"/>
              <a:buChar char="p"/>
              <a:tabLst/>
              <a:defRPr/>
            </a:pPr>
            <a:r>
              <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已申请专利：</a:t>
            </a:r>
            <a:endPar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a:p>
            <a:pPr marL="468000" marR="0" lvl="0" indent="-285750" algn="l" defTabSz="914400" rtl="0" eaLnBrk="1" fontAlgn="auto" latinLnBrk="0" hangingPunct="1">
              <a:lnSpc>
                <a:spcPts val="3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名称：</a:t>
            </a: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a:t>
            </a: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一种基于</a:t>
            </a: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TCP/IP</a:t>
            </a: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协议栈指纹的操作系统被动识别方法</a:t>
            </a: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a:t>
            </a:r>
          </a:p>
          <a:p>
            <a:pPr marL="468000" marR="0" lvl="0" indent="-285750" algn="l" defTabSz="914400" rtl="0" eaLnBrk="1" fontAlgn="auto" latinLnBrk="0" hangingPunct="1">
              <a:lnSpc>
                <a:spcPts val="3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申请号：</a:t>
            </a: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2019110864741</a:t>
            </a:r>
            <a:endPar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4" name="灯片编号占位符 3">
            <a:extLst>
              <a:ext uri="{FF2B5EF4-FFF2-40B4-BE49-F238E27FC236}">
                <a16:creationId xmlns:a16="http://schemas.microsoft.com/office/drawing/2014/main" id="{6C460F09-8090-4349-BBB0-BADB6D705742}"/>
              </a:ext>
            </a:extLst>
          </p:cNvPr>
          <p:cNvSpPr>
            <a:spLocks noGrp="1"/>
          </p:cNvSpPr>
          <p:nvPr>
            <p:ph type="sldNum" sz="quarter" idx="10"/>
          </p:nvPr>
        </p:nvSpPr>
        <p:spPr/>
        <p:txBody>
          <a:bodyPr/>
          <a:lstStyle/>
          <a:p>
            <a:fld id="{6DE2FBD6-56D3-45DC-8484-A22812E13BA8}" type="slidenum">
              <a:rPr lang="zh-CN" altLang="en-US" smtClean="0"/>
              <a:pPr/>
              <a:t>49</a:t>
            </a:fld>
            <a:endParaRPr lang="zh-CN" altLang="en-US"/>
          </a:p>
        </p:txBody>
      </p:sp>
    </p:spTree>
    <p:extLst>
      <p:ext uri="{BB962C8B-B14F-4D97-AF65-F5344CB8AC3E}">
        <p14:creationId xmlns:p14="http://schemas.microsoft.com/office/powerpoint/2010/main" val="3793841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59832" y="3284984"/>
            <a:ext cx="33123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Helvetica"/>
                <a:ea typeface="黑体"/>
                <a:cs typeface="+mn-cs"/>
              </a:rPr>
              <a:t>欢迎各位老师批评指正！</a:t>
            </a:r>
          </a:p>
        </p:txBody>
      </p:sp>
    </p:spTree>
    <p:extLst>
      <p:ext uri="{BB962C8B-B14F-4D97-AF65-F5344CB8AC3E}">
        <p14:creationId xmlns:p14="http://schemas.microsoft.com/office/powerpoint/2010/main" val="585483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6" name="Rectangle 32"/>
          <p:cNvSpPr>
            <a:spLocks noChangeArrowheads="1"/>
          </p:cNvSpPr>
          <p:nvPr/>
        </p:nvSpPr>
        <p:spPr bwMode="auto">
          <a:xfrm>
            <a:off x="493253" y="2626746"/>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10" name="AutoShape 9"/>
          <p:cNvSpPr>
            <a:spLocks noChangeArrowheads="1"/>
          </p:cNvSpPr>
          <p:nvPr/>
        </p:nvSpPr>
        <p:spPr bwMode="auto">
          <a:xfrm>
            <a:off x="531353" y="2206056"/>
            <a:ext cx="6048375" cy="533400"/>
          </a:xfrm>
          <a:prstGeom prst="roundRect">
            <a:avLst>
              <a:gd name="adj" fmla="val 16667"/>
            </a:avLst>
          </a:prstGeom>
          <a:solidFill>
            <a:srgbClr val="005BAC"/>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14" name="AutoShape 19"/>
          <p:cNvSpPr>
            <a:spLocks noChangeArrowheads="1"/>
          </p:cNvSpPr>
          <p:nvPr/>
        </p:nvSpPr>
        <p:spPr bwMode="auto">
          <a:xfrm>
            <a:off x="2861520" y="2352777"/>
            <a:ext cx="431800" cy="215900"/>
          </a:xfrm>
          <a:prstGeom prst="leftArrow">
            <a:avLst>
              <a:gd name="adj1" fmla="val 50278"/>
              <a:gd name="adj2" fmla="val 72731"/>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16" name="WordArt 21"/>
          <p:cNvSpPr>
            <a:spLocks noChangeArrowheads="1" noChangeShapeType="1" noTextEdit="1"/>
          </p:cNvSpPr>
          <p:nvPr/>
        </p:nvSpPr>
        <p:spPr bwMode="auto">
          <a:xfrm>
            <a:off x="780588" y="2321946"/>
            <a:ext cx="184150" cy="282575"/>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FFFFFF"/>
                  </a:solidFill>
                  <a:round/>
                  <a:headEnd/>
                  <a:tailEnd/>
                </a:ln>
                <a:solidFill>
                  <a:srgbClr val="FFFFFF"/>
                </a:solidFill>
                <a:effectLst/>
                <a:uLnTx/>
                <a:uFillTx/>
                <a:latin typeface="黑体"/>
                <a:ea typeface="黑体"/>
                <a:cs typeface="+mn-cs"/>
              </a:rPr>
              <a:t>2</a:t>
            </a:r>
            <a:endParaRPr kumimoji="0" lang="zh-CN" altLang="en-US" sz="3600" b="0" i="0" u="none" strike="noStrike" kern="10" cap="none" spc="0" normalizeH="0" baseline="0" noProof="0" dirty="0">
              <a:ln w="3175">
                <a:solidFill>
                  <a:srgbClr val="FFFFFF"/>
                </a:solidFill>
                <a:round/>
                <a:headEnd/>
                <a:tailEnd/>
              </a:ln>
              <a:solidFill>
                <a:srgbClr val="FFFFFF"/>
              </a:solidFill>
              <a:effectLst/>
              <a:uLnTx/>
              <a:uFillTx/>
              <a:latin typeface="黑体"/>
              <a:ea typeface="黑体"/>
              <a:cs typeface="+mn-cs"/>
            </a:endParaRPr>
          </a:p>
        </p:txBody>
      </p:sp>
      <p:sp>
        <p:nvSpPr>
          <p:cNvPr id="21" name="AutoShape 26"/>
          <p:cNvSpPr>
            <a:spLocks noChangeArrowheads="1"/>
          </p:cNvSpPr>
          <p:nvPr/>
        </p:nvSpPr>
        <p:spPr bwMode="auto">
          <a:xfrm>
            <a:off x="1025944" y="2194027"/>
            <a:ext cx="2705548"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defRPr/>
            </a:pPr>
            <a:r>
              <a:rPr lang="zh-CN" altLang="en-US" kern="0" dirty="0">
                <a:solidFill>
                  <a:srgbClr val="FFFFFF"/>
                </a:solidFill>
                <a:latin typeface="微软雅黑" pitchFamily="34" charset="-122"/>
              </a:rPr>
              <a:t>国内外研究现状</a:t>
            </a:r>
          </a:p>
        </p:txBody>
      </p:sp>
      <p:sp>
        <p:nvSpPr>
          <p:cNvPr id="25" name="Rectangle 33">
            <a:extLst>
              <a:ext uri="{FF2B5EF4-FFF2-40B4-BE49-F238E27FC236}">
                <a16:creationId xmlns:a16="http://schemas.microsoft.com/office/drawing/2014/main" id="{9CD9DA94-A089-41DC-AA0B-141100C0A859}"/>
              </a:ext>
            </a:extLst>
          </p:cNvPr>
          <p:cNvSpPr>
            <a:spLocks noChangeArrowheads="1"/>
          </p:cNvSpPr>
          <p:nvPr/>
        </p:nvSpPr>
        <p:spPr bwMode="auto">
          <a:xfrm>
            <a:off x="493253" y="4209728"/>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26" name="Rectangle 34">
            <a:extLst>
              <a:ext uri="{FF2B5EF4-FFF2-40B4-BE49-F238E27FC236}">
                <a16:creationId xmlns:a16="http://schemas.microsoft.com/office/drawing/2014/main" id="{8C84F4B8-8F68-4D30-82DA-135E158EE94E}"/>
              </a:ext>
            </a:extLst>
          </p:cNvPr>
          <p:cNvSpPr>
            <a:spLocks noChangeArrowheads="1"/>
          </p:cNvSpPr>
          <p:nvPr/>
        </p:nvSpPr>
        <p:spPr bwMode="auto">
          <a:xfrm>
            <a:off x="493253" y="4997836"/>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27" name="AutoShape 12">
            <a:extLst>
              <a:ext uri="{FF2B5EF4-FFF2-40B4-BE49-F238E27FC236}">
                <a16:creationId xmlns:a16="http://schemas.microsoft.com/office/drawing/2014/main" id="{DC6EDFA6-DBD7-4C43-8895-2C9D4A4D6949}"/>
              </a:ext>
            </a:extLst>
          </p:cNvPr>
          <p:cNvSpPr>
            <a:spLocks noChangeArrowheads="1"/>
          </p:cNvSpPr>
          <p:nvPr/>
        </p:nvSpPr>
        <p:spPr bwMode="auto">
          <a:xfrm>
            <a:off x="531353" y="3789041"/>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0" i="1" u="none" strike="noStrike" kern="0" cap="none" spc="0" normalizeH="0" baseline="0" noProof="0">
              <a:ln>
                <a:noFill/>
              </a:ln>
              <a:solidFill>
                <a:sysClr val="windowText" lastClr="000000"/>
              </a:solidFill>
              <a:effectLst/>
              <a:uLnTx/>
              <a:uFillTx/>
              <a:latin typeface="微软雅黑" pitchFamily="34" charset="-122"/>
              <a:ea typeface="黑体"/>
              <a:cs typeface="+mn-cs"/>
            </a:endParaRPr>
          </a:p>
        </p:txBody>
      </p:sp>
      <p:sp>
        <p:nvSpPr>
          <p:cNvPr id="31" name="AutoShape 15">
            <a:extLst>
              <a:ext uri="{FF2B5EF4-FFF2-40B4-BE49-F238E27FC236}">
                <a16:creationId xmlns:a16="http://schemas.microsoft.com/office/drawing/2014/main" id="{B97CB225-6426-4C4A-BB3F-965C7B238BE5}"/>
              </a:ext>
            </a:extLst>
          </p:cNvPr>
          <p:cNvSpPr>
            <a:spLocks noChangeArrowheads="1"/>
          </p:cNvSpPr>
          <p:nvPr/>
        </p:nvSpPr>
        <p:spPr bwMode="auto">
          <a:xfrm>
            <a:off x="531353" y="4577146"/>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32" name="WordArt 23">
            <a:extLst>
              <a:ext uri="{FF2B5EF4-FFF2-40B4-BE49-F238E27FC236}">
                <a16:creationId xmlns:a16="http://schemas.microsoft.com/office/drawing/2014/main" id="{913EE006-D3DB-4FCB-BE43-41B974E713F9}"/>
              </a:ext>
            </a:extLst>
          </p:cNvPr>
          <p:cNvSpPr>
            <a:spLocks noChangeArrowheads="1" noChangeShapeType="1" noTextEdit="1"/>
          </p:cNvSpPr>
          <p:nvPr/>
        </p:nvSpPr>
        <p:spPr bwMode="auto">
          <a:xfrm>
            <a:off x="779837" y="4725507"/>
            <a:ext cx="184150" cy="282575"/>
          </a:xfrm>
          <a:prstGeom prst="rect">
            <a:avLst/>
          </a:prstGeom>
          <a:ln>
            <a:noFill/>
          </a:ln>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rPr>
              <a:t>5</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endParaRPr>
          </a:p>
        </p:txBody>
      </p:sp>
      <p:sp>
        <p:nvSpPr>
          <p:cNvPr id="33" name="AutoShape 28">
            <a:extLst>
              <a:ext uri="{FF2B5EF4-FFF2-40B4-BE49-F238E27FC236}">
                <a16:creationId xmlns:a16="http://schemas.microsoft.com/office/drawing/2014/main" id="{365CCB54-A685-4590-91E3-963D4F947020}"/>
              </a:ext>
            </a:extLst>
          </p:cNvPr>
          <p:cNvSpPr>
            <a:spLocks noChangeArrowheads="1"/>
          </p:cNvSpPr>
          <p:nvPr/>
        </p:nvSpPr>
        <p:spPr bwMode="auto">
          <a:xfrm>
            <a:off x="1025941" y="4600092"/>
            <a:ext cx="2915969"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itchFamily="34" charset="-122"/>
                <a:ea typeface="黑体"/>
                <a:cs typeface="+mn-cs"/>
              </a:rPr>
              <a:t>完成项目及发表论文情况</a:t>
            </a:r>
          </a:p>
        </p:txBody>
      </p:sp>
      <p:sp>
        <p:nvSpPr>
          <p:cNvPr id="34" name="WordArt 24">
            <a:extLst>
              <a:ext uri="{FF2B5EF4-FFF2-40B4-BE49-F238E27FC236}">
                <a16:creationId xmlns:a16="http://schemas.microsoft.com/office/drawing/2014/main" id="{82509837-7A61-43EA-A543-72E66D20CAF8}"/>
              </a:ext>
            </a:extLst>
          </p:cNvPr>
          <p:cNvSpPr>
            <a:spLocks noChangeArrowheads="1" noChangeShapeType="1" noTextEdit="1"/>
          </p:cNvSpPr>
          <p:nvPr/>
        </p:nvSpPr>
        <p:spPr bwMode="auto">
          <a:xfrm>
            <a:off x="780588" y="3918970"/>
            <a:ext cx="184150" cy="282575"/>
          </a:xfrm>
          <a:prstGeom prst="rect">
            <a:avLst/>
          </a:prstGeom>
          <a:ln>
            <a:noFill/>
          </a:ln>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rPr>
              <a:t>4</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endParaRPr>
          </a:p>
        </p:txBody>
      </p:sp>
      <p:sp>
        <p:nvSpPr>
          <p:cNvPr id="35" name="AutoShape 28">
            <a:extLst>
              <a:ext uri="{FF2B5EF4-FFF2-40B4-BE49-F238E27FC236}">
                <a16:creationId xmlns:a16="http://schemas.microsoft.com/office/drawing/2014/main" id="{DF022C29-24EC-4389-8374-DE876237A0DD}"/>
              </a:ext>
            </a:extLst>
          </p:cNvPr>
          <p:cNvSpPr>
            <a:spLocks noChangeArrowheads="1"/>
          </p:cNvSpPr>
          <p:nvPr/>
        </p:nvSpPr>
        <p:spPr bwMode="auto">
          <a:xfrm>
            <a:off x="1025942" y="3797772"/>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solidFill>
                  <a:prstClr val="black"/>
                </a:solidFill>
                <a:latin typeface="微软雅黑" pitchFamily="34" charset="-122"/>
              </a:rPr>
              <a:t>主要工作及成果</a:t>
            </a:r>
          </a:p>
        </p:txBody>
      </p:sp>
      <p:sp>
        <p:nvSpPr>
          <p:cNvPr id="36" name="Rectangle 30">
            <a:extLst>
              <a:ext uri="{FF2B5EF4-FFF2-40B4-BE49-F238E27FC236}">
                <a16:creationId xmlns:a16="http://schemas.microsoft.com/office/drawing/2014/main" id="{570D3684-B7B4-438D-90CD-C2CF5C5E4BB6}"/>
              </a:ext>
            </a:extLst>
          </p:cNvPr>
          <p:cNvSpPr>
            <a:spLocks noChangeArrowheads="1"/>
          </p:cNvSpPr>
          <p:nvPr/>
        </p:nvSpPr>
        <p:spPr bwMode="auto">
          <a:xfrm>
            <a:off x="493253" y="3411972"/>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37" name="AutoShape 18">
            <a:extLst>
              <a:ext uri="{FF2B5EF4-FFF2-40B4-BE49-F238E27FC236}">
                <a16:creationId xmlns:a16="http://schemas.microsoft.com/office/drawing/2014/main" id="{0D6A94E6-82B9-4603-889F-4A20F14038EA}"/>
              </a:ext>
            </a:extLst>
          </p:cNvPr>
          <p:cNvSpPr>
            <a:spLocks noChangeArrowheads="1"/>
          </p:cNvSpPr>
          <p:nvPr/>
        </p:nvSpPr>
        <p:spPr bwMode="auto">
          <a:xfrm>
            <a:off x="531353" y="2989695"/>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38" name="WordArt 24">
            <a:extLst>
              <a:ext uri="{FF2B5EF4-FFF2-40B4-BE49-F238E27FC236}">
                <a16:creationId xmlns:a16="http://schemas.microsoft.com/office/drawing/2014/main" id="{C473D423-AA06-4204-A02B-A197123782D4}"/>
              </a:ext>
            </a:extLst>
          </p:cNvPr>
          <p:cNvSpPr>
            <a:spLocks noChangeArrowheads="1" noChangeShapeType="1" noTextEdit="1"/>
          </p:cNvSpPr>
          <p:nvPr/>
        </p:nvSpPr>
        <p:spPr bwMode="auto">
          <a:xfrm>
            <a:off x="779837" y="3120666"/>
            <a:ext cx="184150" cy="282575"/>
          </a:xfrm>
          <a:prstGeom prst="rect">
            <a:avLst/>
          </a:prstGeom>
          <a:ln>
            <a:noFill/>
          </a:ln>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rPr>
              <a:t>3</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endParaRPr>
          </a:p>
        </p:txBody>
      </p:sp>
      <p:sp>
        <p:nvSpPr>
          <p:cNvPr id="39" name="AutoShape 29">
            <a:extLst>
              <a:ext uri="{FF2B5EF4-FFF2-40B4-BE49-F238E27FC236}">
                <a16:creationId xmlns:a16="http://schemas.microsoft.com/office/drawing/2014/main" id="{83E29B0C-EA45-4C71-A126-01BC468F1C78}"/>
              </a:ext>
            </a:extLst>
          </p:cNvPr>
          <p:cNvSpPr>
            <a:spLocks noChangeArrowheads="1"/>
          </p:cNvSpPr>
          <p:nvPr/>
        </p:nvSpPr>
        <p:spPr bwMode="auto">
          <a:xfrm>
            <a:off x="1025940" y="2989695"/>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lvl="1"/>
            <a:r>
              <a:rPr lang="zh-CN" altLang="en-US" dirty="0">
                <a:solidFill>
                  <a:prstClr val="black"/>
                </a:solidFill>
                <a:latin typeface="微软雅黑" pitchFamily="34" charset="-122"/>
              </a:rPr>
              <a:t>研究内容</a:t>
            </a:r>
          </a:p>
        </p:txBody>
      </p:sp>
      <p:sp>
        <p:nvSpPr>
          <p:cNvPr id="40" name="Rectangle 31">
            <a:extLst>
              <a:ext uri="{FF2B5EF4-FFF2-40B4-BE49-F238E27FC236}">
                <a16:creationId xmlns:a16="http://schemas.microsoft.com/office/drawing/2014/main" id="{62D42955-AFB3-4747-8A13-8909E6A7C1A7}"/>
              </a:ext>
            </a:extLst>
          </p:cNvPr>
          <p:cNvSpPr>
            <a:spLocks noChangeArrowheads="1"/>
          </p:cNvSpPr>
          <p:nvPr/>
        </p:nvSpPr>
        <p:spPr bwMode="auto">
          <a:xfrm>
            <a:off x="493253" y="1824470"/>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41" name="AutoShape 6">
            <a:extLst>
              <a:ext uri="{FF2B5EF4-FFF2-40B4-BE49-F238E27FC236}">
                <a16:creationId xmlns:a16="http://schemas.microsoft.com/office/drawing/2014/main" id="{B432DA96-C2AF-43AF-8540-99D05CB5E1A4}"/>
              </a:ext>
            </a:extLst>
          </p:cNvPr>
          <p:cNvSpPr>
            <a:spLocks noChangeArrowheads="1"/>
          </p:cNvSpPr>
          <p:nvPr/>
        </p:nvSpPr>
        <p:spPr bwMode="auto">
          <a:xfrm>
            <a:off x="531353" y="140378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42" name="WordArt 20">
            <a:extLst>
              <a:ext uri="{FF2B5EF4-FFF2-40B4-BE49-F238E27FC236}">
                <a16:creationId xmlns:a16="http://schemas.microsoft.com/office/drawing/2014/main" id="{BE76B6C6-3BB3-4E8B-96E1-A0FDE51B646C}"/>
              </a:ext>
            </a:extLst>
          </p:cNvPr>
          <p:cNvSpPr>
            <a:spLocks noChangeArrowheads="1" noChangeShapeType="1" noTextEdit="1"/>
          </p:cNvSpPr>
          <p:nvPr/>
        </p:nvSpPr>
        <p:spPr bwMode="auto">
          <a:xfrm>
            <a:off x="783763" y="1546660"/>
            <a:ext cx="120650" cy="282575"/>
          </a:xfrm>
          <a:prstGeom prst="rect">
            <a:avLst/>
          </a:prstGeom>
          <a:ln>
            <a:noFill/>
          </a:ln>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rPr>
              <a:t>1</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endParaRPr>
          </a:p>
        </p:txBody>
      </p:sp>
      <p:sp>
        <p:nvSpPr>
          <p:cNvPr id="43" name="AutoShape 25">
            <a:extLst>
              <a:ext uri="{FF2B5EF4-FFF2-40B4-BE49-F238E27FC236}">
                <a16:creationId xmlns:a16="http://schemas.microsoft.com/office/drawing/2014/main" id="{E00D1248-DE1F-4100-892D-FA2C8191E178}"/>
              </a:ext>
            </a:extLst>
          </p:cNvPr>
          <p:cNvSpPr>
            <a:spLocks noChangeArrowheads="1"/>
          </p:cNvSpPr>
          <p:nvPr/>
        </p:nvSpPr>
        <p:spPr bwMode="auto">
          <a:xfrm>
            <a:off x="1025942" y="1403783"/>
            <a:ext cx="4982285"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黑体"/>
              <a:cs typeface="+mn-cs"/>
            </a:endParaRPr>
          </a:p>
        </p:txBody>
      </p:sp>
      <p:sp>
        <p:nvSpPr>
          <p:cNvPr id="44" name="AutoShape 28">
            <a:extLst>
              <a:ext uri="{FF2B5EF4-FFF2-40B4-BE49-F238E27FC236}">
                <a16:creationId xmlns:a16="http://schemas.microsoft.com/office/drawing/2014/main" id="{1A43CF90-B43B-462F-9458-9927BDF273D8}"/>
              </a:ext>
            </a:extLst>
          </p:cNvPr>
          <p:cNvSpPr>
            <a:spLocks noChangeArrowheads="1"/>
          </p:cNvSpPr>
          <p:nvPr/>
        </p:nvSpPr>
        <p:spPr bwMode="auto">
          <a:xfrm>
            <a:off x="1064398" y="1415777"/>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latin typeface="微软雅黑" pitchFamily="34" charset="-122"/>
                <a:ea typeface="黑体"/>
              </a:rPr>
              <a:t>研究背景和意义</a:t>
            </a: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黑体"/>
              <a:cs typeface="+mn-cs"/>
            </a:endParaRPr>
          </a:p>
        </p:txBody>
      </p:sp>
      <p:sp>
        <p:nvSpPr>
          <p:cNvPr id="3" name="灯片编号占位符 2">
            <a:extLst>
              <a:ext uri="{FF2B5EF4-FFF2-40B4-BE49-F238E27FC236}">
                <a16:creationId xmlns:a16="http://schemas.microsoft.com/office/drawing/2014/main" id="{2EA24F79-8753-4FCC-B6AE-EBB501759855}"/>
              </a:ext>
            </a:extLst>
          </p:cNvPr>
          <p:cNvSpPr>
            <a:spLocks noGrp="1"/>
          </p:cNvSpPr>
          <p:nvPr>
            <p:ph type="sldNum" sz="quarter" idx="10"/>
          </p:nvPr>
        </p:nvSpPr>
        <p:spPr/>
        <p:txBody>
          <a:bodyPr/>
          <a:lstStyle/>
          <a:p>
            <a:fld id="{6DE2FBD6-56D3-45DC-8484-A22812E13BA8}" type="slidenum">
              <a:rPr lang="zh-CN" altLang="en-US" smtClean="0"/>
              <a:pPr/>
              <a:t>5</a:t>
            </a:fld>
            <a:endParaRPr lang="zh-CN" altLang="en-US"/>
          </a:p>
        </p:txBody>
      </p:sp>
    </p:spTree>
    <p:extLst>
      <p:ext uri="{BB962C8B-B14F-4D97-AF65-F5344CB8AC3E}">
        <p14:creationId xmlns:p14="http://schemas.microsoft.com/office/powerpoint/2010/main" val="2533622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国内外研究现状</a:t>
            </a:r>
          </a:p>
        </p:txBody>
      </p:sp>
      <p:graphicFrame>
        <p:nvGraphicFramePr>
          <p:cNvPr id="3" name="表格 2">
            <a:extLst>
              <a:ext uri="{FF2B5EF4-FFF2-40B4-BE49-F238E27FC236}">
                <a16:creationId xmlns:a16="http://schemas.microsoft.com/office/drawing/2014/main" id="{B683D323-E4AC-4787-A8B5-519518BCD967}"/>
              </a:ext>
            </a:extLst>
          </p:cNvPr>
          <p:cNvGraphicFramePr>
            <a:graphicFrameLocks noGrp="1"/>
          </p:cNvGraphicFramePr>
          <p:nvPr/>
        </p:nvGraphicFramePr>
        <p:xfrm>
          <a:off x="292494" y="927370"/>
          <a:ext cx="8559012" cy="5650587"/>
        </p:xfrm>
        <a:graphic>
          <a:graphicData uri="http://schemas.openxmlformats.org/drawingml/2006/table">
            <a:tbl>
              <a:tblPr firstRow="1" bandRow="1">
                <a:tableStyleId>{7DF18680-E054-41AD-8BC1-D1AEF772440D}</a:tableStyleId>
              </a:tblPr>
              <a:tblGrid>
                <a:gridCol w="1203611">
                  <a:extLst>
                    <a:ext uri="{9D8B030D-6E8A-4147-A177-3AD203B41FA5}">
                      <a16:colId xmlns:a16="http://schemas.microsoft.com/office/drawing/2014/main" val="307018674"/>
                    </a:ext>
                  </a:extLst>
                </a:gridCol>
                <a:gridCol w="1203611">
                  <a:extLst>
                    <a:ext uri="{9D8B030D-6E8A-4147-A177-3AD203B41FA5}">
                      <a16:colId xmlns:a16="http://schemas.microsoft.com/office/drawing/2014/main" val="1275853153"/>
                    </a:ext>
                  </a:extLst>
                </a:gridCol>
                <a:gridCol w="1538797">
                  <a:extLst>
                    <a:ext uri="{9D8B030D-6E8A-4147-A177-3AD203B41FA5}">
                      <a16:colId xmlns:a16="http://schemas.microsoft.com/office/drawing/2014/main" val="3389915154"/>
                    </a:ext>
                  </a:extLst>
                </a:gridCol>
                <a:gridCol w="1344706">
                  <a:extLst>
                    <a:ext uri="{9D8B030D-6E8A-4147-A177-3AD203B41FA5}">
                      <a16:colId xmlns:a16="http://schemas.microsoft.com/office/drawing/2014/main" val="4167140518"/>
                    </a:ext>
                  </a:extLst>
                </a:gridCol>
                <a:gridCol w="1745295">
                  <a:extLst>
                    <a:ext uri="{9D8B030D-6E8A-4147-A177-3AD203B41FA5}">
                      <a16:colId xmlns:a16="http://schemas.microsoft.com/office/drawing/2014/main" val="1685178733"/>
                    </a:ext>
                  </a:extLst>
                </a:gridCol>
                <a:gridCol w="1522992">
                  <a:extLst>
                    <a:ext uri="{9D8B030D-6E8A-4147-A177-3AD203B41FA5}">
                      <a16:colId xmlns:a16="http://schemas.microsoft.com/office/drawing/2014/main" val="2184881030"/>
                    </a:ext>
                  </a:extLst>
                </a:gridCol>
              </a:tblGrid>
              <a:tr h="518603">
                <a:tc>
                  <a:txBody>
                    <a:bodyPr/>
                    <a:lstStyle/>
                    <a:p>
                      <a:pPr algn="ctr"/>
                      <a:r>
                        <a:rPr lang="zh-CN" altLang="en-US" dirty="0"/>
                        <a:t>模型算法</a:t>
                      </a:r>
                    </a:p>
                  </a:txBody>
                  <a:tcPr anchor="ctr"/>
                </a:tc>
                <a:tc>
                  <a:txBody>
                    <a:bodyPr/>
                    <a:lstStyle/>
                    <a:p>
                      <a:pPr algn="ctr"/>
                      <a:r>
                        <a:rPr lang="zh-CN" altLang="en-US" dirty="0"/>
                        <a:t>典型论文</a:t>
                      </a:r>
                    </a:p>
                  </a:txBody>
                  <a:tcPr anchor="ctr"/>
                </a:tc>
                <a:tc>
                  <a:txBody>
                    <a:bodyPr/>
                    <a:lstStyle/>
                    <a:p>
                      <a:pPr algn="ctr"/>
                      <a:r>
                        <a:rPr lang="zh-CN" altLang="en-US" dirty="0"/>
                        <a:t>数据集规模</a:t>
                      </a:r>
                    </a:p>
                  </a:txBody>
                  <a:tcPr anchor="ctr"/>
                </a:tc>
                <a:tc>
                  <a:txBody>
                    <a:bodyPr/>
                    <a:lstStyle/>
                    <a:p>
                      <a:pPr algn="ctr"/>
                      <a:r>
                        <a:rPr lang="zh-CN" altLang="en-US" dirty="0"/>
                        <a:t>特征</a:t>
                      </a:r>
                    </a:p>
                  </a:txBody>
                  <a:tcPr anchor="ctr"/>
                </a:tc>
                <a:tc>
                  <a:txBody>
                    <a:bodyPr/>
                    <a:lstStyle/>
                    <a:p>
                      <a:pPr algn="ctr"/>
                      <a:r>
                        <a:rPr lang="zh-CN" altLang="en-US" dirty="0"/>
                        <a:t>创新点</a:t>
                      </a:r>
                    </a:p>
                  </a:txBody>
                  <a:tcPr anchor="ctr"/>
                </a:tc>
                <a:tc>
                  <a:txBody>
                    <a:bodyPr/>
                    <a:lstStyle/>
                    <a:p>
                      <a:pPr algn="ctr"/>
                      <a:r>
                        <a:rPr lang="zh-CN" altLang="en-US" dirty="0"/>
                        <a:t>缺点</a:t>
                      </a:r>
                    </a:p>
                  </a:txBody>
                  <a:tcPr anchor="ctr"/>
                </a:tc>
                <a:extLst>
                  <a:ext uri="{0D108BD9-81ED-4DB2-BD59-A6C34878D82A}">
                    <a16:rowId xmlns:a16="http://schemas.microsoft.com/office/drawing/2014/main" val="190379329"/>
                  </a:ext>
                </a:extLst>
              </a:tr>
              <a:tr h="454406">
                <a:tc rowSpan="4">
                  <a:txBody>
                    <a:bodyPr/>
                    <a:lstStyle/>
                    <a:p>
                      <a:pPr algn="ctr"/>
                      <a:r>
                        <a:rPr lang="zh-CN" altLang="en-US" sz="1200" baseline="0" dirty="0"/>
                        <a:t>模式匹配算法</a:t>
                      </a:r>
                      <a:endParaRPr lang="zh-CN" altLang="en-US" sz="1200" baseline="0" dirty="0">
                        <a:latin typeface="Helvetica" panose="020B0604020202020204" pitchFamily="34" charset="0"/>
                        <a:ea typeface="黑体" panose="02010609060101010101" pitchFamily="49" charset="-122"/>
                      </a:endParaRPr>
                    </a:p>
                  </a:txBody>
                  <a:tcPr anchor="ctr"/>
                </a:tc>
                <a:tc>
                  <a:txBody>
                    <a:bodyPr/>
                    <a:lstStyle/>
                    <a:p>
                      <a:pPr algn="ctr"/>
                      <a:r>
                        <a:rPr lang="en-US" altLang="zh-CN" sz="900" baseline="0" dirty="0"/>
                        <a:t>[Martin </a:t>
                      </a:r>
                      <a:r>
                        <a:rPr lang="en-US" altLang="zh-CN" sz="900" baseline="0" dirty="0" err="1"/>
                        <a:t>Husák</a:t>
                      </a:r>
                      <a:r>
                        <a:rPr lang="en-US" altLang="zh-CN" sz="900" baseline="0" dirty="0"/>
                        <a:t> et al., JIS 2016]</a:t>
                      </a:r>
                      <a:endParaRPr lang="zh-CN" altLang="en-US" sz="900" baseline="0" dirty="0">
                        <a:latin typeface="Helvetica" panose="020B0604020202020204" pitchFamily="34" charset="0"/>
                        <a:ea typeface="黑体" panose="02010609060101010101" pitchFamily="49" charset="-122"/>
                      </a:endParaRPr>
                    </a:p>
                  </a:txBody>
                  <a:tcPr anchor="ctr"/>
                </a:tc>
                <a:tc>
                  <a:txBody>
                    <a:bodyPr/>
                    <a:lstStyle/>
                    <a:p>
                      <a:pPr marL="72000" algn="l"/>
                      <a:r>
                        <a:rPr lang="en-US" altLang="zh-CN" sz="1000" baseline="0" dirty="0"/>
                        <a:t>IP</a:t>
                      </a:r>
                      <a:r>
                        <a:rPr lang="zh-CN" altLang="en-US" sz="1000" baseline="0" dirty="0"/>
                        <a:t>数：</a:t>
                      </a:r>
                      <a:r>
                        <a:rPr lang="en-US" altLang="zh-CN" sz="1000" baseline="0" dirty="0"/>
                        <a:t>1.5</a:t>
                      </a:r>
                      <a:r>
                        <a:rPr lang="zh-CN" altLang="en-US" sz="1000" baseline="0" dirty="0"/>
                        <a:t>万</a:t>
                      </a:r>
                      <a:endParaRPr lang="en-US" altLang="zh-CN" sz="1000" baseline="0" dirty="0"/>
                    </a:p>
                    <a:p>
                      <a:pPr marL="72000" algn="l"/>
                      <a:r>
                        <a:rPr lang="zh-CN" altLang="en-US" sz="1000" baseline="0" dirty="0"/>
                        <a:t>会话数：</a:t>
                      </a:r>
                      <a:r>
                        <a:rPr lang="en-US" altLang="zh-CN" sz="1000" baseline="0" dirty="0"/>
                        <a:t>8000</a:t>
                      </a:r>
                      <a:r>
                        <a:rPr lang="zh-CN" altLang="en-US" sz="1000" baseline="0" dirty="0"/>
                        <a:t>万</a:t>
                      </a:r>
                      <a:endParaRPr lang="en-US" altLang="zh-CN" sz="1000" baseline="0" dirty="0">
                        <a:latin typeface="Helvetica" panose="020B0604020202020204" pitchFamily="34" charset="0"/>
                        <a:ea typeface="黑体" panose="02010609060101010101" pitchFamily="49" charset="-122"/>
                      </a:endParaRPr>
                    </a:p>
                  </a:txBody>
                  <a:tcPr anchor="ctr"/>
                </a:tc>
                <a:tc>
                  <a:txBody>
                    <a:bodyPr/>
                    <a:lstStyle/>
                    <a:p>
                      <a:pPr marL="72000"/>
                      <a:r>
                        <a:rPr lang="en-US" altLang="zh-CN" sz="1000" baseline="0" dirty="0"/>
                        <a:t>User-Agent</a:t>
                      </a:r>
                      <a:r>
                        <a:rPr lang="zh-CN" altLang="en-US" sz="1000" baseline="0" dirty="0"/>
                        <a:t>字段；</a:t>
                      </a:r>
                      <a:endParaRPr lang="en-US" altLang="zh-CN" sz="1000" baseline="0" dirty="0"/>
                    </a:p>
                    <a:p>
                      <a:pPr marL="72000"/>
                      <a:r>
                        <a:rPr lang="en-US" altLang="zh-CN" sz="1000" baseline="0" dirty="0"/>
                        <a:t>TLS</a:t>
                      </a:r>
                      <a:r>
                        <a:rPr lang="zh-CN" altLang="en-US" sz="1000" baseline="0" dirty="0"/>
                        <a:t>指纹</a:t>
                      </a: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72000"/>
                      <a:r>
                        <a:rPr lang="zh-CN" altLang="en-US" sz="1000" baseline="0" dirty="0">
                          <a:solidFill>
                            <a:srgbClr val="C00000"/>
                          </a:solidFill>
                        </a:rPr>
                        <a:t>关联分析；</a:t>
                      </a:r>
                      <a:endParaRPr lang="en-US" altLang="zh-CN" sz="1000" baseline="0" dirty="0">
                        <a:solidFill>
                          <a:srgbClr val="C00000"/>
                        </a:solidFill>
                      </a:endParaRPr>
                    </a:p>
                    <a:p>
                      <a:pPr marL="72000"/>
                      <a:r>
                        <a:rPr lang="zh-CN" altLang="en-US" sz="1000" baseline="0" dirty="0">
                          <a:solidFill>
                            <a:srgbClr val="C00000"/>
                          </a:solidFill>
                        </a:rPr>
                        <a:t>识别效率高</a:t>
                      </a:r>
                      <a:endParaRPr lang="zh-CN" altLang="en-US" sz="1000" baseline="0" dirty="0">
                        <a:solidFill>
                          <a:srgbClr val="C00000"/>
                        </a:solidFill>
                        <a:latin typeface="Helvetica" panose="020B0604020202020204" pitchFamily="34" charset="0"/>
                        <a:ea typeface="黑体" panose="02010609060101010101" pitchFamily="49" charset="-122"/>
                      </a:endParaRPr>
                    </a:p>
                  </a:txBody>
                  <a:tcPr anchor="ctr"/>
                </a:tc>
                <a:tc>
                  <a:txBody>
                    <a:bodyPr/>
                    <a:lstStyle/>
                    <a:p>
                      <a:pPr marL="72000"/>
                      <a:r>
                        <a:rPr lang="zh-CN" altLang="en-US" sz="1000" baseline="0" dirty="0">
                          <a:solidFill>
                            <a:srgbClr val="007434"/>
                          </a:solidFill>
                        </a:rPr>
                        <a:t>准确率较低</a:t>
                      </a:r>
                      <a:endParaRPr lang="zh-CN" altLang="en-US" sz="1000" b="1" baseline="0" dirty="0">
                        <a:solidFill>
                          <a:srgbClr val="007434"/>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867298499"/>
                  </a:ext>
                </a:extLst>
              </a:tr>
              <a:tr h="558732">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aseline="0" dirty="0"/>
                        <a:t>[</a:t>
                      </a:r>
                      <a:r>
                        <a:rPr lang="en-US" altLang="zh-CN" sz="900" baseline="0" dirty="0" err="1"/>
                        <a:t>Matsunaka</a:t>
                      </a:r>
                      <a:r>
                        <a:rPr lang="en-US" altLang="zh-CN" sz="900" baseline="0" dirty="0"/>
                        <a:t> et al., AINA 2013]</a:t>
                      </a:r>
                      <a:endParaRPr lang="zh-CN" altLang="en-US" sz="900" baseline="0" dirty="0">
                        <a:latin typeface="Helvetica" panose="020B0604020202020204" pitchFamily="34" charset="0"/>
                        <a:ea typeface="黑体" panose="02010609060101010101" pitchFamily="49" charset="-122"/>
                      </a:endParaRPr>
                    </a:p>
                  </a:txBody>
                  <a:tcPr anchor="ctr"/>
                </a:tc>
                <a:tc>
                  <a:txBody>
                    <a:bodyPr/>
                    <a:lstStyle/>
                    <a:p>
                      <a:pPr marL="72000" algn="l"/>
                      <a:r>
                        <a:rPr lang="zh-CN" altLang="en-US" sz="1000" baseline="0" dirty="0"/>
                        <a:t>设备个数：</a:t>
                      </a:r>
                      <a:r>
                        <a:rPr lang="en-US" altLang="zh-CN" sz="1000" baseline="0" dirty="0"/>
                        <a:t>4</a:t>
                      </a:r>
                      <a:endParaRPr lang="en-US" altLang="zh-CN" sz="1000" baseline="0" dirty="0">
                        <a:latin typeface="Helvetica" panose="020B0604020202020204" pitchFamily="34" charset="0"/>
                        <a:ea typeface="黑体" panose="02010609060101010101" pitchFamily="49" charset="-122"/>
                      </a:endParaRPr>
                    </a:p>
                  </a:txBody>
                  <a:tcPr anchor="ctr"/>
                </a:tc>
                <a:tc>
                  <a:txBody>
                    <a:bodyPr/>
                    <a:lstStyle/>
                    <a:p>
                      <a:pPr marL="72000"/>
                      <a:r>
                        <a:rPr lang="en-US" altLang="zh-CN" sz="1000" baseline="0" dirty="0"/>
                        <a:t>DNS</a:t>
                      </a:r>
                      <a:r>
                        <a:rPr lang="zh-CN" altLang="en-US" sz="1000" baseline="0" dirty="0"/>
                        <a:t>查询模式；</a:t>
                      </a:r>
                      <a:endParaRPr lang="en-US" altLang="zh-CN" sz="1000" baseline="0" dirty="0"/>
                    </a:p>
                    <a:p>
                      <a:pPr marL="72000"/>
                      <a:r>
                        <a:rPr lang="zh-CN" altLang="en-US" sz="1000" baseline="0" dirty="0"/>
                        <a:t>查询间隔</a:t>
                      </a: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72000"/>
                      <a:r>
                        <a:rPr lang="zh-CN" altLang="en-US" sz="1000" baseline="0" dirty="0">
                          <a:solidFill>
                            <a:schemeClr val="tx1">
                              <a:lumMod val="95000"/>
                              <a:lumOff val="5000"/>
                            </a:schemeClr>
                          </a:solidFill>
                        </a:rPr>
                        <a:t>利用各类操作系统的</a:t>
                      </a:r>
                      <a:r>
                        <a:rPr lang="en-US" altLang="zh-CN" sz="1000" baseline="0" dirty="0">
                          <a:solidFill>
                            <a:srgbClr val="C00000"/>
                          </a:solidFill>
                        </a:rPr>
                        <a:t>DNS</a:t>
                      </a:r>
                      <a:r>
                        <a:rPr lang="zh-CN" altLang="en-US" sz="1000" baseline="0" dirty="0">
                          <a:solidFill>
                            <a:srgbClr val="C00000"/>
                          </a:solidFill>
                        </a:rPr>
                        <a:t>查询模式差异</a:t>
                      </a:r>
                      <a:endParaRPr lang="zh-CN" altLang="en-US" sz="1000" baseline="0" dirty="0">
                        <a:solidFill>
                          <a:srgbClr val="C00000"/>
                        </a:solidFill>
                        <a:latin typeface="Helvetica" panose="020B0604020202020204" pitchFamily="34" charset="0"/>
                        <a:ea typeface="黑体" panose="02010609060101010101" pitchFamily="49" charset="-122"/>
                      </a:endParaRPr>
                    </a:p>
                  </a:txBody>
                  <a:tcPr anchor="ctr"/>
                </a:tc>
                <a:tc>
                  <a:txBody>
                    <a:bodyPr/>
                    <a:lstStyle/>
                    <a:p>
                      <a:pPr marL="72000"/>
                      <a:r>
                        <a:rPr lang="zh-CN" altLang="en-US" sz="1000" kern="1200" baseline="0" dirty="0">
                          <a:solidFill>
                            <a:srgbClr val="007434"/>
                          </a:solidFill>
                        </a:rPr>
                        <a:t>客户端规模较小</a:t>
                      </a:r>
                      <a:endParaRPr lang="zh-CN" altLang="en-US" sz="1000" baseline="0" dirty="0">
                        <a:solidFill>
                          <a:srgbClr val="007434"/>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1530293166"/>
                  </a:ext>
                </a:extLst>
              </a:tr>
              <a:tr h="50857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algn="ctr"/>
                      <a:r>
                        <a:rPr lang="en-US" altLang="zh-CN" sz="900" baseline="0" dirty="0"/>
                        <a:t>[Barnes et al., ANCS 2013]</a:t>
                      </a:r>
                      <a:endParaRPr lang="zh-CN" altLang="en-US" sz="900" baseline="0" dirty="0">
                        <a:latin typeface="Helvetica" panose="020B0604020202020204" pitchFamily="34" charset="0"/>
                        <a:ea typeface="黑体" panose="02010609060101010101" pitchFamily="49" charset="-122"/>
                      </a:endParaRPr>
                    </a:p>
                  </a:txBody>
                  <a:tcPr anchor="ctr"/>
                </a:tc>
                <a:tc>
                  <a:txBody>
                    <a:bodyPr/>
                    <a:lstStyle/>
                    <a:p>
                      <a:pPr marL="72000" algn="l"/>
                      <a:r>
                        <a:rPr lang="zh-CN" altLang="en-US" sz="1000" baseline="0" dirty="0"/>
                        <a:t>未介绍</a:t>
                      </a: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72000"/>
                      <a:r>
                        <a:rPr lang="en-US" altLang="zh-CN" sz="1000" baseline="0" dirty="0"/>
                        <a:t>TCP&amp;IP</a:t>
                      </a:r>
                      <a:r>
                        <a:rPr lang="zh-CN" altLang="en-US" sz="1000" baseline="0" dirty="0"/>
                        <a:t>协议指纹</a:t>
                      </a: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72000"/>
                      <a:r>
                        <a:rPr lang="zh-CN" altLang="en-US" sz="1000" baseline="0" dirty="0">
                          <a:solidFill>
                            <a:srgbClr val="C00000"/>
                          </a:solidFill>
                        </a:rPr>
                        <a:t>识别效率高</a:t>
                      </a:r>
                      <a:endParaRPr lang="zh-CN" altLang="en-US" sz="1000" baseline="0" dirty="0">
                        <a:solidFill>
                          <a:srgbClr val="C00000"/>
                        </a:solidFill>
                        <a:latin typeface="Helvetica" panose="020B0604020202020204" pitchFamily="34" charset="0"/>
                        <a:ea typeface="黑体" panose="02010609060101010101" pitchFamily="49" charset="-122"/>
                      </a:endParaRPr>
                    </a:p>
                  </a:txBody>
                  <a:tcPr anchor="ctr"/>
                </a:tc>
                <a:tc>
                  <a:txBody>
                    <a:bodyPr/>
                    <a:lstStyle/>
                    <a:p>
                      <a:pPr marL="72000"/>
                      <a:r>
                        <a:rPr lang="zh-CN" altLang="en-US" sz="1000" kern="1200" baseline="0" dirty="0">
                          <a:solidFill>
                            <a:srgbClr val="007434"/>
                          </a:solidFill>
                        </a:rPr>
                        <a:t>适用范围窄</a:t>
                      </a:r>
                      <a:r>
                        <a:rPr lang="zh-CN" altLang="en-US" sz="1000" baseline="0" dirty="0">
                          <a:solidFill>
                            <a:srgbClr val="007434"/>
                          </a:solidFill>
                        </a:rPr>
                        <a:t>；</a:t>
                      </a:r>
                      <a:endParaRPr lang="en-US" altLang="zh-CN" sz="1000" baseline="0" dirty="0">
                        <a:solidFill>
                          <a:srgbClr val="007434"/>
                        </a:solidFill>
                      </a:endParaRPr>
                    </a:p>
                    <a:p>
                      <a:pPr marL="72000"/>
                      <a:r>
                        <a:rPr lang="zh-CN" altLang="en-US" sz="1000" baseline="0" dirty="0">
                          <a:solidFill>
                            <a:srgbClr val="007434"/>
                          </a:solidFill>
                        </a:rPr>
                        <a:t>没有利用</a:t>
                      </a:r>
                      <a:r>
                        <a:rPr lang="en-US" altLang="zh-CN" sz="1000" baseline="0" dirty="0">
                          <a:solidFill>
                            <a:srgbClr val="007434"/>
                          </a:solidFill>
                        </a:rPr>
                        <a:t>TLS</a:t>
                      </a:r>
                      <a:r>
                        <a:rPr lang="zh-CN" altLang="en-US" sz="1000" baseline="0" dirty="0">
                          <a:solidFill>
                            <a:srgbClr val="007434"/>
                          </a:solidFill>
                        </a:rPr>
                        <a:t>层指纹</a:t>
                      </a:r>
                      <a:endParaRPr lang="zh-CN" altLang="en-US" sz="1000" baseline="0" dirty="0">
                        <a:solidFill>
                          <a:srgbClr val="007434"/>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1289910565"/>
                  </a:ext>
                </a:extLst>
              </a:tr>
              <a:tr h="713935">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algn="ctr"/>
                      <a:r>
                        <a:rPr lang="en-US" altLang="zh-CN" sz="900" baseline="0" dirty="0"/>
                        <a:t>[</a:t>
                      </a:r>
                      <a:r>
                        <a:rPr lang="en-US" altLang="zh-CN" sz="900" baseline="0" dirty="0" err="1"/>
                        <a:t>Lastovicka</a:t>
                      </a:r>
                      <a:r>
                        <a:rPr lang="en-US" altLang="zh-CN" sz="900" baseline="0" dirty="0"/>
                        <a:t> et al., NOMS 2018]</a:t>
                      </a:r>
                      <a:endParaRPr lang="zh-CN" altLang="en-US" sz="900" baseline="0" dirty="0">
                        <a:latin typeface="Helvetica" panose="020B0604020202020204" pitchFamily="34" charset="0"/>
                        <a:ea typeface="黑体" panose="02010609060101010101" pitchFamily="49" charset="-122"/>
                      </a:endParaRPr>
                    </a:p>
                  </a:txBody>
                  <a:tcPr anchor="ctr"/>
                </a:tc>
                <a:tc>
                  <a:txBody>
                    <a:bodyPr/>
                    <a:lstStyle/>
                    <a:p>
                      <a:pPr marL="72000" algn="l"/>
                      <a:r>
                        <a:rPr lang="en-US" altLang="zh-CN" sz="1000" baseline="0" dirty="0"/>
                        <a:t>IP</a:t>
                      </a:r>
                      <a:r>
                        <a:rPr lang="zh-CN" altLang="en-US" sz="1000" baseline="0" dirty="0"/>
                        <a:t>数：</a:t>
                      </a:r>
                      <a:r>
                        <a:rPr lang="en-US" altLang="zh-CN" sz="1000" baseline="0" dirty="0"/>
                        <a:t>6100</a:t>
                      </a:r>
                    </a:p>
                    <a:p>
                      <a:pPr marL="72000" algn="l"/>
                      <a:r>
                        <a:rPr lang="zh-CN" altLang="en-US" sz="1000" baseline="0" dirty="0"/>
                        <a:t>会话数：</a:t>
                      </a:r>
                      <a:r>
                        <a:rPr lang="en-US" altLang="zh-CN" sz="1000" baseline="0" dirty="0"/>
                        <a:t>800</a:t>
                      </a:r>
                      <a:r>
                        <a:rPr lang="zh-CN" altLang="en-US" sz="1000" baseline="0" dirty="0"/>
                        <a:t>万</a:t>
                      </a:r>
                      <a:endParaRPr lang="en-US" altLang="zh-CN" sz="1000" baseline="0" dirty="0">
                        <a:latin typeface="Helvetica" panose="020B0604020202020204" pitchFamily="34" charset="0"/>
                        <a:ea typeface="黑体" panose="02010609060101010101" pitchFamily="49" charset="-122"/>
                      </a:endParaRPr>
                    </a:p>
                  </a:txBody>
                  <a:tcPr anchor="ctr"/>
                </a:tc>
                <a:tc>
                  <a:txBody>
                    <a:bodyPr/>
                    <a:lstStyle/>
                    <a:p>
                      <a:pPr marL="72000"/>
                      <a:r>
                        <a:rPr lang="en-US" altLang="zh-CN" sz="1000" baseline="0" dirty="0"/>
                        <a:t>TCP&amp;IP</a:t>
                      </a:r>
                      <a:r>
                        <a:rPr lang="zh-CN" altLang="en-US" sz="1000" baseline="0" dirty="0"/>
                        <a:t>协议指纹；</a:t>
                      </a:r>
                      <a:r>
                        <a:rPr lang="en-US" altLang="zh-CN" sz="1000" baseline="0" dirty="0"/>
                        <a:t>User-Agent</a:t>
                      </a:r>
                      <a:r>
                        <a:rPr lang="zh-CN" altLang="en-US" sz="1000" baseline="0" dirty="0"/>
                        <a:t>字段；</a:t>
                      </a:r>
                      <a:endParaRPr lang="en-US" altLang="zh-CN" sz="1000" baseline="0" dirty="0"/>
                    </a:p>
                    <a:p>
                      <a:pPr marL="72000"/>
                      <a:r>
                        <a:rPr lang="zh-CN" altLang="en-US" sz="1000" baseline="0" dirty="0"/>
                        <a:t>特定域名</a:t>
                      </a: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72000" marR="0" lvl="0" indent="0" algn="l" defTabSz="914400" rtl="0" eaLnBrk="1" fontAlgn="auto" latinLnBrk="0" hangingPunct="1">
                        <a:lnSpc>
                          <a:spcPct val="100000"/>
                        </a:lnSpc>
                        <a:spcBef>
                          <a:spcPts val="0"/>
                        </a:spcBef>
                        <a:spcAft>
                          <a:spcPts val="0"/>
                        </a:spcAft>
                        <a:buClrTx/>
                        <a:buSzTx/>
                        <a:buFontTx/>
                        <a:buNone/>
                        <a:tabLst/>
                        <a:defRPr/>
                      </a:pPr>
                      <a:r>
                        <a:rPr lang="zh-CN" altLang="en-US" sz="1000" baseline="0" dirty="0">
                          <a:solidFill>
                            <a:srgbClr val="C00000"/>
                          </a:solidFill>
                        </a:rPr>
                        <a:t>特征集丰富</a:t>
                      </a:r>
                      <a:r>
                        <a:rPr lang="zh-CN" altLang="en-US" sz="1000" baseline="0" dirty="0">
                          <a:solidFill>
                            <a:schemeClr val="tx1"/>
                          </a:solidFill>
                        </a:rPr>
                        <a:t>，首次利用</a:t>
                      </a:r>
                      <a:r>
                        <a:rPr lang="zh-CN" altLang="en-US" sz="1000" baseline="0" dirty="0">
                          <a:solidFill>
                            <a:srgbClr val="C00000"/>
                          </a:solidFill>
                        </a:rPr>
                        <a:t>特定域名</a:t>
                      </a:r>
                      <a:r>
                        <a:rPr lang="zh-CN" altLang="en-US" sz="1000" baseline="0" dirty="0">
                          <a:solidFill>
                            <a:schemeClr val="tx1"/>
                          </a:solidFill>
                        </a:rPr>
                        <a:t>方法识别操作系统</a:t>
                      </a:r>
                      <a:endParaRPr lang="en-US" altLang="zh-CN" sz="1000" baseline="0" dirty="0">
                        <a:solidFill>
                          <a:schemeClr val="tx1"/>
                        </a:solidFill>
                        <a:latin typeface="Helvetica" panose="020B0604020202020204" pitchFamily="34" charset="0"/>
                        <a:ea typeface="黑体" panose="02010609060101010101" pitchFamily="49" charset="-122"/>
                      </a:endParaRPr>
                    </a:p>
                  </a:txBody>
                  <a:tcPr anchor="ctr"/>
                </a:tc>
                <a:tc>
                  <a:txBody>
                    <a:bodyPr/>
                    <a:lstStyle/>
                    <a:p>
                      <a:pPr marL="72000" algn="l" defTabSz="914400" rtl="0" eaLnBrk="1" latinLnBrk="0" hangingPunct="1"/>
                      <a:r>
                        <a:rPr lang="zh-CN" altLang="en-US" sz="1000" kern="1200" baseline="0" dirty="0">
                          <a:solidFill>
                            <a:srgbClr val="007434"/>
                          </a:solidFill>
                        </a:rPr>
                        <a:t>准确率较低</a:t>
                      </a:r>
                      <a:endParaRPr lang="zh-CN" altLang="en-US" sz="1000" b="1" kern="1200" baseline="0" dirty="0">
                        <a:solidFill>
                          <a:srgbClr val="007434"/>
                        </a:solidFill>
                        <a:latin typeface="Helvetica" panose="020B0604020202020204" pitchFamily="34" charset="0"/>
                        <a:ea typeface="黑体" panose="02010609060101010101" pitchFamily="49" charset="-122"/>
                        <a:cs typeface="+mn-cs"/>
                      </a:endParaRPr>
                    </a:p>
                  </a:txBody>
                  <a:tcPr anchor="ctr"/>
                </a:tc>
                <a:extLst>
                  <a:ext uri="{0D108BD9-81ED-4DB2-BD59-A6C34878D82A}">
                    <a16:rowId xmlns:a16="http://schemas.microsoft.com/office/drawing/2014/main" val="1205962454"/>
                  </a:ext>
                </a:extLst>
              </a:tr>
              <a:tr h="529649">
                <a:tc rowSpan="5">
                  <a:txBody>
                    <a:bodyPr/>
                    <a:lstStyle/>
                    <a:p>
                      <a:pPr algn="ctr"/>
                      <a:r>
                        <a:rPr lang="zh-CN" altLang="en-US" sz="1200" baseline="0" dirty="0">
                          <a:latin typeface="Helvetica" panose="020B0604020202020204" pitchFamily="34" charset="0"/>
                          <a:ea typeface="黑体" panose="02010609060101010101" pitchFamily="49" charset="-122"/>
                        </a:rPr>
                        <a:t>机器学习算法</a:t>
                      </a:r>
                    </a:p>
                  </a:txBody>
                  <a:tcPr anchor="ctr"/>
                </a:tc>
                <a:tc>
                  <a:txBody>
                    <a:bodyPr/>
                    <a:lstStyle/>
                    <a:p>
                      <a:pPr algn="ctr"/>
                      <a:r>
                        <a:rPr lang="en-US" altLang="zh-CN" sz="900" baseline="0" dirty="0"/>
                        <a:t>[Chen et al., IMC 2014]</a:t>
                      </a:r>
                      <a:endParaRPr lang="zh-CN" altLang="en-US" sz="900" b="0" baseline="0" dirty="0">
                        <a:latin typeface="Helvetica" panose="020B0604020202020204" pitchFamily="34" charset="0"/>
                        <a:ea typeface="黑体" panose="02010609060101010101" pitchFamily="49" charset="-122"/>
                      </a:endParaRPr>
                    </a:p>
                  </a:txBody>
                  <a:tcPr anchor="ctr"/>
                </a:tc>
                <a:tc>
                  <a:txBody>
                    <a:bodyPr/>
                    <a:lstStyle/>
                    <a:p>
                      <a:pPr marL="72000" algn="l"/>
                      <a:r>
                        <a:rPr lang="zh-CN" altLang="en-US" sz="1000" baseline="0" dirty="0"/>
                        <a:t>操作系统种类：</a:t>
                      </a:r>
                      <a:r>
                        <a:rPr lang="en-US" altLang="zh-CN" sz="1000" baseline="0" dirty="0"/>
                        <a:t>3</a:t>
                      </a:r>
                      <a:r>
                        <a:rPr lang="zh-CN" altLang="en-US" sz="1000" baseline="0" dirty="0"/>
                        <a:t>类</a:t>
                      </a:r>
                      <a:endParaRPr lang="en-US" altLang="zh-CN" sz="1000" baseline="0" dirty="0"/>
                    </a:p>
                    <a:p>
                      <a:pPr marL="72000" algn="l"/>
                      <a:r>
                        <a:rPr lang="zh-CN" altLang="en-US" sz="1000" baseline="0" dirty="0"/>
                        <a:t>会话数：</a:t>
                      </a:r>
                      <a:r>
                        <a:rPr lang="en-US" altLang="zh-CN" sz="1000" baseline="0" dirty="0"/>
                        <a:t>7000</a:t>
                      </a:r>
                      <a:endParaRPr lang="en-US" altLang="zh-CN" sz="1000" baseline="0" dirty="0">
                        <a:latin typeface="Helvetica" panose="020B0604020202020204" pitchFamily="34" charset="0"/>
                        <a:ea typeface="黑体" panose="02010609060101010101" pitchFamily="49" charset="-122"/>
                      </a:endParaRPr>
                    </a:p>
                  </a:txBody>
                  <a:tcPr anchor="ctr"/>
                </a:tc>
                <a:tc>
                  <a:txBody>
                    <a:bodyPr/>
                    <a:lstStyle/>
                    <a:p>
                      <a:pPr marL="72000"/>
                      <a:r>
                        <a:rPr lang="en-US" altLang="zh-CN" sz="1000" baseline="0" dirty="0"/>
                        <a:t>TCP&amp;IP</a:t>
                      </a:r>
                      <a:r>
                        <a:rPr lang="zh-CN" altLang="en-US" sz="1000" baseline="0" dirty="0"/>
                        <a:t>协议指纹</a:t>
                      </a:r>
                    </a:p>
                  </a:txBody>
                  <a:tcPr anchor="ctr"/>
                </a:tc>
                <a:tc>
                  <a:txBody>
                    <a:bodyPr/>
                    <a:lstStyle/>
                    <a:p>
                      <a:pPr marL="72000"/>
                      <a:r>
                        <a:rPr lang="zh-CN" altLang="en-US" sz="1000" baseline="0" dirty="0">
                          <a:solidFill>
                            <a:srgbClr val="C00000"/>
                          </a:solidFill>
                        </a:rPr>
                        <a:t>时钟频率稳定性、</a:t>
                      </a:r>
                      <a:endParaRPr lang="en-US" altLang="zh-CN" sz="1000" baseline="0" dirty="0">
                        <a:solidFill>
                          <a:srgbClr val="C00000"/>
                        </a:solidFill>
                      </a:endParaRPr>
                    </a:p>
                    <a:p>
                      <a:pPr marL="72000"/>
                      <a:r>
                        <a:rPr lang="en-US" altLang="zh-CN" sz="1000" baseline="0" dirty="0">
                          <a:solidFill>
                            <a:srgbClr val="C00000"/>
                          </a:solidFill>
                        </a:rPr>
                        <a:t>IP-ID</a:t>
                      </a:r>
                      <a:r>
                        <a:rPr lang="zh-CN" altLang="en-US" sz="1000" baseline="0" dirty="0">
                          <a:solidFill>
                            <a:srgbClr val="C00000"/>
                          </a:solidFill>
                        </a:rPr>
                        <a:t>单调性</a:t>
                      </a:r>
                      <a:endParaRPr lang="zh-CN" altLang="en-US" sz="1000" baseline="0" dirty="0">
                        <a:solidFill>
                          <a:srgbClr val="C00000"/>
                        </a:solidFill>
                        <a:latin typeface="Helvetica" panose="020B0604020202020204" pitchFamily="34" charset="0"/>
                        <a:ea typeface="黑体" panose="02010609060101010101" pitchFamily="49" charset="-122"/>
                      </a:endParaRPr>
                    </a:p>
                  </a:txBody>
                  <a:tcPr anchor="ctr"/>
                </a:tc>
                <a:tc>
                  <a:txBody>
                    <a:bodyPr/>
                    <a:lstStyle/>
                    <a:p>
                      <a:pPr marL="72000"/>
                      <a:r>
                        <a:rPr lang="zh-CN" altLang="en-US" sz="1000" kern="1200" baseline="0" dirty="0">
                          <a:solidFill>
                            <a:srgbClr val="007434"/>
                          </a:solidFill>
                        </a:rPr>
                        <a:t>客户端规模较小</a:t>
                      </a:r>
                      <a:endParaRPr lang="zh-CN" altLang="en-US" sz="1000" baseline="0" dirty="0">
                        <a:solidFill>
                          <a:srgbClr val="007434"/>
                        </a:solidFill>
                        <a:latin typeface="Helvetica" panose="020B0604020202020204" pitchFamily="34" charset="0"/>
                        <a:ea typeface="黑体" panose="02010609060101010101" pitchFamily="49" charset="-122"/>
                      </a:endParaRPr>
                    </a:p>
                  </a:txBody>
                  <a:tcPr anchor="ctr"/>
                </a:tc>
                <a:extLst>
                  <a:ext uri="{0D108BD9-81ED-4DB2-BD59-A6C34878D82A}">
                    <a16:rowId xmlns:a16="http://schemas.microsoft.com/office/drawing/2014/main" val="3685597620"/>
                  </a:ext>
                </a:extLst>
              </a:tr>
              <a:tr h="529649">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algn="ctr"/>
                      <a:r>
                        <a:rPr lang="en-US" altLang="zh-CN" sz="900" baseline="0" dirty="0"/>
                        <a:t>[Aksoy et al., CEC 2017 ]</a:t>
                      </a:r>
                      <a:endParaRPr lang="zh-CN" altLang="en-US" sz="900" baseline="0" dirty="0">
                        <a:latin typeface="Helvetica" panose="020B0604020202020204" pitchFamily="34" charset="0"/>
                        <a:ea typeface="黑体" panose="02010609060101010101" pitchFamily="49" charset="-122"/>
                      </a:endParaRPr>
                    </a:p>
                  </a:txBody>
                  <a:tcPr anchor="ctr"/>
                </a:tc>
                <a:tc>
                  <a:txBody>
                    <a:bodyPr/>
                    <a:lstStyle/>
                    <a:p>
                      <a:pPr marL="72000" algn="l"/>
                      <a:r>
                        <a:rPr lang="zh-CN" altLang="en-US" sz="1000" baseline="0" dirty="0"/>
                        <a:t>设备个数：</a:t>
                      </a:r>
                      <a:r>
                        <a:rPr lang="en-US" altLang="zh-CN" sz="1000" baseline="0" dirty="0"/>
                        <a:t>9</a:t>
                      </a:r>
                      <a:endParaRPr lang="en-US" altLang="zh-CN" sz="1000" baseline="0" dirty="0">
                        <a:latin typeface="Helvetica" panose="020B0604020202020204" pitchFamily="34" charset="0"/>
                        <a:ea typeface="黑体" panose="02010609060101010101" pitchFamily="49" charset="-122"/>
                      </a:endParaRPr>
                    </a:p>
                  </a:txBody>
                  <a:tcPr anchor="ctr"/>
                </a:tc>
                <a:tc>
                  <a:txBody>
                    <a:bodyPr/>
                    <a:lstStyle/>
                    <a:p>
                      <a:pPr marL="72000"/>
                      <a:r>
                        <a:rPr lang="en-US" altLang="zh-CN" sz="1000" baseline="0" dirty="0"/>
                        <a:t>TCP&amp;IP</a:t>
                      </a:r>
                      <a:r>
                        <a:rPr lang="zh-CN" altLang="en-US" sz="1000" baseline="0" dirty="0"/>
                        <a:t>协议指纹</a:t>
                      </a: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72000"/>
                      <a:r>
                        <a:rPr lang="zh-CN" altLang="en-US" sz="1000" baseline="0" dirty="0">
                          <a:solidFill>
                            <a:schemeClr val="tx1">
                              <a:lumMod val="95000"/>
                              <a:lumOff val="5000"/>
                            </a:schemeClr>
                          </a:solidFill>
                        </a:rPr>
                        <a:t>利用</a:t>
                      </a:r>
                      <a:r>
                        <a:rPr lang="zh-CN" altLang="en-US" sz="1000" baseline="0" dirty="0">
                          <a:solidFill>
                            <a:srgbClr val="C00000"/>
                          </a:solidFill>
                        </a:rPr>
                        <a:t>遗传算法</a:t>
                      </a:r>
                      <a:r>
                        <a:rPr lang="zh-CN" altLang="en-US" sz="1000" baseline="0" dirty="0">
                          <a:solidFill>
                            <a:schemeClr val="tx1">
                              <a:lumMod val="95000"/>
                              <a:lumOff val="5000"/>
                            </a:schemeClr>
                          </a:solidFill>
                        </a:rPr>
                        <a:t>选择最优特征子集</a:t>
                      </a:r>
                      <a:endParaRPr lang="zh-CN" altLang="en-US" sz="1000" baseline="0" dirty="0">
                        <a:solidFill>
                          <a:schemeClr val="tx1">
                            <a:lumMod val="95000"/>
                            <a:lumOff val="5000"/>
                          </a:schemeClr>
                        </a:solidFill>
                        <a:latin typeface="Helvetica" panose="020B0604020202020204" pitchFamily="34" charset="0"/>
                        <a:ea typeface="黑体" panose="02010609060101010101" pitchFamily="49" charset="-122"/>
                      </a:endParaRPr>
                    </a:p>
                  </a:txBody>
                  <a:tcPr anchor="ctr"/>
                </a:tc>
                <a:tc>
                  <a:txBody>
                    <a:bodyPr/>
                    <a:lstStyle/>
                    <a:p>
                      <a:pPr marL="72000"/>
                      <a:r>
                        <a:rPr lang="zh-CN" altLang="en-US" sz="1000" kern="1200" baseline="0" dirty="0">
                          <a:solidFill>
                            <a:srgbClr val="007434"/>
                          </a:solidFill>
                        </a:rPr>
                        <a:t>客户端规模较小</a:t>
                      </a:r>
                      <a:endParaRPr lang="zh-CN" altLang="en-US" sz="1000" b="1" kern="1200" baseline="0" dirty="0">
                        <a:solidFill>
                          <a:srgbClr val="007434"/>
                        </a:solidFill>
                        <a:latin typeface="Helvetica" panose="020B0604020202020204" pitchFamily="34" charset="0"/>
                        <a:ea typeface="黑体" panose="02010609060101010101" pitchFamily="49" charset="-122"/>
                        <a:cs typeface="+mn-cs"/>
                      </a:endParaRPr>
                    </a:p>
                  </a:txBody>
                  <a:tcPr anchor="ctr"/>
                </a:tc>
                <a:extLst>
                  <a:ext uri="{0D108BD9-81ED-4DB2-BD59-A6C34878D82A}">
                    <a16:rowId xmlns:a16="http://schemas.microsoft.com/office/drawing/2014/main" val="1934538947"/>
                  </a:ext>
                </a:extLst>
              </a:tr>
              <a:tr h="558732">
                <a:tc vMerge="1">
                  <a:txBody>
                    <a:bodyPr/>
                    <a:lstStyle/>
                    <a:p>
                      <a:pPr algn="ct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algn="ctr"/>
                      <a:r>
                        <a:rPr lang="en-US" altLang="zh-CN" sz="900" baseline="0" dirty="0"/>
                        <a:t>[Ruffing et al., CCNC 2016]</a:t>
                      </a:r>
                      <a:endParaRPr lang="zh-CN" altLang="en-US" sz="900" baseline="0" dirty="0">
                        <a:latin typeface="Helvetica" panose="020B0604020202020204" pitchFamily="34" charset="0"/>
                        <a:ea typeface="黑体" panose="02010609060101010101" pitchFamily="49" charset="-122"/>
                      </a:endParaRPr>
                    </a:p>
                  </a:txBody>
                  <a:tcPr anchor="ctr"/>
                </a:tc>
                <a:tc>
                  <a:txBody>
                    <a:bodyPr/>
                    <a:lstStyle/>
                    <a:p>
                      <a:pPr marL="72000" algn="l"/>
                      <a:r>
                        <a:rPr lang="zh-CN" altLang="en-US" sz="1000" baseline="0" dirty="0"/>
                        <a:t>对于每种主机属性组合，至少收集</a:t>
                      </a:r>
                      <a:r>
                        <a:rPr lang="en-US" altLang="zh-CN" sz="1000" baseline="0" dirty="0"/>
                        <a:t>30</a:t>
                      </a:r>
                      <a:r>
                        <a:rPr lang="zh-CN" altLang="en-US" sz="1000" baseline="0" dirty="0"/>
                        <a:t>条长流</a:t>
                      </a: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72000"/>
                      <a:r>
                        <a:rPr lang="zh-CN" altLang="en-US" sz="1000" baseline="0" dirty="0"/>
                        <a:t>长流的时序特性</a:t>
                      </a: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72000"/>
                      <a:r>
                        <a:rPr lang="zh-CN" altLang="en-US" sz="1000" baseline="0" dirty="0">
                          <a:solidFill>
                            <a:schemeClr val="tx1"/>
                          </a:solidFill>
                        </a:rPr>
                        <a:t>通过长流时序的</a:t>
                      </a:r>
                      <a:r>
                        <a:rPr lang="zh-CN" altLang="en-US" sz="1000" baseline="0" dirty="0">
                          <a:solidFill>
                            <a:srgbClr val="C00000"/>
                          </a:solidFill>
                        </a:rPr>
                        <a:t>频谱分析</a:t>
                      </a:r>
                      <a:r>
                        <a:rPr lang="zh-CN" altLang="en-US" sz="1000" baseline="0" dirty="0">
                          <a:solidFill>
                            <a:schemeClr val="tx1"/>
                          </a:solidFill>
                        </a:rPr>
                        <a:t>识别操作系统</a:t>
                      </a:r>
                      <a:endParaRPr lang="en-US" altLang="zh-CN" sz="1000" baseline="0" dirty="0">
                        <a:solidFill>
                          <a:schemeClr val="tx1"/>
                        </a:solidFill>
                        <a:latin typeface="Helvetica" panose="020B0604020202020204" pitchFamily="34" charset="0"/>
                        <a:ea typeface="黑体" panose="02010609060101010101" pitchFamily="49" charset="-122"/>
                      </a:endParaRPr>
                    </a:p>
                  </a:txBody>
                  <a:tcPr anchor="ctr"/>
                </a:tc>
                <a:tc>
                  <a:txBody>
                    <a:bodyPr/>
                    <a:lstStyle/>
                    <a:p>
                      <a:pPr marL="72000" marR="0" lvl="0" indent="0" algn="l" defTabSz="914400" rtl="0" eaLnBrk="1" fontAlgn="auto" latinLnBrk="0" hangingPunct="1">
                        <a:lnSpc>
                          <a:spcPct val="100000"/>
                        </a:lnSpc>
                        <a:spcBef>
                          <a:spcPts val="0"/>
                        </a:spcBef>
                        <a:spcAft>
                          <a:spcPts val="0"/>
                        </a:spcAft>
                        <a:buClrTx/>
                        <a:buSzTx/>
                        <a:buFontTx/>
                        <a:buNone/>
                        <a:tabLst/>
                        <a:defRPr/>
                      </a:pPr>
                      <a:r>
                        <a:rPr lang="zh-CN" altLang="en-US" sz="1000" baseline="0" dirty="0">
                          <a:solidFill>
                            <a:srgbClr val="007434"/>
                          </a:solidFill>
                        </a:rPr>
                        <a:t>客户端规模较小</a:t>
                      </a:r>
                      <a:endParaRPr lang="en-US" altLang="zh-CN" sz="1000" baseline="0" dirty="0">
                        <a:solidFill>
                          <a:srgbClr val="007434"/>
                        </a:solidFill>
                      </a:endParaRPr>
                    </a:p>
                    <a:p>
                      <a:pPr marL="72000"/>
                      <a:r>
                        <a:rPr lang="zh-CN" altLang="en-US" sz="1000" baseline="0" dirty="0">
                          <a:solidFill>
                            <a:srgbClr val="007434"/>
                          </a:solidFill>
                        </a:rPr>
                        <a:t>模型</a:t>
                      </a:r>
                      <a:r>
                        <a:rPr lang="zh-CN" altLang="en-US" sz="1000" kern="1200" baseline="0" dirty="0">
                          <a:solidFill>
                            <a:srgbClr val="007434"/>
                          </a:solidFill>
                        </a:rPr>
                        <a:t>训练时间较长</a:t>
                      </a:r>
                      <a:endParaRPr lang="zh-CN" altLang="en-US" sz="1000" b="1" kern="1200" baseline="0" dirty="0">
                        <a:solidFill>
                          <a:srgbClr val="007434"/>
                        </a:solidFill>
                        <a:latin typeface="Helvetica" panose="020B0604020202020204" pitchFamily="34" charset="0"/>
                        <a:ea typeface="黑体" panose="02010609060101010101" pitchFamily="49" charset="-122"/>
                        <a:cs typeface="+mn-cs"/>
                      </a:endParaRPr>
                    </a:p>
                  </a:txBody>
                  <a:tcPr anchor="ctr"/>
                </a:tc>
                <a:extLst>
                  <a:ext uri="{0D108BD9-81ED-4DB2-BD59-A6C34878D82A}">
                    <a16:rowId xmlns:a16="http://schemas.microsoft.com/office/drawing/2014/main" val="2077893114"/>
                  </a:ext>
                </a:extLst>
              </a:tr>
              <a:tr h="823898">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algn="ctr"/>
                      <a:r>
                        <a:rPr lang="en-US" altLang="zh-CN" sz="900" baseline="0" dirty="0"/>
                        <a:t>[</a:t>
                      </a:r>
                      <a:r>
                        <a:rPr lang="en-US" altLang="zh-CN" sz="900" baseline="0" dirty="0" err="1"/>
                        <a:t>Muehlstein</a:t>
                      </a:r>
                      <a:r>
                        <a:rPr lang="en-US" altLang="zh-CN" sz="900" baseline="0" dirty="0"/>
                        <a:t> et al., CCNC 2017]</a:t>
                      </a:r>
                      <a:endParaRPr lang="zh-CN" altLang="en-US" sz="900" baseline="0" dirty="0">
                        <a:latin typeface="Helvetica" panose="020B0604020202020204" pitchFamily="34" charset="0"/>
                        <a:ea typeface="黑体" panose="02010609060101010101" pitchFamily="49" charset="-122"/>
                      </a:endParaRPr>
                    </a:p>
                  </a:txBody>
                  <a:tcPr anchor="ctr"/>
                </a:tc>
                <a:tc>
                  <a:txBody>
                    <a:bodyPr/>
                    <a:lstStyle/>
                    <a:p>
                      <a:pPr marL="72000" algn="l"/>
                      <a:r>
                        <a:rPr lang="zh-CN" altLang="en-US" sz="1000" baseline="0" dirty="0"/>
                        <a:t>会话数：</a:t>
                      </a:r>
                      <a:r>
                        <a:rPr lang="en-US" altLang="zh-CN" sz="1000" baseline="0" dirty="0"/>
                        <a:t>2</a:t>
                      </a:r>
                      <a:r>
                        <a:rPr lang="zh-CN" altLang="en-US" sz="1000" baseline="0" dirty="0"/>
                        <a:t>万</a:t>
                      </a: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72000"/>
                      <a:r>
                        <a:rPr lang="zh-CN" altLang="en-US" sz="1000" baseline="0" dirty="0"/>
                        <a:t>流统计特征</a:t>
                      </a: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72000"/>
                      <a:r>
                        <a:rPr lang="zh-CN" altLang="en-US" sz="1000" baseline="0" dirty="0">
                          <a:solidFill>
                            <a:schemeClr val="tx1"/>
                          </a:solidFill>
                        </a:rPr>
                        <a:t>首次将</a:t>
                      </a:r>
                      <a:r>
                        <a:rPr lang="zh-CN" altLang="en-US" sz="1000" baseline="0" dirty="0">
                          <a:solidFill>
                            <a:srgbClr val="C00000"/>
                          </a:solidFill>
                        </a:rPr>
                        <a:t>流统计特征</a:t>
                      </a:r>
                      <a:r>
                        <a:rPr lang="zh-CN" altLang="en-US" sz="1000" baseline="0" dirty="0">
                          <a:solidFill>
                            <a:schemeClr val="tx1"/>
                          </a:solidFill>
                        </a:rPr>
                        <a:t>引入操作系统识别研究，识别准确率较高</a:t>
                      </a:r>
                      <a:endParaRPr lang="zh-CN" altLang="en-US" sz="1000" baseline="0" dirty="0">
                        <a:solidFill>
                          <a:schemeClr val="tx1"/>
                        </a:solidFill>
                        <a:latin typeface="Helvetica" panose="020B0604020202020204" pitchFamily="34" charset="0"/>
                        <a:ea typeface="黑体" panose="02010609060101010101" pitchFamily="49" charset="-122"/>
                      </a:endParaRPr>
                    </a:p>
                  </a:txBody>
                  <a:tcPr anchor="ctr"/>
                </a:tc>
                <a:tc>
                  <a:txBody>
                    <a:bodyPr/>
                    <a:lstStyle/>
                    <a:p>
                      <a:pPr marL="72000"/>
                      <a:r>
                        <a:rPr lang="zh-CN" altLang="en-US" sz="1000" kern="1200" baseline="0" dirty="0">
                          <a:solidFill>
                            <a:srgbClr val="007434"/>
                          </a:solidFill>
                        </a:rPr>
                        <a:t>客户端规模较小</a:t>
                      </a:r>
                      <a:endParaRPr lang="zh-CN" altLang="en-US" sz="1000" b="1" kern="1200" baseline="0" dirty="0">
                        <a:solidFill>
                          <a:srgbClr val="007434"/>
                        </a:solidFill>
                        <a:latin typeface="Helvetica" panose="020B0604020202020204" pitchFamily="34" charset="0"/>
                        <a:ea typeface="黑体" panose="02010609060101010101" pitchFamily="49" charset="-122"/>
                        <a:cs typeface="+mn-cs"/>
                      </a:endParaRPr>
                    </a:p>
                  </a:txBody>
                  <a:tcPr anchor="ctr"/>
                </a:tc>
                <a:extLst>
                  <a:ext uri="{0D108BD9-81ED-4DB2-BD59-A6C34878D82A}">
                    <a16:rowId xmlns:a16="http://schemas.microsoft.com/office/drawing/2014/main" val="3733728341"/>
                  </a:ext>
                </a:extLst>
              </a:tr>
              <a:tr h="45440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aseline="0" dirty="0"/>
                        <a:t>[Wang et al., Black Hat 2015]</a:t>
                      </a:r>
                      <a:endParaRPr lang="zh-CN" altLang="en-US" sz="900" baseline="0" dirty="0">
                        <a:latin typeface="Helvetica" panose="020B0604020202020204" pitchFamily="34" charset="0"/>
                        <a:ea typeface="黑体" panose="02010609060101010101" pitchFamily="49" charset="-122"/>
                      </a:endParaRPr>
                    </a:p>
                  </a:txBody>
                  <a:tcPr anchor="ctr"/>
                </a:tc>
                <a:tc>
                  <a:txBody>
                    <a:bodyPr/>
                    <a:lstStyle/>
                    <a:p>
                      <a:pPr marL="72000" marR="0" lvl="0" indent="0" algn="l" defTabSz="914400" rtl="0" eaLnBrk="1" fontAlgn="auto" latinLnBrk="0" hangingPunct="1">
                        <a:lnSpc>
                          <a:spcPct val="100000"/>
                        </a:lnSpc>
                        <a:spcBef>
                          <a:spcPts val="0"/>
                        </a:spcBef>
                        <a:spcAft>
                          <a:spcPts val="0"/>
                        </a:spcAft>
                        <a:buClrTx/>
                        <a:buSzTx/>
                        <a:buFontTx/>
                        <a:buNone/>
                        <a:tabLst/>
                        <a:defRPr/>
                      </a:pPr>
                      <a:r>
                        <a:rPr lang="zh-CN" altLang="en-US" sz="1000" baseline="0" dirty="0"/>
                        <a:t>会话数：</a:t>
                      </a:r>
                      <a:r>
                        <a:rPr lang="en-US" altLang="zh-CN" sz="1000" baseline="0" dirty="0"/>
                        <a:t>30</a:t>
                      </a:r>
                      <a:r>
                        <a:rPr lang="zh-CN" altLang="en-US" sz="1000" baseline="0" dirty="0"/>
                        <a:t>万</a:t>
                      </a: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72000"/>
                      <a:r>
                        <a:rPr lang="zh-CN" altLang="en-US" sz="1000" baseline="0" dirty="0"/>
                        <a:t>流原始载荷</a:t>
                      </a:r>
                      <a:endParaRPr lang="zh-CN" altLang="en-US" sz="1000" baseline="0" dirty="0">
                        <a:latin typeface="Helvetica" panose="020B0604020202020204" pitchFamily="34" charset="0"/>
                        <a:ea typeface="黑体" panose="02010609060101010101" pitchFamily="49" charset="-122"/>
                      </a:endParaRPr>
                    </a:p>
                  </a:txBody>
                  <a:tcPr anchor="ctr"/>
                </a:tc>
                <a:tc>
                  <a:txBody>
                    <a:bodyPr/>
                    <a:lstStyle/>
                    <a:p>
                      <a:pPr marL="72000"/>
                      <a:r>
                        <a:rPr lang="zh-CN" altLang="en-US" sz="1000" baseline="0" dirty="0">
                          <a:solidFill>
                            <a:schemeClr val="tx1"/>
                          </a:solidFill>
                        </a:rPr>
                        <a:t>构建</a:t>
                      </a:r>
                      <a:r>
                        <a:rPr lang="zh-CN" altLang="en-US" sz="1000" baseline="0" dirty="0">
                          <a:solidFill>
                            <a:srgbClr val="C00000"/>
                          </a:solidFill>
                        </a:rPr>
                        <a:t>栈式自编码器</a:t>
                      </a:r>
                      <a:r>
                        <a:rPr lang="zh-CN" altLang="en-US" sz="1000" baseline="0" dirty="0">
                          <a:solidFill>
                            <a:schemeClr val="tx1"/>
                          </a:solidFill>
                        </a:rPr>
                        <a:t>模型</a:t>
                      </a:r>
                      <a:endParaRPr lang="zh-CN" altLang="en-US" sz="1000" baseline="0" dirty="0">
                        <a:solidFill>
                          <a:schemeClr val="tx1"/>
                        </a:solidFill>
                        <a:latin typeface="Helvetica" panose="020B0604020202020204" pitchFamily="34" charset="0"/>
                        <a:ea typeface="黑体" panose="02010609060101010101" pitchFamily="49" charset="-122"/>
                      </a:endParaRPr>
                    </a:p>
                  </a:txBody>
                  <a:tcPr anchor="ctr"/>
                </a:tc>
                <a:tc>
                  <a:txBody>
                    <a:bodyPr/>
                    <a:lstStyle/>
                    <a:p>
                      <a:pPr marL="72000"/>
                      <a:r>
                        <a:rPr lang="zh-CN" altLang="en-US" sz="1000" kern="1200" baseline="0" dirty="0">
                          <a:solidFill>
                            <a:srgbClr val="007434"/>
                          </a:solidFill>
                        </a:rPr>
                        <a:t>识别效率较低</a:t>
                      </a:r>
                      <a:endParaRPr lang="zh-CN" altLang="en-US" sz="1000" b="1" kern="1200" baseline="0" dirty="0">
                        <a:solidFill>
                          <a:srgbClr val="007434"/>
                        </a:solidFill>
                        <a:latin typeface="Helvetica" panose="020B0604020202020204" pitchFamily="34" charset="0"/>
                        <a:ea typeface="黑体" panose="02010609060101010101" pitchFamily="49" charset="-122"/>
                        <a:cs typeface="+mn-cs"/>
                      </a:endParaRPr>
                    </a:p>
                  </a:txBody>
                  <a:tcPr anchor="ctr"/>
                </a:tc>
                <a:extLst>
                  <a:ext uri="{0D108BD9-81ED-4DB2-BD59-A6C34878D82A}">
                    <a16:rowId xmlns:a16="http://schemas.microsoft.com/office/drawing/2014/main" val="2515967856"/>
                  </a:ext>
                </a:extLst>
              </a:tr>
            </a:tbl>
          </a:graphicData>
        </a:graphic>
      </p:graphicFrame>
      <p:sp>
        <p:nvSpPr>
          <p:cNvPr id="4" name="圆角矩形 100">
            <a:extLst>
              <a:ext uri="{FF2B5EF4-FFF2-40B4-BE49-F238E27FC236}">
                <a16:creationId xmlns:a16="http://schemas.microsoft.com/office/drawing/2014/main" id="{A0E70F58-1964-466F-A325-63CDB95A8AA0}"/>
              </a:ext>
            </a:extLst>
          </p:cNvPr>
          <p:cNvSpPr/>
          <p:nvPr/>
        </p:nvSpPr>
        <p:spPr bwMode="auto">
          <a:xfrm>
            <a:off x="985033" y="2217553"/>
            <a:ext cx="7173933" cy="3070220"/>
          </a:xfrm>
          <a:prstGeom prst="roundRect">
            <a:avLst/>
          </a:prstGeom>
          <a:solidFill>
            <a:srgbClr val="E1D5E7"/>
          </a:solidFill>
          <a:ln w="19050" cap="flat">
            <a:solidFill>
              <a:srgbClr val="C2AECC"/>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Helvetica"/>
                <a:ea typeface="黑体"/>
                <a:cs typeface="+mn-cs"/>
              </a:rPr>
              <a:t>挑战</a:t>
            </a:r>
            <a:endParaRPr kumimoji="0" lang="en-US" altLang="zh-CN" sz="2800" b="0" i="0" u="none" strike="noStrike" kern="1200" cap="none" spc="0" normalizeH="0" baseline="0" noProof="0" dirty="0">
              <a:ln>
                <a:noFill/>
              </a:ln>
              <a:solidFill>
                <a:prstClr val="black"/>
              </a:solidFill>
              <a:effectLst/>
              <a:uLnTx/>
              <a:uFillTx/>
              <a:latin typeface="Helvetica"/>
              <a:ea typeface="黑体"/>
              <a:cs typeface="+mn-cs"/>
            </a:endParaRPr>
          </a:p>
          <a:p>
            <a:pPr marL="342900" marR="0" lvl="0" indent="-342900" algn="l" defTabSz="914400" rtl="0" eaLnBrk="1" fontAlgn="auto" latinLnBrk="0" hangingPunct="1">
              <a:lnSpc>
                <a:spcPts val="3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C00000"/>
                </a:solidFill>
                <a:effectLst/>
                <a:uLnTx/>
                <a:uFillTx/>
                <a:latin typeface="Helvetica"/>
                <a:ea typeface="黑体"/>
                <a:cs typeface="+mn-cs"/>
              </a:rPr>
              <a:t>识别粒度粗</a:t>
            </a:r>
            <a:r>
              <a:rPr kumimoji="0" lang="zh-CN" altLang="en-US" sz="2000" b="0" i="0" u="none" strike="noStrike" kern="1200" cap="none" spc="0" normalizeH="0" baseline="0" noProof="0" dirty="0">
                <a:ln>
                  <a:noFill/>
                </a:ln>
                <a:solidFill>
                  <a:prstClr val="black"/>
                </a:solidFill>
                <a:effectLst/>
                <a:uLnTx/>
                <a:uFillTx/>
                <a:latin typeface="Helvetica"/>
                <a:ea typeface="黑体"/>
                <a:cs typeface="+mn-cs"/>
              </a:rPr>
              <a:t>，大部分安全漏洞只存在于某个特定的系统版本，需要更精细的识别粒度。</a:t>
            </a:r>
            <a:endParaRPr kumimoji="0" lang="en-US" altLang="zh-CN" sz="2000" b="0" i="0" u="none" strike="noStrike" kern="1200" cap="none" spc="0" normalizeH="0" baseline="0" noProof="0" dirty="0">
              <a:ln>
                <a:noFill/>
              </a:ln>
              <a:solidFill>
                <a:prstClr val="black"/>
              </a:solidFill>
              <a:effectLst/>
              <a:uLnTx/>
              <a:uFillTx/>
              <a:latin typeface="Helvetica"/>
              <a:ea typeface="黑体"/>
              <a:cs typeface="+mn-cs"/>
            </a:endParaRPr>
          </a:p>
          <a:p>
            <a:pPr marL="342900" marR="0" lvl="0" indent="-342900" algn="l" defTabSz="914400" rtl="0" eaLnBrk="1" fontAlgn="auto" latinLnBrk="0" hangingPunct="1">
              <a:lnSpc>
                <a:spcPts val="3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C00000"/>
                </a:solidFill>
                <a:effectLst/>
                <a:uLnTx/>
                <a:uFillTx/>
                <a:latin typeface="Helvetica"/>
                <a:ea typeface="黑体"/>
                <a:cs typeface="+mn-cs"/>
              </a:rPr>
              <a:t>人工成本高</a:t>
            </a:r>
            <a:r>
              <a:rPr kumimoji="0" lang="zh-CN" altLang="en-US" sz="2000" b="0" i="0" u="none" strike="noStrike" kern="1200" cap="none" spc="0" normalizeH="0" baseline="0" noProof="0" dirty="0">
                <a:ln>
                  <a:noFill/>
                </a:ln>
                <a:solidFill>
                  <a:prstClr val="black"/>
                </a:solidFill>
                <a:effectLst/>
                <a:uLnTx/>
                <a:uFillTx/>
                <a:latin typeface="Helvetica"/>
                <a:ea typeface="黑体"/>
                <a:cs typeface="+mn-cs"/>
              </a:rPr>
              <a:t>，如何选取、构造更有效的特征，要求丰富的专家经验和大量的时间投入。</a:t>
            </a:r>
            <a:endParaRPr kumimoji="0" lang="en-US" altLang="zh-CN" sz="2000" b="0" i="0" u="none" strike="noStrike" kern="1200" cap="none" spc="0" normalizeH="0" baseline="0" noProof="0" dirty="0">
              <a:ln>
                <a:noFill/>
              </a:ln>
              <a:solidFill>
                <a:prstClr val="black"/>
              </a:solidFill>
              <a:effectLst/>
              <a:uLnTx/>
              <a:uFillTx/>
              <a:latin typeface="Helvetica"/>
              <a:ea typeface="黑体"/>
              <a:cs typeface="+mn-cs"/>
            </a:endParaRPr>
          </a:p>
          <a:p>
            <a:pPr marL="342900" lvl="0" indent="-342900">
              <a:lnSpc>
                <a:spcPts val="3000"/>
              </a:lnSpc>
              <a:buFont typeface="Wingdings" panose="05000000000000000000" pitchFamily="2" charset="2"/>
              <a:buChar char="l"/>
              <a:defRPr/>
            </a:pPr>
            <a:r>
              <a:rPr lang="zh-CN" altLang="en-US" sz="2000" dirty="0">
                <a:solidFill>
                  <a:srgbClr val="C00000"/>
                </a:solidFill>
              </a:rPr>
              <a:t>数据规模小</a:t>
            </a:r>
            <a:r>
              <a:rPr lang="zh-CN" altLang="en-US" sz="2000" dirty="0">
                <a:solidFill>
                  <a:prstClr val="black"/>
                </a:solidFill>
              </a:rPr>
              <a:t>，在小型实验数据集上的研究成果难以解决实际问题。</a:t>
            </a:r>
            <a:endParaRPr lang="en-US" altLang="zh-CN" sz="2000" dirty="0">
              <a:solidFill>
                <a:prstClr val="black"/>
              </a:solidFill>
            </a:endParaRPr>
          </a:p>
        </p:txBody>
      </p:sp>
      <p:sp>
        <p:nvSpPr>
          <p:cNvPr id="5" name="灯片编号占位符 4">
            <a:extLst>
              <a:ext uri="{FF2B5EF4-FFF2-40B4-BE49-F238E27FC236}">
                <a16:creationId xmlns:a16="http://schemas.microsoft.com/office/drawing/2014/main" id="{5A89B8B9-1910-4FE0-A5A8-6AB6ECCB4399}"/>
              </a:ext>
            </a:extLst>
          </p:cNvPr>
          <p:cNvSpPr>
            <a:spLocks noGrp="1"/>
          </p:cNvSpPr>
          <p:nvPr>
            <p:ph type="sldNum" sz="quarter" idx="10"/>
          </p:nvPr>
        </p:nvSpPr>
        <p:spPr/>
        <p:txBody>
          <a:bodyPr/>
          <a:lstStyle/>
          <a:p>
            <a:fld id="{6DE2FBD6-56D3-45DC-8484-A22812E13BA8}" type="slidenum">
              <a:rPr lang="zh-CN" altLang="en-US" smtClean="0"/>
              <a:pPr/>
              <a:t>6</a:t>
            </a:fld>
            <a:endParaRPr lang="zh-CN" altLang="en-US"/>
          </a:p>
        </p:txBody>
      </p:sp>
    </p:spTree>
    <p:extLst>
      <p:ext uri="{BB962C8B-B14F-4D97-AF65-F5344CB8AC3E}">
        <p14:creationId xmlns:p14="http://schemas.microsoft.com/office/powerpoint/2010/main" val="69127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4" name="Rectangle 30"/>
          <p:cNvSpPr>
            <a:spLocks noChangeArrowheads="1"/>
          </p:cNvSpPr>
          <p:nvPr/>
        </p:nvSpPr>
        <p:spPr bwMode="auto">
          <a:xfrm>
            <a:off x="493253" y="2622280"/>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6" name="Rectangle 32"/>
          <p:cNvSpPr>
            <a:spLocks noChangeArrowheads="1"/>
          </p:cNvSpPr>
          <p:nvPr/>
        </p:nvSpPr>
        <p:spPr bwMode="auto">
          <a:xfrm>
            <a:off x="493253" y="3426422"/>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10" name="AutoShape 9"/>
          <p:cNvSpPr>
            <a:spLocks noChangeArrowheads="1"/>
          </p:cNvSpPr>
          <p:nvPr/>
        </p:nvSpPr>
        <p:spPr bwMode="auto">
          <a:xfrm>
            <a:off x="531353" y="3005732"/>
            <a:ext cx="6048375" cy="533400"/>
          </a:xfrm>
          <a:prstGeom prst="roundRect">
            <a:avLst>
              <a:gd name="adj" fmla="val 16667"/>
            </a:avLst>
          </a:prstGeom>
          <a:solidFill>
            <a:srgbClr val="005BAC"/>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14" name="AutoShape 19"/>
          <p:cNvSpPr>
            <a:spLocks noChangeArrowheads="1"/>
          </p:cNvSpPr>
          <p:nvPr/>
        </p:nvSpPr>
        <p:spPr bwMode="auto">
          <a:xfrm>
            <a:off x="2162818" y="3152453"/>
            <a:ext cx="431800" cy="215900"/>
          </a:xfrm>
          <a:prstGeom prst="leftArrow">
            <a:avLst>
              <a:gd name="adj1" fmla="val 50278"/>
              <a:gd name="adj2" fmla="val 72731"/>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16" name="WordArt 21"/>
          <p:cNvSpPr>
            <a:spLocks noChangeArrowheads="1" noChangeShapeType="1" noTextEdit="1"/>
          </p:cNvSpPr>
          <p:nvPr/>
        </p:nvSpPr>
        <p:spPr bwMode="auto">
          <a:xfrm>
            <a:off x="780588" y="3121622"/>
            <a:ext cx="184150" cy="282575"/>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FFFFFF"/>
                  </a:solidFill>
                  <a:round/>
                  <a:headEnd/>
                  <a:tailEnd/>
                </a:ln>
                <a:solidFill>
                  <a:srgbClr val="FFFFFF"/>
                </a:solidFill>
                <a:effectLst/>
                <a:uLnTx/>
                <a:uFillTx/>
                <a:latin typeface="黑体"/>
                <a:ea typeface="黑体"/>
                <a:cs typeface="+mn-cs"/>
              </a:rPr>
              <a:t>3</a:t>
            </a:r>
            <a:endParaRPr kumimoji="0" lang="zh-CN" altLang="en-US" sz="3600" b="0" i="0" u="none" strike="noStrike" kern="10" cap="none" spc="0" normalizeH="0" baseline="0" noProof="0" dirty="0">
              <a:ln w="3175">
                <a:solidFill>
                  <a:srgbClr val="FFFFFF"/>
                </a:solidFill>
                <a:round/>
                <a:headEnd/>
                <a:tailEnd/>
              </a:ln>
              <a:solidFill>
                <a:srgbClr val="FFFFFF"/>
              </a:solidFill>
              <a:effectLst/>
              <a:uLnTx/>
              <a:uFillTx/>
              <a:latin typeface="黑体"/>
              <a:ea typeface="黑体"/>
              <a:cs typeface="+mn-cs"/>
            </a:endParaRPr>
          </a:p>
        </p:txBody>
      </p:sp>
      <p:sp>
        <p:nvSpPr>
          <p:cNvPr id="21" name="AutoShape 26"/>
          <p:cNvSpPr>
            <a:spLocks noChangeArrowheads="1"/>
          </p:cNvSpPr>
          <p:nvPr/>
        </p:nvSpPr>
        <p:spPr bwMode="auto">
          <a:xfrm>
            <a:off x="1025944" y="2993703"/>
            <a:ext cx="2705548"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微软雅黑" pitchFamily="34" charset="-122"/>
                <a:ea typeface="黑体"/>
                <a:cs typeface="+mn-cs"/>
              </a:rPr>
              <a:t>研究内容</a:t>
            </a:r>
          </a:p>
        </p:txBody>
      </p:sp>
      <p:sp>
        <p:nvSpPr>
          <p:cNvPr id="25" name="Rectangle 33">
            <a:extLst>
              <a:ext uri="{FF2B5EF4-FFF2-40B4-BE49-F238E27FC236}">
                <a16:creationId xmlns:a16="http://schemas.microsoft.com/office/drawing/2014/main" id="{FA3FFED8-3E86-43C3-AED9-BDE08787F366}"/>
              </a:ext>
            </a:extLst>
          </p:cNvPr>
          <p:cNvSpPr>
            <a:spLocks noChangeArrowheads="1"/>
          </p:cNvSpPr>
          <p:nvPr/>
        </p:nvSpPr>
        <p:spPr bwMode="auto">
          <a:xfrm>
            <a:off x="493253" y="4209728"/>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26" name="Rectangle 34">
            <a:extLst>
              <a:ext uri="{FF2B5EF4-FFF2-40B4-BE49-F238E27FC236}">
                <a16:creationId xmlns:a16="http://schemas.microsoft.com/office/drawing/2014/main" id="{71DFD8F2-1E97-44EC-83E5-0D70949B5C34}"/>
              </a:ext>
            </a:extLst>
          </p:cNvPr>
          <p:cNvSpPr>
            <a:spLocks noChangeArrowheads="1"/>
          </p:cNvSpPr>
          <p:nvPr/>
        </p:nvSpPr>
        <p:spPr bwMode="auto">
          <a:xfrm>
            <a:off x="493253" y="4997836"/>
            <a:ext cx="6086475" cy="185737"/>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27" name="AutoShape 12">
            <a:extLst>
              <a:ext uri="{FF2B5EF4-FFF2-40B4-BE49-F238E27FC236}">
                <a16:creationId xmlns:a16="http://schemas.microsoft.com/office/drawing/2014/main" id="{CEF147C0-0222-4561-AA7F-B158D646F50F}"/>
              </a:ext>
            </a:extLst>
          </p:cNvPr>
          <p:cNvSpPr>
            <a:spLocks noChangeArrowheads="1"/>
          </p:cNvSpPr>
          <p:nvPr/>
        </p:nvSpPr>
        <p:spPr bwMode="auto">
          <a:xfrm>
            <a:off x="531353" y="3789041"/>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0" i="1" u="none" strike="noStrike" kern="0" cap="none" spc="0" normalizeH="0" baseline="0" noProof="0">
              <a:ln>
                <a:noFill/>
              </a:ln>
              <a:solidFill>
                <a:sysClr val="windowText" lastClr="000000"/>
              </a:solidFill>
              <a:effectLst/>
              <a:uLnTx/>
              <a:uFillTx/>
              <a:latin typeface="微软雅黑" pitchFamily="34" charset="-122"/>
              <a:ea typeface="黑体"/>
              <a:cs typeface="+mn-cs"/>
            </a:endParaRPr>
          </a:p>
        </p:txBody>
      </p:sp>
      <p:sp>
        <p:nvSpPr>
          <p:cNvPr id="31" name="AutoShape 15">
            <a:extLst>
              <a:ext uri="{FF2B5EF4-FFF2-40B4-BE49-F238E27FC236}">
                <a16:creationId xmlns:a16="http://schemas.microsoft.com/office/drawing/2014/main" id="{BB167820-A1B3-48ED-98CE-528A3AAB8698}"/>
              </a:ext>
            </a:extLst>
          </p:cNvPr>
          <p:cNvSpPr>
            <a:spLocks noChangeArrowheads="1"/>
          </p:cNvSpPr>
          <p:nvPr/>
        </p:nvSpPr>
        <p:spPr bwMode="auto">
          <a:xfrm>
            <a:off x="531353" y="4577146"/>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32" name="WordArt 23">
            <a:extLst>
              <a:ext uri="{FF2B5EF4-FFF2-40B4-BE49-F238E27FC236}">
                <a16:creationId xmlns:a16="http://schemas.microsoft.com/office/drawing/2014/main" id="{20E35AC3-310D-4A03-8E22-7FAED0EBDC1A}"/>
              </a:ext>
            </a:extLst>
          </p:cNvPr>
          <p:cNvSpPr>
            <a:spLocks noChangeArrowheads="1" noChangeShapeType="1" noTextEdit="1"/>
          </p:cNvSpPr>
          <p:nvPr/>
        </p:nvSpPr>
        <p:spPr bwMode="auto">
          <a:xfrm>
            <a:off x="779837" y="4725507"/>
            <a:ext cx="184150" cy="282575"/>
          </a:xfrm>
          <a:prstGeom prst="rect">
            <a:avLst/>
          </a:prstGeom>
          <a:ln>
            <a:noFill/>
          </a:ln>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rPr>
              <a:t>5</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endParaRPr>
          </a:p>
        </p:txBody>
      </p:sp>
      <p:sp>
        <p:nvSpPr>
          <p:cNvPr id="33" name="AutoShape 28">
            <a:extLst>
              <a:ext uri="{FF2B5EF4-FFF2-40B4-BE49-F238E27FC236}">
                <a16:creationId xmlns:a16="http://schemas.microsoft.com/office/drawing/2014/main" id="{6CB48A2A-E72F-4E57-8A14-FBEF0CCAEC58}"/>
              </a:ext>
            </a:extLst>
          </p:cNvPr>
          <p:cNvSpPr>
            <a:spLocks noChangeArrowheads="1"/>
          </p:cNvSpPr>
          <p:nvPr/>
        </p:nvSpPr>
        <p:spPr bwMode="auto">
          <a:xfrm>
            <a:off x="1025941" y="4600092"/>
            <a:ext cx="2915969"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itchFamily="34" charset="-122"/>
                <a:ea typeface="黑体"/>
                <a:cs typeface="+mn-cs"/>
              </a:rPr>
              <a:t>完成项目及发表论文情况</a:t>
            </a:r>
          </a:p>
        </p:txBody>
      </p:sp>
      <p:sp>
        <p:nvSpPr>
          <p:cNvPr id="34" name="WordArt 24">
            <a:extLst>
              <a:ext uri="{FF2B5EF4-FFF2-40B4-BE49-F238E27FC236}">
                <a16:creationId xmlns:a16="http://schemas.microsoft.com/office/drawing/2014/main" id="{FF913005-F80F-4FA2-A0CF-091353CCAE1B}"/>
              </a:ext>
            </a:extLst>
          </p:cNvPr>
          <p:cNvSpPr>
            <a:spLocks noChangeArrowheads="1" noChangeShapeType="1" noTextEdit="1"/>
          </p:cNvSpPr>
          <p:nvPr/>
        </p:nvSpPr>
        <p:spPr bwMode="auto">
          <a:xfrm>
            <a:off x="780588" y="3918970"/>
            <a:ext cx="184150" cy="282575"/>
          </a:xfrm>
          <a:prstGeom prst="rect">
            <a:avLst/>
          </a:prstGeom>
          <a:ln>
            <a:noFill/>
          </a:ln>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rPr>
              <a:t>4</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endParaRPr>
          </a:p>
        </p:txBody>
      </p:sp>
      <p:sp>
        <p:nvSpPr>
          <p:cNvPr id="35" name="AutoShape 28">
            <a:extLst>
              <a:ext uri="{FF2B5EF4-FFF2-40B4-BE49-F238E27FC236}">
                <a16:creationId xmlns:a16="http://schemas.microsoft.com/office/drawing/2014/main" id="{1FFB52C2-22C5-4C48-A1F1-4F70BBB0F740}"/>
              </a:ext>
            </a:extLst>
          </p:cNvPr>
          <p:cNvSpPr>
            <a:spLocks noChangeArrowheads="1"/>
          </p:cNvSpPr>
          <p:nvPr/>
        </p:nvSpPr>
        <p:spPr bwMode="auto">
          <a:xfrm>
            <a:off x="1025942" y="3797772"/>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itchFamily="34" charset="-122"/>
                <a:ea typeface="黑体"/>
                <a:cs typeface="+mn-cs"/>
              </a:rPr>
              <a:t>主要工作及成果</a:t>
            </a:r>
          </a:p>
        </p:txBody>
      </p:sp>
      <p:sp>
        <p:nvSpPr>
          <p:cNvPr id="37" name="Rectangle 31">
            <a:extLst>
              <a:ext uri="{FF2B5EF4-FFF2-40B4-BE49-F238E27FC236}">
                <a16:creationId xmlns:a16="http://schemas.microsoft.com/office/drawing/2014/main" id="{AF14B625-2E46-4DBB-A0A1-71A2F6271F46}"/>
              </a:ext>
            </a:extLst>
          </p:cNvPr>
          <p:cNvSpPr>
            <a:spLocks noChangeArrowheads="1"/>
          </p:cNvSpPr>
          <p:nvPr/>
        </p:nvSpPr>
        <p:spPr bwMode="auto">
          <a:xfrm>
            <a:off x="493253" y="1824470"/>
            <a:ext cx="6086475" cy="185738"/>
          </a:xfrm>
          <a:prstGeom prst="rect">
            <a:avLst/>
          </a:prstGeom>
          <a:gradFill rotWithShape="1">
            <a:gsLst>
              <a:gs pos="0">
                <a:srgbClr val="000000">
                  <a:alpha val="7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38" name="AutoShape 6">
            <a:extLst>
              <a:ext uri="{FF2B5EF4-FFF2-40B4-BE49-F238E27FC236}">
                <a16:creationId xmlns:a16="http://schemas.microsoft.com/office/drawing/2014/main" id="{FFA90FE1-604E-408D-AF23-B68E15B8FD5A}"/>
              </a:ext>
            </a:extLst>
          </p:cNvPr>
          <p:cNvSpPr>
            <a:spLocks noChangeArrowheads="1"/>
          </p:cNvSpPr>
          <p:nvPr/>
        </p:nvSpPr>
        <p:spPr bwMode="auto">
          <a:xfrm>
            <a:off x="531353" y="140378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39" name="AutoShape 18">
            <a:extLst>
              <a:ext uri="{FF2B5EF4-FFF2-40B4-BE49-F238E27FC236}">
                <a16:creationId xmlns:a16="http://schemas.microsoft.com/office/drawing/2014/main" id="{377FCBA0-70DB-46B6-B2E0-FC9B6F019EA2}"/>
              </a:ext>
            </a:extLst>
          </p:cNvPr>
          <p:cNvSpPr>
            <a:spLocks noChangeArrowheads="1"/>
          </p:cNvSpPr>
          <p:nvPr/>
        </p:nvSpPr>
        <p:spPr bwMode="auto">
          <a:xfrm>
            <a:off x="531353" y="2200003"/>
            <a:ext cx="6048375" cy="533400"/>
          </a:xfrm>
          <a:prstGeom prst="roundRect">
            <a:avLst>
              <a:gd name="adj" fmla="val 16667"/>
            </a:avLst>
          </a:prstGeom>
          <a:gradFill rotWithShape="1">
            <a:gsLst>
              <a:gs pos="0">
                <a:srgbClr val="FFFFFF"/>
              </a:gs>
              <a:gs pos="100000">
                <a:srgbClr val="DDDDDD"/>
              </a:gs>
            </a:gsLst>
            <a:lin ang="5400000" scaled="1"/>
          </a:gradFill>
          <a:ln w="9525" algn="ctr">
            <a:solidFill>
              <a:srgbClr val="B2B2B2"/>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Helvetica"/>
              <a:ea typeface="华文细黑" pitchFamily="2" charset="-122"/>
              <a:cs typeface="+mn-cs"/>
            </a:endParaRPr>
          </a:p>
        </p:txBody>
      </p:sp>
      <p:sp>
        <p:nvSpPr>
          <p:cNvPr id="40" name="WordArt 20">
            <a:extLst>
              <a:ext uri="{FF2B5EF4-FFF2-40B4-BE49-F238E27FC236}">
                <a16:creationId xmlns:a16="http://schemas.microsoft.com/office/drawing/2014/main" id="{0883B5EE-1090-4DEB-B777-059D321DA401}"/>
              </a:ext>
            </a:extLst>
          </p:cNvPr>
          <p:cNvSpPr>
            <a:spLocks noChangeArrowheads="1" noChangeShapeType="1" noTextEdit="1"/>
          </p:cNvSpPr>
          <p:nvPr/>
        </p:nvSpPr>
        <p:spPr bwMode="auto">
          <a:xfrm>
            <a:off x="783763" y="1546660"/>
            <a:ext cx="120650" cy="282575"/>
          </a:xfrm>
          <a:prstGeom prst="rect">
            <a:avLst/>
          </a:prstGeom>
          <a:ln>
            <a:noFill/>
          </a:ln>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rPr>
              <a:t>1</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endParaRPr>
          </a:p>
        </p:txBody>
      </p:sp>
      <p:sp>
        <p:nvSpPr>
          <p:cNvPr id="41" name="WordArt 24">
            <a:extLst>
              <a:ext uri="{FF2B5EF4-FFF2-40B4-BE49-F238E27FC236}">
                <a16:creationId xmlns:a16="http://schemas.microsoft.com/office/drawing/2014/main" id="{E2318397-F51B-463F-89A6-C4B88DD98C7C}"/>
              </a:ext>
            </a:extLst>
          </p:cNvPr>
          <p:cNvSpPr>
            <a:spLocks noChangeArrowheads="1" noChangeShapeType="1" noTextEdit="1"/>
          </p:cNvSpPr>
          <p:nvPr/>
        </p:nvSpPr>
        <p:spPr bwMode="auto">
          <a:xfrm>
            <a:off x="779837" y="2321607"/>
            <a:ext cx="184150" cy="282575"/>
          </a:xfrm>
          <a:prstGeom prst="rect">
            <a:avLst/>
          </a:prstGeom>
          <a:ln>
            <a:noFill/>
          </a:ln>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rPr>
              <a:t>2</a:t>
            </a:r>
            <a:endParaRPr kumimoji="0" lang="zh-CN" altLang="en-US" sz="3600" b="0" i="0" u="none" strike="noStrike" kern="10" cap="none" spc="0" normalizeH="0" baseline="0" noProof="0" dirty="0">
              <a:ln w="3175">
                <a:solidFill>
                  <a:srgbClr val="005BAC"/>
                </a:solidFill>
                <a:round/>
                <a:headEnd/>
                <a:tailEnd/>
              </a:ln>
              <a:solidFill>
                <a:srgbClr val="005BAC"/>
              </a:solidFill>
              <a:effectLst/>
              <a:uLnTx/>
              <a:uFillTx/>
              <a:latin typeface="黑体"/>
              <a:ea typeface="黑体"/>
              <a:cs typeface="+mn-cs"/>
            </a:endParaRPr>
          </a:p>
        </p:txBody>
      </p:sp>
      <p:sp>
        <p:nvSpPr>
          <p:cNvPr id="42" name="AutoShape 25">
            <a:extLst>
              <a:ext uri="{FF2B5EF4-FFF2-40B4-BE49-F238E27FC236}">
                <a16:creationId xmlns:a16="http://schemas.microsoft.com/office/drawing/2014/main" id="{2E6A75D8-1F3B-4285-81E0-7B091207FF96}"/>
              </a:ext>
            </a:extLst>
          </p:cNvPr>
          <p:cNvSpPr>
            <a:spLocks noChangeArrowheads="1"/>
          </p:cNvSpPr>
          <p:nvPr/>
        </p:nvSpPr>
        <p:spPr bwMode="auto">
          <a:xfrm>
            <a:off x="1025942" y="1403783"/>
            <a:ext cx="4982285"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itchFamily="34" charset="-122"/>
              <a:ea typeface="黑体"/>
              <a:cs typeface="+mn-cs"/>
            </a:endParaRPr>
          </a:p>
        </p:txBody>
      </p:sp>
      <p:sp>
        <p:nvSpPr>
          <p:cNvPr id="43" name="AutoShape 29">
            <a:extLst>
              <a:ext uri="{FF2B5EF4-FFF2-40B4-BE49-F238E27FC236}">
                <a16:creationId xmlns:a16="http://schemas.microsoft.com/office/drawing/2014/main" id="{10C4D942-3F37-466C-815C-BF721A8DFE63}"/>
              </a:ext>
            </a:extLst>
          </p:cNvPr>
          <p:cNvSpPr>
            <a:spLocks noChangeArrowheads="1"/>
          </p:cNvSpPr>
          <p:nvPr/>
        </p:nvSpPr>
        <p:spPr bwMode="auto">
          <a:xfrm>
            <a:off x="1025940" y="2200003"/>
            <a:ext cx="2803784"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itchFamily="34" charset="-122"/>
                <a:ea typeface="黑体"/>
                <a:cs typeface="+mn-cs"/>
              </a:rPr>
              <a:t>国内外研究现状</a:t>
            </a:r>
          </a:p>
        </p:txBody>
      </p:sp>
      <p:sp>
        <p:nvSpPr>
          <p:cNvPr id="44" name="AutoShape 28">
            <a:extLst>
              <a:ext uri="{FF2B5EF4-FFF2-40B4-BE49-F238E27FC236}">
                <a16:creationId xmlns:a16="http://schemas.microsoft.com/office/drawing/2014/main" id="{9737FBFF-47AD-4AF8-BED4-4EAA4A62BA88}"/>
              </a:ext>
            </a:extLst>
          </p:cNvPr>
          <p:cNvSpPr>
            <a:spLocks noChangeArrowheads="1"/>
          </p:cNvSpPr>
          <p:nvPr/>
        </p:nvSpPr>
        <p:spPr bwMode="auto">
          <a:xfrm>
            <a:off x="1064398" y="1415777"/>
            <a:ext cx="4982283"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txBody>
          <a:bodyPr wrap="none" lIns="14400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itchFamily="34" charset="-122"/>
                <a:ea typeface="黑体"/>
                <a:cs typeface="+mn-cs"/>
              </a:rPr>
              <a:t>研究背景和意义</a:t>
            </a:r>
          </a:p>
        </p:txBody>
      </p:sp>
      <p:sp>
        <p:nvSpPr>
          <p:cNvPr id="3" name="灯片编号占位符 2">
            <a:extLst>
              <a:ext uri="{FF2B5EF4-FFF2-40B4-BE49-F238E27FC236}">
                <a16:creationId xmlns:a16="http://schemas.microsoft.com/office/drawing/2014/main" id="{34F220E2-4672-4961-BFB9-F6DC76F151AC}"/>
              </a:ext>
            </a:extLst>
          </p:cNvPr>
          <p:cNvSpPr>
            <a:spLocks noGrp="1"/>
          </p:cNvSpPr>
          <p:nvPr>
            <p:ph type="sldNum" sz="quarter" idx="10"/>
          </p:nvPr>
        </p:nvSpPr>
        <p:spPr/>
        <p:txBody>
          <a:bodyPr/>
          <a:lstStyle/>
          <a:p>
            <a:fld id="{6DE2FBD6-56D3-45DC-8484-A22812E13BA8}" type="slidenum">
              <a:rPr lang="zh-CN" altLang="en-US" smtClean="0"/>
              <a:pPr/>
              <a:t>7</a:t>
            </a:fld>
            <a:endParaRPr lang="zh-CN" altLang="en-US"/>
          </a:p>
        </p:txBody>
      </p:sp>
    </p:spTree>
    <p:extLst>
      <p:ext uri="{BB962C8B-B14F-4D97-AF65-F5344CB8AC3E}">
        <p14:creationId xmlns:p14="http://schemas.microsoft.com/office/powerpoint/2010/main" val="3329829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研究内容</a:t>
            </a:r>
          </a:p>
        </p:txBody>
      </p:sp>
      <p:sp>
        <p:nvSpPr>
          <p:cNvPr id="6" name="横卷形 5"/>
          <p:cNvSpPr/>
          <p:nvPr/>
        </p:nvSpPr>
        <p:spPr bwMode="auto">
          <a:xfrm>
            <a:off x="2417806" y="938846"/>
            <a:ext cx="3451370" cy="841954"/>
          </a:xfrm>
          <a:prstGeom prst="horizontalScroll">
            <a:avLst/>
          </a:prstGeom>
          <a:solidFill>
            <a:srgbClr val="005BAC"/>
          </a:solidFill>
          <a:ln>
            <a:solidFill>
              <a:schemeClr val="accent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Helvetica"/>
                <a:ea typeface="黑体"/>
                <a:cs typeface="+mn-cs"/>
              </a:rPr>
              <a:t>研究点一</a:t>
            </a:r>
            <a:endParaRPr kumimoji="0" lang="en-US" altLang="zh-CN" sz="1600" b="0" i="0" u="none" strike="noStrike" kern="1200" cap="none" spc="0" normalizeH="0" baseline="0" noProof="0" dirty="0">
              <a:ln>
                <a:noFill/>
              </a:ln>
              <a:solidFill>
                <a:prstClr val="white"/>
              </a:solidFill>
              <a:effectLst/>
              <a:uLnTx/>
              <a:uFillTx/>
              <a:latin typeface="Helvetica"/>
              <a:ea typeface="黑体"/>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prstClr val="white"/>
                </a:solidFill>
                <a:latin typeface="Helvetica"/>
                <a:ea typeface="黑体"/>
              </a:rPr>
              <a:t>开放环境</a:t>
            </a:r>
            <a:r>
              <a:rPr kumimoji="0" lang="zh-CN" altLang="en-US" sz="1600" b="0" i="0" u="none" strike="noStrike" kern="1200" cap="none" spc="0" normalizeH="0" baseline="0" noProof="0" dirty="0">
                <a:ln>
                  <a:noFill/>
                </a:ln>
                <a:solidFill>
                  <a:prstClr val="white"/>
                </a:solidFill>
                <a:effectLst/>
                <a:uLnTx/>
                <a:uFillTx/>
                <a:latin typeface="Helvetica"/>
                <a:ea typeface="黑体"/>
                <a:cs typeface="+mn-cs"/>
              </a:rPr>
              <a:t>中的细粒度主机属性发现</a:t>
            </a:r>
            <a:endParaRPr kumimoji="0" lang="en-US" altLang="zh-CN" sz="1600" b="0" i="0" u="none" strike="noStrike" kern="1200" cap="none" spc="0" normalizeH="0" baseline="0" noProof="0" dirty="0">
              <a:ln>
                <a:noFill/>
              </a:ln>
              <a:solidFill>
                <a:prstClr val="white"/>
              </a:solidFill>
              <a:effectLst/>
              <a:uLnTx/>
              <a:uFillTx/>
              <a:latin typeface="Helvetica"/>
              <a:ea typeface="黑体"/>
              <a:cs typeface="+mn-cs"/>
            </a:endParaRPr>
          </a:p>
        </p:txBody>
      </p:sp>
      <p:sp>
        <p:nvSpPr>
          <p:cNvPr id="89" name="横卷形 88"/>
          <p:cNvSpPr/>
          <p:nvPr/>
        </p:nvSpPr>
        <p:spPr bwMode="auto">
          <a:xfrm>
            <a:off x="1329295" y="5695304"/>
            <a:ext cx="3706578" cy="852236"/>
          </a:xfrm>
          <a:prstGeom prst="horizontalScroll">
            <a:avLst/>
          </a:prstGeom>
          <a:solidFill>
            <a:srgbClr val="005BAC"/>
          </a:solidFill>
          <a:ln>
            <a:solidFill>
              <a:schemeClr val="accent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Helvetica"/>
                <a:ea typeface="黑体"/>
                <a:cs typeface="+mn-cs"/>
              </a:rPr>
              <a:t>研究点二</a:t>
            </a:r>
            <a:endParaRPr kumimoji="0" lang="en-US" altLang="zh-CN" sz="1600" b="0" i="0" u="none" strike="noStrike" kern="1200" cap="none" spc="0" normalizeH="0" baseline="0" noProof="0" dirty="0">
              <a:ln>
                <a:noFill/>
              </a:ln>
              <a:solidFill>
                <a:prstClr val="white"/>
              </a:solidFill>
              <a:effectLst/>
              <a:uLnTx/>
              <a:uFillTx/>
              <a:latin typeface="Helvetica"/>
              <a:ea typeface="黑体"/>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Helvetica"/>
                <a:ea typeface="黑体"/>
                <a:cs typeface="+mn-cs"/>
              </a:rPr>
              <a:t>基于加密流原始载荷的主机属性发现</a:t>
            </a:r>
            <a:endParaRPr kumimoji="0" lang="en-US" altLang="zh-CN" sz="1600" b="0" i="0" u="none" strike="noStrike" kern="1200" cap="none" spc="0" normalizeH="0" baseline="0" noProof="0" dirty="0">
              <a:ln>
                <a:noFill/>
              </a:ln>
              <a:solidFill>
                <a:prstClr val="white"/>
              </a:solidFill>
              <a:effectLst/>
              <a:uLnTx/>
              <a:uFillTx/>
              <a:latin typeface="Helvetica"/>
              <a:ea typeface="黑体"/>
              <a:cs typeface="+mn-cs"/>
            </a:endParaRPr>
          </a:p>
        </p:txBody>
      </p:sp>
      <p:sp>
        <p:nvSpPr>
          <p:cNvPr id="90" name="横卷形 89"/>
          <p:cNvSpPr/>
          <p:nvPr/>
        </p:nvSpPr>
        <p:spPr bwMode="auto">
          <a:xfrm>
            <a:off x="5398074" y="5715873"/>
            <a:ext cx="3565280" cy="852236"/>
          </a:xfrm>
          <a:prstGeom prst="horizontalScroll">
            <a:avLst/>
          </a:prstGeom>
          <a:solidFill>
            <a:srgbClr val="005BAC"/>
          </a:solidFill>
          <a:ln>
            <a:solidFill>
              <a:schemeClr val="accent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Helvetica"/>
                <a:ea typeface="黑体"/>
                <a:cs typeface="+mn-cs"/>
              </a:rPr>
              <a:t>研究点三</a:t>
            </a:r>
            <a:endParaRPr kumimoji="0" lang="en-US" altLang="zh-CN" sz="1600" b="0" i="0" u="none" strike="noStrike" kern="1200" cap="none" spc="0" normalizeH="0" baseline="0" noProof="0" dirty="0">
              <a:ln>
                <a:noFill/>
              </a:ln>
              <a:solidFill>
                <a:prstClr val="white"/>
              </a:solidFill>
              <a:effectLst/>
              <a:uLnTx/>
              <a:uFillTx/>
              <a:latin typeface="Helvetica"/>
              <a:ea typeface="黑体"/>
              <a:cs typeface="+mn-cs"/>
            </a:endParaRPr>
          </a:p>
          <a:p>
            <a:pPr lvl="0" algn="ctr">
              <a:defRPr/>
            </a:pPr>
            <a:r>
              <a:rPr lang="zh-CN" altLang="en-US" sz="1600" dirty="0">
                <a:solidFill>
                  <a:prstClr val="white"/>
                </a:solidFill>
              </a:rPr>
              <a:t>主机属性识别系统的设计与实现</a:t>
            </a:r>
            <a:endParaRPr kumimoji="0" lang="en-US" altLang="zh-CN" sz="1600" b="0" i="0" u="none" strike="noStrike" kern="1200" cap="none" spc="0" normalizeH="0" baseline="0" noProof="0" dirty="0">
              <a:ln>
                <a:noFill/>
              </a:ln>
              <a:solidFill>
                <a:prstClr val="white"/>
              </a:solidFill>
              <a:effectLst/>
              <a:uLnTx/>
              <a:uFillTx/>
              <a:latin typeface="Helvetica"/>
              <a:ea typeface="黑体"/>
              <a:cs typeface="+mn-cs"/>
            </a:endParaRPr>
          </a:p>
        </p:txBody>
      </p:sp>
      <p:cxnSp>
        <p:nvCxnSpPr>
          <p:cNvPr id="8" name="直接箭头连接符 7"/>
          <p:cNvCxnSpPr>
            <a:cxnSpLocks/>
            <a:stCxn id="58" idx="0"/>
            <a:endCxn id="6" idx="2"/>
          </p:cNvCxnSpPr>
          <p:nvPr/>
        </p:nvCxnSpPr>
        <p:spPr>
          <a:xfrm flipV="1">
            <a:off x="3498378" y="1675556"/>
            <a:ext cx="645113" cy="488124"/>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91" name="直接箭头连接符 90"/>
          <p:cNvCxnSpPr>
            <a:cxnSpLocks/>
            <a:stCxn id="71" idx="2"/>
            <a:endCxn id="89" idx="0"/>
          </p:cNvCxnSpPr>
          <p:nvPr/>
        </p:nvCxnSpPr>
        <p:spPr>
          <a:xfrm flipH="1">
            <a:off x="3182584" y="5359441"/>
            <a:ext cx="2631152" cy="442393"/>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95" name="直接箭头连接符 94"/>
          <p:cNvCxnSpPr>
            <a:cxnSpLocks/>
            <a:stCxn id="81" idx="2"/>
            <a:endCxn id="90" idx="0"/>
          </p:cNvCxnSpPr>
          <p:nvPr/>
        </p:nvCxnSpPr>
        <p:spPr>
          <a:xfrm>
            <a:off x="5821780" y="4129386"/>
            <a:ext cx="1358934" cy="1693017"/>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305" name="直接箭头连接符 304">
            <a:extLst>
              <a:ext uri="{FF2B5EF4-FFF2-40B4-BE49-F238E27FC236}">
                <a16:creationId xmlns:a16="http://schemas.microsoft.com/office/drawing/2014/main" id="{5A658C69-1263-4EA8-9DDD-E610F1E5F2EC}"/>
              </a:ext>
            </a:extLst>
          </p:cNvPr>
          <p:cNvCxnSpPr>
            <a:cxnSpLocks/>
            <a:stCxn id="57" idx="2"/>
            <a:endCxn id="89" idx="0"/>
          </p:cNvCxnSpPr>
          <p:nvPr/>
        </p:nvCxnSpPr>
        <p:spPr>
          <a:xfrm flipH="1">
            <a:off x="3182584" y="5488821"/>
            <a:ext cx="324337" cy="313013"/>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315" name="直接箭头连接符 314">
            <a:extLst>
              <a:ext uri="{FF2B5EF4-FFF2-40B4-BE49-F238E27FC236}">
                <a16:creationId xmlns:a16="http://schemas.microsoft.com/office/drawing/2014/main" id="{27CA95E8-42D2-4C98-8899-092980DC012B}"/>
              </a:ext>
            </a:extLst>
          </p:cNvPr>
          <p:cNvCxnSpPr>
            <a:cxnSpLocks/>
            <a:stCxn id="67" idx="0"/>
            <a:endCxn id="6" idx="2"/>
          </p:cNvCxnSpPr>
          <p:nvPr/>
        </p:nvCxnSpPr>
        <p:spPr>
          <a:xfrm flipH="1" flipV="1">
            <a:off x="4143491" y="1675556"/>
            <a:ext cx="1670245" cy="869633"/>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389" name="直接箭头连接符 388">
            <a:extLst>
              <a:ext uri="{FF2B5EF4-FFF2-40B4-BE49-F238E27FC236}">
                <a16:creationId xmlns:a16="http://schemas.microsoft.com/office/drawing/2014/main" id="{CB012C32-4455-4669-894E-7248EBDF91C4}"/>
              </a:ext>
            </a:extLst>
          </p:cNvPr>
          <p:cNvCxnSpPr>
            <a:cxnSpLocks/>
            <a:stCxn id="68" idx="2"/>
            <a:endCxn id="90" idx="0"/>
          </p:cNvCxnSpPr>
          <p:nvPr/>
        </p:nvCxnSpPr>
        <p:spPr>
          <a:xfrm flipH="1">
            <a:off x="7180714" y="4134387"/>
            <a:ext cx="203172" cy="1688016"/>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cxnSp>
        <p:nvCxnSpPr>
          <p:cNvPr id="390" name="直接箭头连接符 389">
            <a:extLst>
              <a:ext uri="{FF2B5EF4-FFF2-40B4-BE49-F238E27FC236}">
                <a16:creationId xmlns:a16="http://schemas.microsoft.com/office/drawing/2014/main" id="{878A0004-BE75-40B8-9FAA-F52F6B0B69EC}"/>
              </a:ext>
            </a:extLst>
          </p:cNvPr>
          <p:cNvCxnSpPr>
            <a:cxnSpLocks/>
            <a:stCxn id="108" idx="2"/>
            <a:endCxn id="90" idx="0"/>
          </p:cNvCxnSpPr>
          <p:nvPr/>
        </p:nvCxnSpPr>
        <p:spPr>
          <a:xfrm flipH="1">
            <a:off x="7180714" y="4400822"/>
            <a:ext cx="1340594" cy="1421581"/>
          </a:xfrm>
          <a:prstGeom prst="straightConnector1">
            <a:avLst/>
          </a:prstGeom>
          <a:ln w="19050">
            <a:solidFill>
              <a:srgbClr val="005BAC"/>
            </a:solidFill>
            <a:prstDash val="sysDash"/>
            <a:tailEnd type="triangle"/>
          </a:ln>
        </p:spPr>
        <p:style>
          <a:lnRef idx="1">
            <a:schemeClr val="accent2"/>
          </a:lnRef>
          <a:fillRef idx="0">
            <a:schemeClr val="accent2"/>
          </a:fillRef>
          <a:effectRef idx="0">
            <a:schemeClr val="accent2"/>
          </a:effectRef>
          <a:fontRef idx="minor">
            <a:schemeClr val="tx1"/>
          </a:fontRef>
        </p:style>
      </p:cxnSp>
      <p:sp>
        <p:nvSpPr>
          <p:cNvPr id="55" name="椭圆 54">
            <a:extLst>
              <a:ext uri="{FF2B5EF4-FFF2-40B4-BE49-F238E27FC236}">
                <a16:creationId xmlns:a16="http://schemas.microsoft.com/office/drawing/2014/main" id="{FCCFC338-AE6B-4844-98CC-F79C72365FDC}"/>
              </a:ext>
            </a:extLst>
          </p:cNvPr>
          <p:cNvSpPr/>
          <p:nvPr/>
        </p:nvSpPr>
        <p:spPr bwMode="auto">
          <a:xfrm>
            <a:off x="4307998" y="3164623"/>
            <a:ext cx="413222" cy="396000"/>
          </a:xfrm>
          <a:prstGeom prst="ellipse">
            <a:avLst/>
          </a:prstGeom>
          <a:noFill/>
          <a:ln w="0" cap="flat">
            <a:solidFill>
              <a:srgbClr val="0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56" name="椭圆 55">
            <a:extLst>
              <a:ext uri="{FF2B5EF4-FFF2-40B4-BE49-F238E27FC236}">
                <a16:creationId xmlns:a16="http://schemas.microsoft.com/office/drawing/2014/main" id="{5D0DE338-8AEA-4CD8-A272-39CD21946BBA}"/>
              </a:ext>
            </a:extLst>
          </p:cNvPr>
          <p:cNvSpPr/>
          <p:nvPr/>
        </p:nvSpPr>
        <p:spPr bwMode="auto">
          <a:xfrm>
            <a:off x="4320132" y="4417756"/>
            <a:ext cx="413222" cy="396000"/>
          </a:xfrm>
          <a:prstGeom prst="ellipse">
            <a:avLst/>
          </a:prstGeom>
          <a:noFill/>
          <a:ln w="0" cap="flat">
            <a:solidFill>
              <a:srgbClr val="0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57" name="矩形 56">
            <a:extLst>
              <a:ext uri="{FF2B5EF4-FFF2-40B4-BE49-F238E27FC236}">
                <a16:creationId xmlns:a16="http://schemas.microsoft.com/office/drawing/2014/main" id="{AFEEA943-E097-4C95-B855-8B4801DDD980}"/>
              </a:ext>
            </a:extLst>
          </p:cNvPr>
          <p:cNvSpPr/>
          <p:nvPr/>
        </p:nvSpPr>
        <p:spPr bwMode="auto">
          <a:xfrm>
            <a:off x="2276875" y="4117262"/>
            <a:ext cx="2460091" cy="1371559"/>
          </a:xfrm>
          <a:prstGeom prst="rect">
            <a:avLst/>
          </a:prstGeom>
          <a:solidFill>
            <a:srgbClr val="FFFFFF"/>
          </a:solidFill>
          <a:ln w="19050" cap="flat">
            <a:solidFill>
              <a:srgbClr val="0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Helvetica" panose="020B0604020202020204" pitchFamily="34" charset="0"/>
              <a:ea typeface="黑体"/>
              <a:cs typeface="Helvetica" panose="020B0604020202020204" pitchFamily="34" charset="0"/>
            </a:endParaRPr>
          </a:p>
        </p:txBody>
      </p:sp>
      <p:sp>
        <p:nvSpPr>
          <p:cNvPr id="58" name="矩形 57">
            <a:extLst>
              <a:ext uri="{FF2B5EF4-FFF2-40B4-BE49-F238E27FC236}">
                <a16:creationId xmlns:a16="http://schemas.microsoft.com/office/drawing/2014/main" id="{6A41D146-2AB8-4B35-9723-1E4BFFBA6E11}"/>
              </a:ext>
            </a:extLst>
          </p:cNvPr>
          <p:cNvSpPr/>
          <p:nvPr/>
        </p:nvSpPr>
        <p:spPr bwMode="auto">
          <a:xfrm>
            <a:off x="2268332" y="2163680"/>
            <a:ext cx="2460091" cy="1770787"/>
          </a:xfrm>
          <a:prstGeom prst="rect">
            <a:avLst/>
          </a:prstGeom>
          <a:solidFill>
            <a:srgbClr val="FFFFFF"/>
          </a:solidFill>
          <a:ln w="19050" cap="flat">
            <a:solidFill>
              <a:srgbClr val="000000"/>
            </a:solid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Helvetica" panose="020B0604020202020204" pitchFamily="34" charset="0"/>
              <a:ea typeface="黑体"/>
              <a:cs typeface="Helvetica" panose="020B0604020202020204" pitchFamily="34" charset="0"/>
            </a:endParaRPr>
          </a:p>
        </p:txBody>
      </p:sp>
      <p:sp>
        <p:nvSpPr>
          <p:cNvPr id="61" name="文本框 60">
            <a:extLst>
              <a:ext uri="{FF2B5EF4-FFF2-40B4-BE49-F238E27FC236}">
                <a16:creationId xmlns:a16="http://schemas.microsoft.com/office/drawing/2014/main" id="{A939FC63-0ACF-408D-BB4A-746DBE090F7F}"/>
              </a:ext>
            </a:extLst>
          </p:cNvPr>
          <p:cNvSpPr txBox="1"/>
          <p:nvPr/>
        </p:nvSpPr>
        <p:spPr>
          <a:xfrm>
            <a:off x="2702061" y="2197720"/>
            <a:ext cx="1609718" cy="307777"/>
          </a:xfrm>
          <a:prstGeom prst="rect">
            <a:avLst/>
          </a:prstGeom>
          <a:noFill/>
          <a:ln w="1905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a:cs typeface="Helvetica" panose="020B0604020202020204" pitchFamily="34" charset="0"/>
              </a:rPr>
              <a:t>特征提取</a:t>
            </a:r>
          </a:p>
        </p:txBody>
      </p:sp>
      <p:cxnSp>
        <p:nvCxnSpPr>
          <p:cNvPr id="62" name="直接箭头连接符 61">
            <a:extLst>
              <a:ext uri="{FF2B5EF4-FFF2-40B4-BE49-F238E27FC236}">
                <a16:creationId xmlns:a16="http://schemas.microsoft.com/office/drawing/2014/main" id="{E6316FEC-689D-4A99-8DAD-739B79A6D798}"/>
              </a:ext>
            </a:extLst>
          </p:cNvPr>
          <p:cNvCxnSpPr>
            <a:cxnSpLocks/>
            <a:stCxn id="15" idx="3"/>
            <a:endCxn id="74" idx="1"/>
          </p:cNvCxnSpPr>
          <p:nvPr/>
        </p:nvCxnSpPr>
        <p:spPr>
          <a:xfrm>
            <a:off x="793165" y="4001058"/>
            <a:ext cx="30835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3" name="圆角矩形 96">
            <a:extLst>
              <a:ext uri="{FF2B5EF4-FFF2-40B4-BE49-F238E27FC236}">
                <a16:creationId xmlns:a16="http://schemas.microsoft.com/office/drawing/2014/main" id="{B28DE995-E481-4B48-9C39-E714A5A04FE8}"/>
              </a:ext>
            </a:extLst>
          </p:cNvPr>
          <p:cNvSpPr/>
          <p:nvPr/>
        </p:nvSpPr>
        <p:spPr bwMode="auto">
          <a:xfrm>
            <a:off x="2387785" y="2553032"/>
            <a:ext cx="1725976" cy="360000"/>
          </a:xfrm>
          <a:prstGeom prst="roundRect">
            <a:avLst/>
          </a:prstGeom>
          <a:solidFill>
            <a:srgbClr val="DAE8FC"/>
          </a:solidFill>
          <a:ln w="19050" cap="flat">
            <a:solidFill>
              <a:srgbClr val="8BA8CE"/>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TCP/IP</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协议头部特征</a:t>
            </a:r>
          </a:p>
        </p:txBody>
      </p:sp>
      <p:sp>
        <p:nvSpPr>
          <p:cNvPr id="64" name="圆角矩形 97">
            <a:extLst>
              <a:ext uri="{FF2B5EF4-FFF2-40B4-BE49-F238E27FC236}">
                <a16:creationId xmlns:a16="http://schemas.microsoft.com/office/drawing/2014/main" id="{EC61B857-49D8-4F40-B65E-D75924A1B8BB}"/>
              </a:ext>
            </a:extLst>
          </p:cNvPr>
          <p:cNvSpPr/>
          <p:nvPr/>
        </p:nvSpPr>
        <p:spPr bwMode="auto">
          <a:xfrm>
            <a:off x="2387785" y="3008102"/>
            <a:ext cx="1725976" cy="360000"/>
          </a:xfrm>
          <a:prstGeom prst="roundRect">
            <a:avLst/>
          </a:prstGeom>
          <a:solidFill>
            <a:srgbClr val="D5E8D4"/>
          </a:solidFill>
          <a:ln w="19050" cap="flat">
            <a:solidFill>
              <a:srgbClr val="AFCFA0"/>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TLS</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协议头部特征</a:t>
            </a:r>
          </a:p>
        </p:txBody>
      </p:sp>
      <p:sp>
        <p:nvSpPr>
          <p:cNvPr id="65" name="圆角矩形 98">
            <a:extLst>
              <a:ext uri="{FF2B5EF4-FFF2-40B4-BE49-F238E27FC236}">
                <a16:creationId xmlns:a16="http://schemas.microsoft.com/office/drawing/2014/main" id="{19F1806C-9CA5-4598-8FBD-CD7342B9234D}"/>
              </a:ext>
            </a:extLst>
          </p:cNvPr>
          <p:cNvSpPr/>
          <p:nvPr/>
        </p:nvSpPr>
        <p:spPr bwMode="auto">
          <a:xfrm>
            <a:off x="2398021" y="3466656"/>
            <a:ext cx="1724735" cy="360000"/>
          </a:xfrm>
          <a:prstGeom prst="roundRect">
            <a:avLst/>
          </a:prstGeom>
          <a:solidFill>
            <a:srgbClr val="E1D5E7"/>
          </a:solidFill>
          <a:ln w="19050" cap="flat">
            <a:solidFill>
              <a:srgbClr val="C2AECC"/>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流统计特征</a:t>
            </a:r>
          </a:p>
        </p:txBody>
      </p:sp>
      <p:sp>
        <p:nvSpPr>
          <p:cNvPr id="66" name="圆角矩形 99">
            <a:extLst>
              <a:ext uri="{FF2B5EF4-FFF2-40B4-BE49-F238E27FC236}">
                <a16:creationId xmlns:a16="http://schemas.microsoft.com/office/drawing/2014/main" id="{F12E3D4F-35AE-454A-97DB-C4501EF42169}"/>
              </a:ext>
            </a:extLst>
          </p:cNvPr>
          <p:cNvSpPr/>
          <p:nvPr/>
        </p:nvSpPr>
        <p:spPr bwMode="auto">
          <a:xfrm>
            <a:off x="4234700" y="2553032"/>
            <a:ext cx="396000" cy="1275734"/>
          </a:xfrm>
          <a:prstGeom prst="roundRect">
            <a:avLst/>
          </a:prstGeom>
          <a:solidFill>
            <a:srgbClr val="F8CECC"/>
          </a:solidFill>
          <a:ln w="19050" cap="flat">
            <a:solidFill>
              <a:srgbClr val="DC9592"/>
            </a:solidFill>
            <a:prstDash val="solid"/>
            <a:round/>
          </a:ln>
        </p:spPr>
        <p:txBody>
          <a:bodyPr vert="eaVert"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300" normalizeH="0" baseline="0" noProof="0" dirty="0">
                <a:ln>
                  <a:noFill/>
                </a:ln>
                <a:solidFill>
                  <a:prstClr val="black"/>
                </a:solidFill>
                <a:effectLst/>
                <a:uLnTx/>
                <a:uFillTx/>
                <a:latin typeface="Helvetica"/>
                <a:ea typeface="黑体"/>
                <a:cs typeface="+mn-cs"/>
              </a:rPr>
              <a:t>数据预处理</a:t>
            </a:r>
          </a:p>
        </p:txBody>
      </p:sp>
      <p:sp>
        <p:nvSpPr>
          <p:cNvPr id="67" name="圆角矩形 100">
            <a:extLst>
              <a:ext uri="{FF2B5EF4-FFF2-40B4-BE49-F238E27FC236}">
                <a16:creationId xmlns:a16="http://schemas.microsoft.com/office/drawing/2014/main" id="{A0E70F58-1964-466F-A325-63CDB95A8AA0}"/>
              </a:ext>
            </a:extLst>
          </p:cNvPr>
          <p:cNvSpPr/>
          <p:nvPr/>
        </p:nvSpPr>
        <p:spPr bwMode="auto">
          <a:xfrm>
            <a:off x="5189342" y="2545189"/>
            <a:ext cx="124878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black"/>
                </a:solidFill>
                <a:effectLst/>
                <a:uLnTx/>
                <a:uFillTx/>
                <a:latin typeface="Helvetica"/>
                <a:ea typeface="黑体"/>
                <a:cs typeface="+mn-cs"/>
              </a:rPr>
              <a:t>LightGBM</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模型</a:t>
            </a:r>
          </a:p>
        </p:txBody>
      </p:sp>
      <p:sp>
        <p:nvSpPr>
          <p:cNvPr id="68" name="圆角矩形 101">
            <a:extLst>
              <a:ext uri="{FF2B5EF4-FFF2-40B4-BE49-F238E27FC236}">
                <a16:creationId xmlns:a16="http://schemas.microsoft.com/office/drawing/2014/main" id="{D4F1AFDB-C4EA-4FA6-AC86-29743DE19226}"/>
              </a:ext>
            </a:extLst>
          </p:cNvPr>
          <p:cNvSpPr/>
          <p:nvPr/>
        </p:nvSpPr>
        <p:spPr bwMode="auto">
          <a:xfrm>
            <a:off x="6873057" y="3738387"/>
            <a:ext cx="102165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主机属性</a:t>
            </a:r>
          </a:p>
        </p:txBody>
      </p:sp>
      <p:sp>
        <p:nvSpPr>
          <p:cNvPr id="69" name="圆角矩形 92">
            <a:extLst>
              <a:ext uri="{FF2B5EF4-FFF2-40B4-BE49-F238E27FC236}">
                <a16:creationId xmlns:a16="http://schemas.microsoft.com/office/drawing/2014/main" id="{71321053-62DD-410F-BE4F-1CC36B12F95E}"/>
              </a:ext>
            </a:extLst>
          </p:cNvPr>
          <p:cNvSpPr/>
          <p:nvPr/>
        </p:nvSpPr>
        <p:spPr bwMode="auto">
          <a:xfrm>
            <a:off x="2392902" y="4482972"/>
            <a:ext cx="1715741" cy="362899"/>
          </a:xfrm>
          <a:prstGeom prst="roundRect">
            <a:avLst/>
          </a:prstGeom>
          <a:solidFill>
            <a:srgbClr val="DAE8FC"/>
          </a:solidFill>
          <a:ln w="19050" cap="flat">
            <a:solidFill>
              <a:srgbClr val="8BA8CE"/>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Helvetica"/>
                <a:ea typeface="黑体"/>
                <a:cs typeface="+mn-cs"/>
              </a:rPr>
              <a:t>TCP_SYN</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包原始流</a:t>
            </a:r>
          </a:p>
        </p:txBody>
      </p:sp>
      <p:sp>
        <p:nvSpPr>
          <p:cNvPr id="70" name="圆角矩形 93">
            <a:extLst>
              <a:ext uri="{FF2B5EF4-FFF2-40B4-BE49-F238E27FC236}">
                <a16:creationId xmlns:a16="http://schemas.microsoft.com/office/drawing/2014/main" id="{86A2DBA3-CC39-4913-A6B3-C532CFFB9CF5}"/>
              </a:ext>
            </a:extLst>
          </p:cNvPr>
          <p:cNvSpPr/>
          <p:nvPr/>
        </p:nvSpPr>
        <p:spPr bwMode="auto">
          <a:xfrm>
            <a:off x="2402130" y="5002609"/>
            <a:ext cx="1724735" cy="360000"/>
          </a:xfrm>
          <a:prstGeom prst="roundRect">
            <a:avLst/>
          </a:prstGeom>
          <a:solidFill>
            <a:srgbClr val="D5E8D4"/>
          </a:solidFill>
          <a:ln w="19050" cap="flat">
            <a:solidFill>
              <a:srgbClr val="AFCFA0"/>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black"/>
                </a:solidFill>
                <a:effectLst/>
                <a:uLnTx/>
                <a:uFillTx/>
                <a:latin typeface="Helvetica"/>
                <a:ea typeface="黑体"/>
                <a:cs typeface="+mn-cs"/>
              </a:rPr>
              <a:t>Client_Hello</a:t>
            </a: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包原始流</a:t>
            </a:r>
          </a:p>
        </p:txBody>
      </p:sp>
      <p:sp>
        <p:nvSpPr>
          <p:cNvPr id="71" name="圆角矩形 95">
            <a:extLst>
              <a:ext uri="{FF2B5EF4-FFF2-40B4-BE49-F238E27FC236}">
                <a16:creationId xmlns:a16="http://schemas.microsoft.com/office/drawing/2014/main" id="{CAF9ECE3-90CA-4FA4-A7BE-B11248CB8949}"/>
              </a:ext>
            </a:extLst>
          </p:cNvPr>
          <p:cNvSpPr/>
          <p:nvPr/>
        </p:nvSpPr>
        <p:spPr bwMode="auto">
          <a:xfrm>
            <a:off x="5189342" y="4963441"/>
            <a:ext cx="124878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深度学习模型</a:t>
            </a:r>
          </a:p>
        </p:txBody>
      </p:sp>
      <p:sp>
        <p:nvSpPr>
          <p:cNvPr id="72" name="文本框 71">
            <a:extLst>
              <a:ext uri="{FF2B5EF4-FFF2-40B4-BE49-F238E27FC236}">
                <a16:creationId xmlns:a16="http://schemas.microsoft.com/office/drawing/2014/main" id="{438B726C-8DFB-46F5-B8E9-27D68F3798E2}"/>
              </a:ext>
            </a:extLst>
          </p:cNvPr>
          <p:cNvSpPr txBox="1"/>
          <p:nvPr/>
        </p:nvSpPr>
        <p:spPr>
          <a:xfrm>
            <a:off x="2688054" y="4139591"/>
            <a:ext cx="1609718" cy="307777"/>
          </a:xfrm>
          <a:prstGeom prst="rect">
            <a:avLst/>
          </a:prstGeom>
          <a:noFill/>
          <a:ln w="1905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Helvetica" panose="020B0604020202020204" pitchFamily="34" charset="0"/>
                <a:ea typeface="黑体"/>
                <a:cs typeface="Helvetica" panose="020B0604020202020204" pitchFamily="34" charset="0"/>
              </a:rPr>
              <a:t>原始流数据提取</a:t>
            </a:r>
          </a:p>
        </p:txBody>
      </p:sp>
      <p:sp>
        <p:nvSpPr>
          <p:cNvPr id="74" name="圆角矩形 99">
            <a:extLst>
              <a:ext uri="{FF2B5EF4-FFF2-40B4-BE49-F238E27FC236}">
                <a16:creationId xmlns:a16="http://schemas.microsoft.com/office/drawing/2014/main" id="{B428B822-D868-43FF-AF63-50C966C84F76}"/>
              </a:ext>
            </a:extLst>
          </p:cNvPr>
          <p:cNvSpPr/>
          <p:nvPr/>
        </p:nvSpPr>
        <p:spPr bwMode="auto">
          <a:xfrm>
            <a:off x="1101524" y="3363191"/>
            <a:ext cx="396000" cy="1275734"/>
          </a:xfrm>
          <a:prstGeom prst="roundRect">
            <a:avLst/>
          </a:prstGeom>
          <a:solidFill>
            <a:srgbClr val="F8CECC"/>
          </a:solidFill>
          <a:ln w="19050" cap="flat">
            <a:solidFill>
              <a:srgbClr val="DC9592"/>
            </a:solidFill>
            <a:prstDash val="solid"/>
            <a:round/>
          </a:ln>
        </p:spPr>
        <p:txBody>
          <a:bodyPr vert="eaVert"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300" normalizeH="0" baseline="0" noProof="0" dirty="0">
                <a:ln>
                  <a:noFill/>
                </a:ln>
                <a:solidFill>
                  <a:prstClr val="black"/>
                </a:solidFill>
                <a:effectLst/>
                <a:uLnTx/>
                <a:uFillTx/>
                <a:latin typeface="Helvetica"/>
                <a:ea typeface="黑体"/>
                <a:cs typeface="+mn-cs"/>
              </a:rPr>
              <a:t>协议识别模块</a:t>
            </a:r>
          </a:p>
        </p:txBody>
      </p:sp>
      <p:cxnSp>
        <p:nvCxnSpPr>
          <p:cNvPr id="75" name="连接符: 肘形 79">
            <a:extLst>
              <a:ext uri="{FF2B5EF4-FFF2-40B4-BE49-F238E27FC236}">
                <a16:creationId xmlns:a16="http://schemas.microsoft.com/office/drawing/2014/main" id="{00C6005F-9AE0-4A90-B93D-FCB95FC406C2}"/>
              </a:ext>
            </a:extLst>
          </p:cNvPr>
          <p:cNvCxnSpPr>
            <a:cxnSpLocks/>
            <a:stCxn id="74" idx="3"/>
            <a:endCxn id="58" idx="1"/>
          </p:cNvCxnSpPr>
          <p:nvPr/>
        </p:nvCxnSpPr>
        <p:spPr>
          <a:xfrm flipV="1">
            <a:off x="1497524" y="3049074"/>
            <a:ext cx="770808" cy="951984"/>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cxnSp>
        <p:nvCxnSpPr>
          <p:cNvPr id="76" name="连接符: 肘形 80">
            <a:extLst>
              <a:ext uri="{FF2B5EF4-FFF2-40B4-BE49-F238E27FC236}">
                <a16:creationId xmlns:a16="http://schemas.microsoft.com/office/drawing/2014/main" id="{A41B3CF3-D2FF-4DDA-ABCB-AF3B74B18A25}"/>
              </a:ext>
            </a:extLst>
          </p:cNvPr>
          <p:cNvCxnSpPr>
            <a:cxnSpLocks/>
            <a:stCxn id="74" idx="3"/>
            <a:endCxn id="57" idx="1"/>
          </p:cNvCxnSpPr>
          <p:nvPr/>
        </p:nvCxnSpPr>
        <p:spPr>
          <a:xfrm>
            <a:off x="1497524" y="4001058"/>
            <a:ext cx="779351" cy="801984"/>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连接符: 肘形 81">
            <a:extLst>
              <a:ext uri="{FF2B5EF4-FFF2-40B4-BE49-F238E27FC236}">
                <a16:creationId xmlns:a16="http://schemas.microsoft.com/office/drawing/2014/main" id="{385506C0-6C4A-4E81-8C97-5FCF28C9EC2F}"/>
              </a:ext>
            </a:extLst>
          </p:cNvPr>
          <p:cNvCxnSpPr>
            <a:cxnSpLocks/>
            <a:stCxn id="56" idx="6"/>
            <a:endCxn id="71" idx="1"/>
          </p:cNvCxnSpPr>
          <p:nvPr/>
        </p:nvCxnSpPr>
        <p:spPr>
          <a:xfrm>
            <a:off x="4733354" y="4615756"/>
            <a:ext cx="455988" cy="545685"/>
          </a:xfrm>
          <a:prstGeom prst="bentConnector3">
            <a:avLst>
              <a:gd name="adj1" fmla="val 50000"/>
            </a:avLst>
          </a:prstGeom>
          <a:ln w="1905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78" name="直接箭头连接符 77">
            <a:extLst>
              <a:ext uri="{FF2B5EF4-FFF2-40B4-BE49-F238E27FC236}">
                <a16:creationId xmlns:a16="http://schemas.microsoft.com/office/drawing/2014/main" id="{A953E282-3085-48BA-AAB3-1F87EA28A307}"/>
              </a:ext>
            </a:extLst>
          </p:cNvPr>
          <p:cNvCxnSpPr>
            <a:cxnSpLocks/>
            <a:stCxn id="68" idx="3"/>
          </p:cNvCxnSpPr>
          <p:nvPr/>
        </p:nvCxnSpPr>
        <p:spPr>
          <a:xfrm flipV="1">
            <a:off x="7894714" y="3931386"/>
            <a:ext cx="384067" cy="50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9" name="圆角矩形 99">
            <a:extLst>
              <a:ext uri="{FF2B5EF4-FFF2-40B4-BE49-F238E27FC236}">
                <a16:creationId xmlns:a16="http://schemas.microsoft.com/office/drawing/2014/main" id="{7A106D9D-8894-4117-8FC4-DD22A3DC58FE}"/>
              </a:ext>
            </a:extLst>
          </p:cNvPr>
          <p:cNvSpPr/>
          <p:nvPr/>
        </p:nvSpPr>
        <p:spPr bwMode="auto">
          <a:xfrm>
            <a:off x="4234700" y="4443835"/>
            <a:ext cx="390746" cy="947231"/>
          </a:xfrm>
          <a:prstGeom prst="roundRect">
            <a:avLst/>
          </a:prstGeom>
          <a:solidFill>
            <a:srgbClr val="E1D5E7"/>
          </a:solidFill>
          <a:ln w="19050" cap="flat">
            <a:solidFill>
              <a:srgbClr val="C2AECC"/>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 b="0" i="0" u="none" strike="noStrike" kern="1200" cap="none" spc="0" normalizeH="0" baseline="0" noProof="0" dirty="0">
                <a:ln>
                  <a:noFill/>
                </a:ln>
                <a:solidFill>
                  <a:prstClr val="black"/>
                </a:solidFill>
                <a:effectLst/>
                <a:uLnTx/>
                <a:uFillTx/>
                <a:latin typeface="Helvetica"/>
                <a:ea typeface="黑体"/>
                <a:cs typeface="+mn-cs"/>
              </a:rPr>
              <a:t>数据预处理</a:t>
            </a:r>
          </a:p>
        </p:txBody>
      </p:sp>
      <p:cxnSp>
        <p:nvCxnSpPr>
          <p:cNvPr id="80" name="连接符: 肘形 84">
            <a:extLst>
              <a:ext uri="{FF2B5EF4-FFF2-40B4-BE49-F238E27FC236}">
                <a16:creationId xmlns:a16="http://schemas.microsoft.com/office/drawing/2014/main" id="{FE4FB1B4-E0CC-4F93-92B4-B3C742539DB6}"/>
              </a:ext>
            </a:extLst>
          </p:cNvPr>
          <p:cNvCxnSpPr>
            <a:cxnSpLocks/>
            <a:stCxn id="56" idx="6"/>
            <a:endCxn id="98" idx="1"/>
          </p:cNvCxnSpPr>
          <p:nvPr/>
        </p:nvCxnSpPr>
        <p:spPr>
          <a:xfrm flipV="1">
            <a:off x="4733354" y="3977229"/>
            <a:ext cx="462273" cy="638527"/>
          </a:xfrm>
          <a:prstGeom prst="bentConnector3">
            <a:avLst>
              <a:gd name="adj1" fmla="val 50000"/>
            </a:avLst>
          </a:prstGeom>
          <a:ln w="19050">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81" name="圆角矩形 95">
            <a:extLst>
              <a:ext uri="{FF2B5EF4-FFF2-40B4-BE49-F238E27FC236}">
                <a16:creationId xmlns:a16="http://schemas.microsoft.com/office/drawing/2014/main" id="{F9365862-BD29-41CD-BADB-EE6B65C220FC}"/>
              </a:ext>
            </a:extLst>
          </p:cNvPr>
          <p:cNvSpPr/>
          <p:nvPr/>
        </p:nvSpPr>
        <p:spPr bwMode="auto">
          <a:xfrm>
            <a:off x="5197386" y="3733386"/>
            <a:ext cx="1248787" cy="396000"/>
          </a:xfrm>
          <a:prstGeom prst="roundRect">
            <a:avLst/>
          </a:prstGeom>
          <a:solidFill>
            <a:srgbClr val="F8CECC"/>
          </a:solidFill>
          <a:ln w="19050" cap="flat">
            <a:solidFill>
              <a:srgbClr val="DC9592"/>
            </a:solidFill>
            <a:prstDash val="solid"/>
            <a:round/>
          </a:ln>
        </p:spPr>
        <p:txBody>
          <a:bodyPr vert="horz"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Helvetica"/>
                <a:ea typeface="黑体"/>
                <a:cs typeface="+mn-cs"/>
              </a:rPr>
              <a:t>实时集成模型</a:t>
            </a:r>
          </a:p>
        </p:txBody>
      </p:sp>
      <p:cxnSp>
        <p:nvCxnSpPr>
          <p:cNvPr id="82" name="连接符: 肘形 86">
            <a:extLst>
              <a:ext uri="{FF2B5EF4-FFF2-40B4-BE49-F238E27FC236}">
                <a16:creationId xmlns:a16="http://schemas.microsoft.com/office/drawing/2014/main" id="{8BCDB725-6205-456D-AF80-444129A1084A}"/>
              </a:ext>
            </a:extLst>
          </p:cNvPr>
          <p:cNvCxnSpPr>
            <a:cxnSpLocks/>
            <a:stCxn id="55" idx="6"/>
            <a:endCxn id="99" idx="1"/>
          </p:cNvCxnSpPr>
          <p:nvPr/>
        </p:nvCxnSpPr>
        <p:spPr>
          <a:xfrm>
            <a:off x="4721220" y="3362623"/>
            <a:ext cx="474407" cy="525867"/>
          </a:xfrm>
          <a:prstGeom prst="bentConnector3">
            <a:avLst>
              <a:gd name="adj1" fmla="val 50000"/>
            </a:avLst>
          </a:prstGeom>
          <a:ln w="19050">
            <a:solidFill>
              <a:schemeClr val="accent5">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4A142EEC-06D8-4F4B-B30F-F198B54A305B}"/>
              </a:ext>
            </a:extLst>
          </p:cNvPr>
          <p:cNvCxnSpPr>
            <a:cxnSpLocks/>
            <a:stCxn id="71" idx="0"/>
            <a:endCxn id="81" idx="2"/>
          </p:cNvCxnSpPr>
          <p:nvPr/>
        </p:nvCxnSpPr>
        <p:spPr>
          <a:xfrm flipV="1">
            <a:off x="5813736" y="4129386"/>
            <a:ext cx="8044" cy="83405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4" name="直接箭头连接符 83">
            <a:extLst>
              <a:ext uri="{FF2B5EF4-FFF2-40B4-BE49-F238E27FC236}">
                <a16:creationId xmlns:a16="http://schemas.microsoft.com/office/drawing/2014/main" id="{D0184947-7661-4787-BEF7-46D048B18397}"/>
              </a:ext>
            </a:extLst>
          </p:cNvPr>
          <p:cNvCxnSpPr>
            <a:cxnSpLocks/>
            <a:stCxn id="67" idx="2"/>
            <a:endCxn id="81" idx="0"/>
          </p:cNvCxnSpPr>
          <p:nvPr/>
        </p:nvCxnSpPr>
        <p:spPr>
          <a:xfrm>
            <a:off x="5813736" y="2941189"/>
            <a:ext cx="8044" cy="79219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5" name="直接箭头连接符 84">
            <a:extLst>
              <a:ext uri="{FF2B5EF4-FFF2-40B4-BE49-F238E27FC236}">
                <a16:creationId xmlns:a16="http://schemas.microsoft.com/office/drawing/2014/main" id="{8175948C-62EC-4CA5-B366-C2DCDC64268D}"/>
              </a:ext>
            </a:extLst>
          </p:cNvPr>
          <p:cNvCxnSpPr>
            <a:cxnSpLocks/>
            <a:stCxn id="81" idx="3"/>
            <a:endCxn id="68" idx="1"/>
          </p:cNvCxnSpPr>
          <p:nvPr/>
        </p:nvCxnSpPr>
        <p:spPr>
          <a:xfrm>
            <a:off x="6446173" y="3931386"/>
            <a:ext cx="426884" cy="50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6" name="连接符: 肘形 90">
            <a:extLst>
              <a:ext uri="{FF2B5EF4-FFF2-40B4-BE49-F238E27FC236}">
                <a16:creationId xmlns:a16="http://schemas.microsoft.com/office/drawing/2014/main" id="{9F782093-243B-4C90-A7E9-49B9F65B9B55}"/>
              </a:ext>
            </a:extLst>
          </p:cNvPr>
          <p:cNvCxnSpPr>
            <a:cxnSpLocks/>
            <a:stCxn id="55" idx="6"/>
            <a:endCxn id="67" idx="1"/>
          </p:cNvCxnSpPr>
          <p:nvPr/>
        </p:nvCxnSpPr>
        <p:spPr>
          <a:xfrm flipV="1">
            <a:off x="4721220" y="2743189"/>
            <a:ext cx="468122" cy="619434"/>
          </a:xfrm>
          <a:prstGeom prst="bentConnector3">
            <a:avLst>
              <a:gd name="adj1" fmla="val 50000"/>
            </a:avLst>
          </a:prstGeom>
          <a:ln w="19050">
            <a:solidFill>
              <a:schemeClr val="accent5">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88" name="文本框 87">
            <a:extLst>
              <a:ext uri="{FF2B5EF4-FFF2-40B4-BE49-F238E27FC236}">
                <a16:creationId xmlns:a16="http://schemas.microsoft.com/office/drawing/2014/main" id="{C578B5B8-6EDB-42C4-BD3A-3503AC91DD6C}"/>
              </a:ext>
            </a:extLst>
          </p:cNvPr>
          <p:cNvSpPr txBox="1"/>
          <p:nvPr/>
        </p:nvSpPr>
        <p:spPr>
          <a:xfrm>
            <a:off x="5758126" y="3216190"/>
            <a:ext cx="597647" cy="369332"/>
          </a:xfrm>
          <a:prstGeom prst="rect">
            <a:avLst/>
          </a:prstGeom>
          <a:noFill/>
        </p:spPr>
        <p:txBody>
          <a:bodyPr wrap="square" rtlCol="0">
            <a:spAutoFit/>
          </a:bodyPr>
          <a:lstStyle/>
          <a:p>
            <a:pPr lvl="0">
              <a:defRPr/>
            </a:pPr>
            <a:r>
              <a:rPr lang="zh-CN" altLang="en-US" sz="900" dirty="0">
                <a:solidFill>
                  <a:prstClr val="black"/>
                </a:solidFill>
              </a:rPr>
              <a:t>已训练模   型</a:t>
            </a:r>
          </a:p>
        </p:txBody>
      </p:sp>
      <p:sp>
        <p:nvSpPr>
          <p:cNvPr id="98" name="矩形 97">
            <a:extLst>
              <a:ext uri="{FF2B5EF4-FFF2-40B4-BE49-F238E27FC236}">
                <a16:creationId xmlns:a16="http://schemas.microsoft.com/office/drawing/2014/main" id="{C0949B5E-A6B1-4549-9451-C764D85EC5FC}"/>
              </a:ext>
            </a:extLst>
          </p:cNvPr>
          <p:cNvSpPr/>
          <p:nvPr/>
        </p:nvSpPr>
        <p:spPr bwMode="auto">
          <a:xfrm>
            <a:off x="5195627" y="3822125"/>
            <a:ext cx="906622" cy="310208"/>
          </a:xfrm>
          <a:prstGeom prst="rect">
            <a:avLst/>
          </a:prstGeom>
          <a:no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99" name="矩形 98">
            <a:extLst>
              <a:ext uri="{FF2B5EF4-FFF2-40B4-BE49-F238E27FC236}">
                <a16:creationId xmlns:a16="http://schemas.microsoft.com/office/drawing/2014/main" id="{654AAD24-D12D-4152-B4C6-7EB292328263}"/>
              </a:ext>
            </a:extLst>
          </p:cNvPr>
          <p:cNvSpPr/>
          <p:nvPr/>
        </p:nvSpPr>
        <p:spPr bwMode="auto">
          <a:xfrm>
            <a:off x="5195627" y="3733386"/>
            <a:ext cx="906622" cy="310208"/>
          </a:xfrm>
          <a:prstGeom prst="rect">
            <a:avLst/>
          </a:prstGeom>
          <a:noFill/>
          <a:ln w="0" cap="flat">
            <a:noFill/>
            <a:prstDash val="solid"/>
            <a:round/>
          </a:ln>
        </p:spPr>
        <p:txBody>
          <a:bodyPr vert="horz" wrap="square" lIns="91440" tIns="45720" rIns="91440" bIns="45720"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lvetica"/>
              <a:ea typeface="黑体"/>
              <a:cs typeface="+mn-cs"/>
            </a:endParaRPr>
          </a:p>
        </p:txBody>
      </p:sp>
      <p:sp>
        <p:nvSpPr>
          <p:cNvPr id="101" name="文本框 100">
            <a:extLst>
              <a:ext uri="{FF2B5EF4-FFF2-40B4-BE49-F238E27FC236}">
                <a16:creationId xmlns:a16="http://schemas.microsoft.com/office/drawing/2014/main" id="{053E33C4-EFA2-4872-B314-93EA9A1498B3}"/>
              </a:ext>
            </a:extLst>
          </p:cNvPr>
          <p:cNvSpPr txBox="1"/>
          <p:nvPr/>
        </p:nvSpPr>
        <p:spPr>
          <a:xfrm>
            <a:off x="6420388" y="3616200"/>
            <a:ext cx="4784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solidFill>
                <a:effectLst/>
                <a:uLnTx/>
                <a:uFillTx/>
                <a:latin typeface="Helvetica"/>
                <a:ea typeface="黑体"/>
                <a:cs typeface="+mn-cs"/>
              </a:rPr>
              <a:t>预测结果</a:t>
            </a:r>
          </a:p>
        </p:txBody>
      </p:sp>
      <p:cxnSp>
        <p:nvCxnSpPr>
          <p:cNvPr id="106" name="直接箭头连接符 105">
            <a:extLst>
              <a:ext uri="{FF2B5EF4-FFF2-40B4-BE49-F238E27FC236}">
                <a16:creationId xmlns:a16="http://schemas.microsoft.com/office/drawing/2014/main" id="{78F47574-3AA2-4548-A232-63A417C77871}"/>
              </a:ext>
            </a:extLst>
          </p:cNvPr>
          <p:cNvCxnSpPr>
            <a:cxnSpLocks/>
            <a:endCxn id="111" idx="2"/>
          </p:cNvCxnSpPr>
          <p:nvPr/>
        </p:nvCxnSpPr>
        <p:spPr>
          <a:xfrm flipV="1">
            <a:off x="8521306" y="3362004"/>
            <a:ext cx="2" cy="2846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文本框 107">
            <a:extLst>
              <a:ext uri="{FF2B5EF4-FFF2-40B4-BE49-F238E27FC236}">
                <a16:creationId xmlns:a16="http://schemas.microsoft.com/office/drawing/2014/main" id="{078B4135-8811-4FEB-BAF7-2305F329D83F}"/>
              </a:ext>
            </a:extLst>
          </p:cNvPr>
          <p:cNvSpPr txBox="1"/>
          <p:nvPr/>
        </p:nvSpPr>
        <p:spPr>
          <a:xfrm>
            <a:off x="8214440" y="4169990"/>
            <a:ext cx="61373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solidFill>
                <a:effectLst/>
                <a:uLnTx/>
                <a:uFillTx/>
                <a:latin typeface="Helvetica"/>
                <a:ea typeface="黑体"/>
                <a:cs typeface="+mn-cs"/>
              </a:rPr>
              <a:t>数据库</a:t>
            </a:r>
          </a:p>
        </p:txBody>
      </p:sp>
      <p:sp>
        <p:nvSpPr>
          <p:cNvPr id="111" name="文本框 110">
            <a:extLst>
              <a:ext uri="{FF2B5EF4-FFF2-40B4-BE49-F238E27FC236}">
                <a16:creationId xmlns:a16="http://schemas.microsoft.com/office/drawing/2014/main" id="{078B4135-8811-4FEB-BAF7-2305F329D83F}"/>
              </a:ext>
            </a:extLst>
          </p:cNvPr>
          <p:cNvSpPr txBox="1"/>
          <p:nvPr/>
        </p:nvSpPr>
        <p:spPr>
          <a:xfrm>
            <a:off x="8214440" y="3131172"/>
            <a:ext cx="61373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solidFill>
                <a:effectLst/>
                <a:uLnTx/>
                <a:uFillTx/>
                <a:latin typeface="Helvetica"/>
                <a:ea typeface="黑体"/>
                <a:cs typeface="+mn-cs"/>
              </a:rPr>
              <a:t>可视化</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7794" y="2711737"/>
            <a:ext cx="527023" cy="458904"/>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1985" y="3567161"/>
            <a:ext cx="698639" cy="698639"/>
          </a:xfrm>
          <a:prstGeom prst="rect">
            <a:avLst/>
          </a:prstGeom>
        </p:spPr>
      </p:pic>
      <p:grpSp>
        <p:nvGrpSpPr>
          <p:cNvPr id="38" name="组合 37"/>
          <p:cNvGrpSpPr/>
          <p:nvPr/>
        </p:nvGrpSpPr>
        <p:grpSpPr>
          <a:xfrm>
            <a:off x="103877" y="3656414"/>
            <a:ext cx="690610" cy="808135"/>
            <a:chOff x="103073" y="3672900"/>
            <a:chExt cx="690610" cy="808135"/>
          </a:xfrm>
        </p:grpSpPr>
        <p:sp>
          <p:nvSpPr>
            <p:cNvPr id="105" name="文本框 104">
              <a:extLst>
                <a:ext uri="{FF2B5EF4-FFF2-40B4-BE49-F238E27FC236}">
                  <a16:creationId xmlns:a16="http://schemas.microsoft.com/office/drawing/2014/main" id="{2B3D5198-D38E-4994-8BA4-A2FD41E5653A}"/>
                </a:ext>
              </a:extLst>
            </p:cNvPr>
            <p:cNvSpPr txBox="1"/>
            <p:nvPr/>
          </p:nvSpPr>
          <p:spPr>
            <a:xfrm>
              <a:off x="107336" y="4250203"/>
              <a:ext cx="686347"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black"/>
                  </a:solidFill>
                  <a:effectLst/>
                  <a:uLnTx/>
                  <a:uFillTx/>
                  <a:latin typeface="Helvetica"/>
                  <a:ea typeface="黑体"/>
                  <a:cs typeface="+mn-cs"/>
                </a:rPr>
                <a:t>Internet</a:t>
              </a:r>
              <a:endParaRPr kumimoji="0" lang="zh-CN" altLang="en-US" sz="900" b="0" i="0" u="none" strike="noStrike" kern="1200" cap="none" spc="0" normalizeH="0" baseline="0" noProof="0" dirty="0">
                <a:ln>
                  <a:noFill/>
                </a:ln>
                <a:solidFill>
                  <a:prstClr val="black"/>
                </a:solidFill>
                <a:effectLst/>
                <a:uLnTx/>
                <a:uFillTx/>
                <a:latin typeface="Helvetica"/>
                <a:ea typeface="黑体"/>
                <a:cs typeface="+mn-cs"/>
              </a:endParaRPr>
            </a:p>
          </p:txBody>
        </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73" y="3672900"/>
              <a:ext cx="689288" cy="689288"/>
            </a:xfrm>
            <a:prstGeom prst="rect">
              <a:avLst/>
            </a:prstGeom>
          </p:spPr>
        </p:pic>
      </p:grpSp>
      <p:sp>
        <p:nvSpPr>
          <p:cNvPr id="123" name="文本框 122">
            <a:extLst>
              <a:ext uri="{FF2B5EF4-FFF2-40B4-BE49-F238E27FC236}">
                <a16:creationId xmlns:a16="http://schemas.microsoft.com/office/drawing/2014/main" id="{DB46F8AF-0810-4585-9166-352CEED7E968}"/>
              </a:ext>
            </a:extLst>
          </p:cNvPr>
          <p:cNvSpPr txBox="1"/>
          <p:nvPr/>
        </p:nvSpPr>
        <p:spPr>
          <a:xfrm>
            <a:off x="1448161" y="3658356"/>
            <a:ext cx="4426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black"/>
                </a:solidFill>
                <a:effectLst/>
                <a:uLnTx/>
                <a:uFillTx/>
                <a:latin typeface="Helvetica"/>
                <a:ea typeface="黑体"/>
                <a:cs typeface="+mn-cs"/>
              </a:rPr>
              <a:t>TLS</a:t>
            </a:r>
            <a:r>
              <a:rPr kumimoji="0" lang="zh-CN" altLang="en-US" sz="900" b="0" i="0" u="none" strike="noStrike" kern="1200" cap="none" spc="0" normalizeH="0" baseline="0" noProof="0" dirty="0">
                <a:ln>
                  <a:noFill/>
                </a:ln>
                <a:solidFill>
                  <a:prstClr val="black"/>
                </a:solidFill>
                <a:effectLst/>
                <a:uLnTx/>
                <a:uFillTx/>
                <a:latin typeface="Helvetica"/>
                <a:ea typeface="黑体"/>
                <a:cs typeface="+mn-cs"/>
              </a:rPr>
              <a:t>会话</a:t>
            </a:r>
          </a:p>
        </p:txBody>
      </p:sp>
      <p:sp>
        <p:nvSpPr>
          <p:cNvPr id="59" name="文本框 58">
            <a:extLst>
              <a:ext uri="{FF2B5EF4-FFF2-40B4-BE49-F238E27FC236}">
                <a16:creationId xmlns:a16="http://schemas.microsoft.com/office/drawing/2014/main" id="{EC1F9CC3-DE74-4290-AE0D-A187A3C2AD66}"/>
              </a:ext>
            </a:extLst>
          </p:cNvPr>
          <p:cNvSpPr txBox="1"/>
          <p:nvPr/>
        </p:nvSpPr>
        <p:spPr>
          <a:xfrm>
            <a:off x="4907393" y="3177338"/>
            <a:ext cx="8908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900" dirty="0">
                <a:solidFill>
                  <a:prstClr val="black"/>
                </a:solidFill>
                <a:latin typeface="Helvetica"/>
                <a:ea typeface="黑体"/>
              </a:rPr>
              <a:t>人工</a:t>
            </a:r>
            <a:endParaRPr lang="en-US" altLang="zh-CN" sz="900" dirty="0">
              <a:solidFill>
                <a:prstClr val="black"/>
              </a:solidFill>
              <a:latin typeface="Helvetica"/>
              <a:ea typeface="黑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900" dirty="0">
                <a:solidFill>
                  <a:prstClr val="black"/>
                </a:solidFill>
                <a:latin typeface="Helvetica"/>
                <a:ea typeface="黑体"/>
              </a:rPr>
              <a:t>特征</a:t>
            </a:r>
            <a:endParaRPr lang="en-US" altLang="zh-CN" sz="900" dirty="0">
              <a:solidFill>
                <a:prstClr val="black"/>
              </a:solidFill>
              <a:latin typeface="Helvetica"/>
              <a:ea typeface="黑体"/>
            </a:endParaRPr>
          </a:p>
        </p:txBody>
      </p:sp>
      <p:sp>
        <p:nvSpPr>
          <p:cNvPr id="60" name="文本框 59">
            <a:extLst>
              <a:ext uri="{FF2B5EF4-FFF2-40B4-BE49-F238E27FC236}">
                <a16:creationId xmlns:a16="http://schemas.microsoft.com/office/drawing/2014/main" id="{AF917CF1-4089-4914-9EFE-36169DA98F7A}"/>
              </a:ext>
            </a:extLst>
          </p:cNvPr>
          <p:cNvSpPr txBox="1"/>
          <p:nvPr/>
        </p:nvSpPr>
        <p:spPr>
          <a:xfrm>
            <a:off x="4907393" y="4464549"/>
            <a:ext cx="5994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900" dirty="0">
                <a:solidFill>
                  <a:prstClr val="black"/>
                </a:solidFill>
                <a:latin typeface="Helvetica"/>
                <a:ea typeface="黑体"/>
              </a:rPr>
              <a:t>原始字节特征</a:t>
            </a:r>
            <a:endParaRPr lang="en-US" altLang="zh-CN" sz="900" dirty="0">
              <a:solidFill>
                <a:prstClr val="black"/>
              </a:solidFill>
              <a:latin typeface="Helvetica"/>
              <a:ea typeface="黑体"/>
            </a:endParaRPr>
          </a:p>
        </p:txBody>
      </p:sp>
      <p:sp>
        <p:nvSpPr>
          <p:cNvPr id="73" name="文本框 72">
            <a:extLst>
              <a:ext uri="{FF2B5EF4-FFF2-40B4-BE49-F238E27FC236}">
                <a16:creationId xmlns:a16="http://schemas.microsoft.com/office/drawing/2014/main" id="{075D2F1B-F5E4-45E6-AC00-E26AADE96AE7}"/>
              </a:ext>
            </a:extLst>
          </p:cNvPr>
          <p:cNvSpPr txBox="1"/>
          <p:nvPr/>
        </p:nvSpPr>
        <p:spPr>
          <a:xfrm>
            <a:off x="5750634" y="4524292"/>
            <a:ext cx="53297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solidFill>
                <a:effectLst/>
                <a:uLnTx/>
                <a:uFillTx/>
                <a:latin typeface="Helvetica"/>
                <a:ea typeface="黑体"/>
                <a:cs typeface="+mn-cs"/>
              </a:rPr>
              <a:t>已训练模   型</a:t>
            </a:r>
          </a:p>
        </p:txBody>
      </p:sp>
      <p:sp>
        <p:nvSpPr>
          <p:cNvPr id="3" name="灯片编号占位符 2">
            <a:extLst>
              <a:ext uri="{FF2B5EF4-FFF2-40B4-BE49-F238E27FC236}">
                <a16:creationId xmlns:a16="http://schemas.microsoft.com/office/drawing/2014/main" id="{F2630354-144A-4BD6-A322-B1651B5465BE}"/>
              </a:ext>
            </a:extLst>
          </p:cNvPr>
          <p:cNvSpPr>
            <a:spLocks noGrp="1"/>
          </p:cNvSpPr>
          <p:nvPr>
            <p:ph type="sldNum" sz="quarter" idx="10"/>
          </p:nvPr>
        </p:nvSpPr>
        <p:spPr/>
        <p:txBody>
          <a:bodyPr/>
          <a:lstStyle/>
          <a:p>
            <a:fld id="{6DE2FBD6-56D3-45DC-8484-A22812E13BA8}" type="slidenum">
              <a:rPr lang="zh-CN" altLang="en-US" smtClean="0"/>
              <a:pPr/>
              <a:t>8</a:t>
            </a:fld>
            <a:endParaRPr lang="zh-CN" altLang="en-US"/>
          </a:p>
        </p:txBody>
      </p:sp>
    </p:spTree>
    <p:extLst>
      <p:ext uri="{BB962C8B-B14F-4D97-AF65-F5344CB8AC3E}">
        <p14:creationId xmlns:p14="http://schemas.microsoft.com/office/powerpoint/2010/main" val="64437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par>
                                <p:cTn id="55" presetID="1" presetClass="entr" presetSubtype="0" fill="hold" grpId="0" nodeType="withEffect" nodePh="1">
                                  <p:stCondLst>
                                    <p:cond delay="0"/>
                                  </p:stCondLst>
                                  <p:endCondLst>
                                    <p:cond evt="begin" delay="0">
                                      <p:tn val="55"/>
                                    </p:cond>
                                  </p:endCondLst>
                                  <p:childTnLst>
                                    <p:set>
                                      <p:cBhvr>
                                        <p:cTn id="56" dur="1" fill="hold">
                                          <p:stCondLst>
                                            <p:cond delay="0"/>
                                          </p:stCondLst>
                                        </p:cTn>
                                        <p:tgtEl>
                                          <p:spTgt spid="98"/>
                                        </p:tgtEl>
                                        <p:attrNameLst>
                                          <p:attrName>style.visibility</p:attrName>
                                        </p:attrNameLst>
                                      </p:cBhvr>
                                      <p:to>
                                        <p:strVal val="visible"/>
                                      </p:to>
                                    </p:set>
                                  </p:childTnLst>
                                </p:cTn>
                              </p:par>
                              <p:par>
                                <p:cTn id="57" presetID="1" presetClass="entr" presetSubtype="0" fill="hold" grpId="0" nodeType="withEffect" nodePh="1">
                                  <p:stCondLst>
                                    <p:cond delay="0"/>
                                  </p:stCondLst>
                                  <p:endCondLst>
                                    <p:cond evt="begin" delay="0">
                                      <p:tn val="57"/>
                                    </p:cond>
                                  </p:endCondLst>
                                  <p:childTnLst>
                                    <p:set>
                                      <p:cBhvr>
                                        <p:cTn id="58" dur="1" fill="hold">
                                          <p:stCondLst>
                                            <p:cond delay="0"/>
                                          </p:stCondLst>
                                        </p:cTn>
                                        <p:tgtEl>
                                          <p:spTgt spid="9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56" grpId="0" animBg="1"/>
      <p:bldP spid="57" grpId="0" animBg="1"/>
      <p:bldP spid="68" grpId="0" animBg="1"/>
      <p:bldP spid="69" grpId="0" animBg="1"/>
      <p:bldP spid="70" grpId="0" animBg="1"/>
      <p:bldP spid="71" grpId="0" animBg="1"/>
      <p:bldP spid="72" grpId="0"/>
      <p:bldP spid="79" grpId="0" animBg="1"/>
      <p:bldP spid="81" grpId="0" animBg="1"/>
      <p:bldP spid="88" grpId="0"/>
      <p:bldP spid="98" grpId="0"/>
      <p:bldP spid="99" grpId="0"/>
      <p:bldP spid="101" grpId="0"/>
      <p:bldP spid="108" grpId="0"/>
      <p:bldP spid="111" grpId="0"/>
      <p:bldP spid="60" grpId="0"/>
      <p:bldP spid="7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ac">
      <a:majorFont>
        <a:latin typeface="Helvetica"/>
        <a:ea typeface="微软雅黑"/>
        <a:cs typeface=""/>
      </a:majorFont>
      <a:minorFont>
        <a:latin typeface="Helvetica"/>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ac">
      <a:majorFont>
        <a:latin typeface="Helvetica"/>
        <a:ea typeface="微软雅黑"/>
        <a:cs typeface=""/>
      </a:majorFont>
      <a:minorFont>
        <a:latin typeface="Helvetic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00"/>
        </a:solidFill>
        <a:ln w="0" cap="flat">
          <a:solidFill>
            <a:srgbClr val="000000"/>
          </a:solidFill>
          <a:prstDash val="solid"/>
          <a:round/>
        </a:ln>
      </a:spPr>
      <a:bodyPr vert="horz" wrap="square" lIns="91440" tIns="45720" rIns="91440" bIns="45720" numCol="1" rtlCol="0" anchor="t" anchorCtr="0" compatLnSpc="1"/>
      <a:lstStyle>
        <a:defPPr algn="ctr">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2871</TotalTime>
  <Words>3928</Words>
  <Application>Microsoft Office PowerPoint</Application>
  <PresentationFormat>全屏显示(4:3)</PresentationFormat>
  <Paragraphs>873</Paragraphs>
  <Slides>51</Slides>
  <Notes>51</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51</vt:i4>
      </vt:variant>
    </vt:vector>
  </HeadingPairs>
  <TitlesOfParts>
    <vt:vector size="63" baseType="lpstr">
      <vt:lpstr>等线</vt:lpstr>
      <vt:lpstr>等线 Light</vt:lpstr>
      <vt:lpstr>黑体</vt:lpstr>
      <vt:lpstr>微软雅黑</vt:lpstr>
      <vt:lpstr>Arial</vt:lpstr>
      <vt:lpstr>Calibri</vt:lpstr>
      <vt:lpstr>Cambria Math</vt:lpstr>
      <vt:lpstr>Helvetica</vt:lpstr>
      <vt:lpstr>Wingdings</vt:lpstr>
      <vt:lpstr>Office 主题​​</vt:lpstr>
      <vt:lpstr>1_Office 主题</vt:lpstr>
      <vt:lpstr>2_Office 主题</vt:lpstr>
      <vt:lpstr>PowerPoint 演示文稿</vt:lpstr>
      <vt:lpstr>目录</vt:lpstr>
      <vt:lpstr>目录</vt:lpstr>
      <vt:lpstr>研究背景</vt:lpstr>
      <vt:lpstr>研究意义</vt:lpstr>
      <vt:lpstr>目录</vt:lpstr>
      <vt:lpstr>国内外研究现状</vt:lpstr>
      <vt:lpstr>目录</vt:lpstr>
      <vt:lpstr>研究内容</vt:lpstr>
      <vt:lpstr>目录</vt:lpstr>
      <vt:lpstr>研究内容</vt:lpstr>
      <vt:lpstr>主要工作及成果</vt:lpstr>
      <vt:lpstr>主要工作及成果</vt:lpstr>
      <vt:lpstr>主要工作及成果</vt:lpstr>
      <vt:lpstr>主要工作及成果</vt:lpstr>
      <vt:lpstr>主要工作及成果</vt:lpstr>
      <vt:lpstr>主要工作及成果</vt:lpstr>
      <vt:lpstr>主要工作及成果</vt:lpstr>
      <vt:lpstr>主要工作及成果</vt:lpstr>
      <vt:lpstr>主要工作及成果</vt:lpstr>
      <vt:lpstr>主要工作及成果</vt:lpstr>
      <vt:lpstr>主要工作及成果</vt:lpstr>
      <vt:lpstr>主要工作及成果</vt:lpstr>
      <vt:lpstr>主要工作及成果</vt:lpstr>
      <vt:lpstr>主要工作及成果</vt:lpstr>
      <vt:lpstr>主要工作及成果</vt:lpstr>
      <vt:lpstr>主要工作及成果</vt:lpstr>
      <vt:lpstr>主要工作及成果</vt:lpstr>
      <vt:lpstr>主要工作及成果</vt:lpstr>
      <vt:lpstr>研究内容</vt:lpstr>
      <vt:lpstr>主要工作及成果</vt:lpstr>
      <vt:lpstr>主要工作及成果</vt:lpstr>
      <vt:lpstr>主要工作及成果</vt:lpstr>
      <vt:lpstr>主要工作及成果</vt:lpstr>
      <vt:lpstr>主要工作及成果</vt:lpstr>
      <vt:lpstr>主要工作及成果</vt:lpstr>
      <vt:lpstr>主要工作及成果</vt:lpstr>
      <vt:lpstr>主要工作及成果</vt:lpstr>
      <vt:lpstr>主要工作及成果</vt:lpstr>
      <vt:lpstr>研究内容</vt:lpstr>
      <vt:lpstr>主要工作及成果</vt:lpstr>
      <vt:lpstr>主要工作及成果</vt:lpstr>
      <vt:lpstr>主要工作及成果</vt:lpstr>
      <vt:lpstr>主要工作及成果</vt:lpstr>
      <vt:lpstr>主要工作及成果</vt:lpstr>
      <vt:lpstr>主要工作及成果</vt:lpstr>
      <vt:lpstr>主要工作及成果</vt:lpstr>
      <vt:lpstr>主要工作及成果</vt:lpstr>
      <vt:lpstr>目录</vt:lpstr>
      <vt:lpstr>完成项目及发表论文情况</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None</dc:creator>
  <cp:lastModifiedBy>胡 伟业</cp:lastModifiedBy>
  <cp:revision>98</cp:revision>
  <dcterms:created xsi:type="dcterms:W3CDTF">2020-03-02T12:08:25Z</dcterms:created>
  <dcterms:modified xsi:type="dcterms:W3CDTF">2022-09-18T06:38:59Z</dcterms:modified>
</cp:coreProperties>
</file>